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5"/>
  </p:notesMasterIdLst>
  <p:handoutMasterIdLst>
    <p:handoutMasterId r:id="rId36"/>
  </p:handoutMasterIdLst>
  <p:sldIdLst>
    <p:sldId id="2147483002" r:id="rId6"/>
    <p:sldId id="2147482994" r:id="rId7"/>
    <p:sldId id="2147483014" r:id="rId8"/>
    <p:sldId id="2147483013" r:id="rId9"/>
    <p:sldId id="2147482944" r:id="rId10"/>
    <p:sldId id="2147482927" r:id="rId11"/>
    <p:sldId id="2147482925" r:id="rId12"/>
    <p:sldId id="2147482929" r:id="rId13"/>
    <p:sldId id="2147483016" r:id="rId14"/>
    <p:sldId id="2147483019" r:id="rId15"/>
    <p:sldId id="2147483015" r:id="rId16"/>
    <p:sldId id="2147483020" r:id="rId17"/>
    <p:sldId id="2147483017" r:id="rId18"/>
    <p:sldId id="2147483021" r:id="rId19"/>
    <p:sldId id="2147483018" r:id="rId20"/>
    <p:sldId id="2147482846" r:id="rId21"/>
    <p:sldId id="2147483007" r:id="rId22"/>
    <p:sldId id="2147483033" r:id="rId23"/>
    <p:sldId id="2147483022" r:id="rId24"/>
    <p:sldId id="2147483023" r:id="rId25"/>
    <p:sldId id="2147483032" r:id="rId26"/>
    <p:sldId id="2147483024" r:id="rId27"/>
    <p:sldId id="2147483027" r:id="rId28"/>
    <p:sldId id="2147483030" r:id="rId29"/>
    <p:sldId id="2147483031" r:id="rId30"/>
    <p:sldId id="2147483029" r:id="rId31"/>
    <p:sldId id="2147483026" r:id="rId32"/>
    <p:sldId id="2147482890" r:id="rId33"/>
    <p:sldId id="214748290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binar" id="{064597C3-BC21-41FC-9F29-D0AF891512C7}">
          <p14:sldIdLst>
            <p14:sldId id="2147483002"/>
            <p14:sldId id="2147482994"/>
            <p14:sldId id="2147483014"/>
            <p14:sldId id="2147483013"/>
            <p14:sldId id="2147482944"/>
            <p14:sldId id="2147482927"/>
            <p14:sldId id="2147482925"/>
            <p14:sldId id="2147482929"/>
            <p14:sldId id="2147483016"/>
            <p14:sldId id="2147483019"/>
            <p14:sldId id="2147483015"/>
            <p14:sldId id="2147483020"/>
            <p14:sldId id="2147483017"/>
            <p14:sldId id="2147483021"/>
            <p14:sldId id="2147483018"/>
            <p14:sldId id="2147482846"/>
            <p14:sldId id="2147483007"/>
            <p14:sldId id="2147483033"/>
            <p14:sldId id="2147483022"/>
            <p14:sldId id="2147483023"/>
            <p14:sldId id="2147483032"/>
            <p14:sldId id="2147483024"/>
            <p14:sldId id="2147483027"/>
            <p14:sldId id="2147483030"/>
            <p14:sldId id="2147483031"/>
            <p14:sldId id="2147483029"/>
            <p14:sldId id="2147483026"/>
            <p14:sldId id="2147482890"/>
            <p14:sldId id="2147482903"/>
          </p14:sldIdLst>
        </p14:section>
      </p14:sectionLst>
    </p:ext>
    <p:ext uri="{EFAFB233-063F-42B5-8137-9DF3F51BA10A}">
      <p15:sldGuideLst xmlns:p15="http://schemas.microsoft.com/office/powerpoint/2012/main">
        <p15:guide id="1" orient="horz" pos="164"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688A59-602E-E929-C5D1-D7787B5709B3}" name="Brendan Kennedy" initials="BK" userId="Brendan Kennedy" providerId="None"/>
  <p188:author id="{C60A647F-9FDD-891C-9220-3D3F34CAF7EA}" name="Rick Leunisse" initials="RL" userId="S::rick.leunisse@incubane.com::13669589-e289-468c-8448-f996617798db" providerId="AD"/>
  <p188:author id="{C0A872AC-00F2-C964-1612-AAF6FC00675F}" name="Lauren Ernstzen" initials="LE" userId="S::lauren.ernstzen@virtualresource.org::4fa1e77d-ada0-4fad-9d71-92da828401aa" providerId="AD"/>
  <p188:author id="{5207AFD3-DCE9-C1C5-F973-E89C33213C10}" name="Matt  Komendolowicz" initials="" userId="S::matt.komendolowicz@incubane.com::6911c27f-de43-4930-9129-44a1e1360ca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74" clrIdx="0"/>
  <p:cmAuthor id="2" name="sue Blaine"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A1ACB2"/>
    <a:srgbClr val="22CBCF"/>
    <a:srgbClr val="0A62C7"/>
    <a:srgbClr val="81B5A1"/>
    <a:srgbClr val="3F3F3F"/>
    <a:srgbClr val="16A69D"/>
    <a:srgbClr val="26355E"/>
    <a:srgbClr val="DFE3E5"/>
    <a:srgbClr val="EBC5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73EF27-FB8F-44C1-92EB-16100F79A1BC}" v="3" dt="2025-12-15T14:25:15.344"/>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419" autoAdjust="0"/>
  </p:normalViewPr>
  <p:slideViewPr>
    <p:cSldViewPr snapToGrid="0">
      <p:cViewPr varScale="1">
        <p:scale>
          <a:sx n="157" d="100"/>
          <a:sy n="157" d="100"/>
        </p:scale>
        <p:origin x="392" y="84"/>
      </p:cViewPr>
      <p:guideLst>
        <p:guide orient="horz" pos="164"/>
        <p:guide pos="3840"/>
      </p:guideLst>
    </p:cSldViewPr>
  </p:slideViewPr>
  <p:notesTextViewPr>
    <p:cViewPr>
      <p:scale>
        <a:sx n="125" d="100"/>
        <a:sy n="125"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3" Type="http://schemas.microsoft.com/office/2015/10/relationships/revisionInfo" Target="revisionInfo.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k Leunisse" userId="13669589-e289-468c-8448-f996617798db" providerId="ADAL" clId="{DBFEF464-4AED-4CDF-A3A4-0BA6F178DC6F}"/>
    <pc:docChg chg="undo custSel modSld">
      <pc:chgData name="Rick Leunisse" userId="13669589-e289-468c-8448-f996617798db" providerId="ADAL" clId="{DBFEF464-4AED-4CDF-A3A4-0BA6F178DC6F}" dt="2025-12-15T14:26:22.669" v="91" actId="20577"/>
      <pc:docMkLst>
        <pc:docMk/>
      </pc:docMkLst>
      <pc:sldChg chg="modSp mod">
        <pc:chgData name="Rick Leunisse" userId="13669589-e289-468c-8448-f996617798db" providerId="ADAL" clId="{DBFEF464-4AED-4CDF-A3A4-0BA6F178DC6F}" dt="2025-12-15T14:26:22.669" v="91" actId="20577"/>
        <pc:sldMkLst>
          <pc:docMk/>
          <pc:sldMk cId="223370973" sldId="2147482994"/>
        </pc:sldMkLst>
        <pc:spChg chg="mod">
          <ac:chgData name="Rick Leunisse" userId="13669589-e289-468c-8448-f996617798db" providerId="ADAL" clId="{DBFEF464-4AED-4CDF-A3A4-0BA6F178DC6F}" dt="2025-12-15T14:26:22.669" v="91" actId="20577"/>
          <ac:spMkLst>
            <pc:docMk/>
            <pc:sldMk cId="223370973" sldId="2147482994"/>
            <ac:spMk id="23" creationId="{648A119D-450F-DD3A-5D9A-5D98C6C355D5}"/>
          </ac:spMkLst>
        </pc:spChg>
      </pc:sldChg>
      <pc:sldChg chg="addSp modSp mod">
        <pc:chgData name="Rick Leunisse" userId="13669589-e289-468c-8448-f996617798db" providerId="ADAL" clId="{DBFEF464-4AED-4CDF-A3A4-0BA6F178DC6F}" dt="2025-12-15T14:25:15.344" v="48"/>
        <pc:sldMkLst>
          <pc:docMk/>
          <pc:sldMk cId="36453646" sldId="2147483020"/>
        </pc:sldMkLst>
        <pc:spChg chg="add mod">
          <ac:chgData name="Rick Leunisse" userId="13669589-e289-468c-8448-f996617798db" providerId="ADAL" clId="{DBFEF464-4AED-4CDF-A3A4-0BA6F178DC6F}" dt="2025-12-15T14:25:15.344" v="48"/>
          <ac:spMkLst>
            <pc:docMk/>
            <pc:sldMk cId="36453646" sldId="2147483020"/>
            <ac:spMk id="5" creationId="{51E46E2C-F6BB-C934-3B40-FDF42B4D09DD}"/>
          </ac:spMkLst>
        </pc:spChg>
        <pc:grpChg chg="add mod">
          <ac:chgData name="Rick Leunisse" userId="13669589-e289-468c-8448-f996617798db" providerId="ADAL" clId="{DBFEF464-4AED-4CDF-A3A4-0BA6F178DC6F}" dt="2025-12-15T14:25:03.450" v="47" actId="164"/>
          <ac:grpSpMkLst>
            <pc:docMk/>
            <pc:sldMk cId="36453646" sldId="2147483020"/>
            <ac:grpSpMk id="9" creationId="{48E8AA47-A915-7C88-E02F-8E65BC43A436}"/>
          </ac:grpSpMkLst>
        </pc:grpChg>
        <pc:picChg chg="add mod">
          <ac:chgData name="Rick Leunisse" userId="13669589-e289-468c-8448-f996617798db" providerId="ADAL" clId="{DBFEF464-4AED-4CDF-A3A4-0BA6F178DC6F}" dt="2025-12-15T14:25:03.450" v="47" actId="164"/>
          <ac:picMkLst>
            <pc:docMk/>
            <pc:sldMk cId="36453646" sldId="2147483020"/>
            <ac:picMk id="7" creationId="{0E68256C-7904-1D87-0876-00E0FE20081D}"/>
          </ac:picMkLst>
        </pc:picChg>
        <pc:picChg chg="mod">
          <ac:chgData name="Rick Leunisse" userId="13669589-e289-468c-8448-f996617798db" providerId="ADAL" clId="{DBFEF464-4AED-4CDF-A3A4-0BA6F178DC6F}" dt="2025-12-15T14:24:41.428" v="41" actId="1076"/>
          <ac:picMkLst>
            <pc:docMk/>
            <pc:sldMk cId="36453646" sldId="2147483020"/>
            <ac:picMk id="8" creationId="{7030E214-1908-2C79-1FFE-98801E8A1FA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EB7FB6-8EBE-409F-9BA7-552D7F482C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3E83507-EEEF-45DC-98C8-B273FA25743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82A1AF-568A-4BCD-AA79-ED46D2C7A35B}" type="datetimeFigureOut">
              <a:rPr lang="en-GB" smtClean="0"/>
              <a:t>15/12/2025</a:t>
            </a:fld>
            <a:endParaRPr lang="en-GB"/>
          </a:p>
        </p:txBody>
      </p:sp>
      <p:sp>
        <p:nvSpPr>
          <p:cNvPr id="4" name="Footer Placeholder 3">
            <a:extLst>
              <a:ext uri="{FF2B5EF4-FFF2-40B4-BE49-F238E27FC236}">
                <a16:creationId xmlns:a16="http://schemas.microsoft.com/office/drawing/2014/main" id="{DE168E99-481D-491C-BCC0-45ADB150453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CC1D62A-9ADB-4B1B-80C0-6BFC5A3F92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3F230D-6440-4CB6-9B67-C1C6AFE48C18}" type="slidenum">
              <a:rPr lang="en-GB" smtClean="0"/>
              <a:t>‹#›</a:t>
            </a:fld>
            <a:endParaRPr lang="en-GB"/>
          </a:p>
        </p:txBody>
      </p:sp>
    </p:spTree>
    <p:extLst>
      <p:ext uri="{BB962C8B-B14F-4D97-AF65-F5344CB8AC3E}">
        <p14:creationId xmlns:p14="http://schemas.microsoft.com/office/powerpoint/2010/main" val="437504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panose="020B0502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panose="020B0502020202020204" pitchFamily="34" charset="0"/>
              </a:defRPr>
            </a:lvl1pPr>
          </a:lstStyle>
          <a:p>
            <a:fld id="{4006C0C5-E47A-420D-ADF9-83FEF6C1286E}" type="datetimeFigureOut">
              <a:rPr lang="en-US" smtClean="0"/>
              <a:pPr/>
              <a:t>12/15/2025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panose="020B0502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panose="020B0502020202020204" pitchFamily="34" charset="0"/>
              </a:defRPr>
            </a:lvl1pPr>
          </a:lstStyle>
          <a:p>
            <a:fld id="{DA9BA364-B7F9-4793-B2ED-3E6523A682F1}" type="slidenum">
              <a:rPr lang="en-US" smtClean="0"/>
              <a:pPr/>
              <a:t>‹#›</a:t>
            </a:fld>
            <a:endParaRPr lang="en-US"/>
          </a:p>
        </p:txBody>
      </p:sp>
    </p:spTree>
    <p:extLst>
      <p:ext uri="{BB962C8B-B14F-4D97-AF65-F5344CB8AC3E}">
        <p14:creationId xmlns:p14="http://schemas.microsoft.com/office/powerpoint/2010/main" val="1711404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panose="020B0502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9BA364-B7F9-4793-B2ED-3E6523A682F1}" type="slidenum">
              <a:rPr lang="en-US" smtClean="0"/>
              <a:pPr/>
              <a:t>4</a:t>
            </a:fld>
            <a:endParaRPr lang="en-US"/>
          </a:p>
        </p:txBody>
      </p:sp>
    </p:spTree>
    <p:extLst>
      <p:ext uri="{BB962C8B-B14F-4D97-AF65-F5344CB8AC3E}">
        <p14:creationId xmlns:p14="http://schemas.microsoft.com/office/powerpoint/2010/main" val="3081947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4.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4.jpe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5" Type="http://schemas.openxmlformats.org/officeDocument/2006/relationships/image" Target="../media/image28.png"/><Relationship Id="rId4" Type="http://schemas.openxmlformats.org/officeDocument/2006/relationships/image" Target="../media/image2.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5" Type="http://schemas.openxmlformats.org/officeDocument/2006/relationships/image" Target="../media/image28.png"/><Relationship Id="rId4" Type="http://schemas.openxmlformats.org/officeDocument/2006/relationships/image" Target="../media/image2.sv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a:solidFill>
                  <a:schemeClr val="bg1"/>
                </a:solidFill>
              </a:rPr>
              <a:t>Pack Titles</a:t>
            </a:r>
          </a:p>
        </p:txBody>
      </p:sp>
    </p:spTree>
    <p:extLst>
      <p:ext uri="{BB962C8B-B14F-4D97-AF65-F5344CB8AC3E}">
        <p14:creationId xmlns:p14="http://schemas.microsoft.com/office/powerpoint/2010/main" val="578245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3_Title_01">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482C859B-9DD4-E833-4B51-ECFD6C8C3BA5}"/>
              </a:ext>
            </a:extLst>
          </p:cNvPr>
          <p:cNvSpPr>
            <a:spLocks/>
          </p:cNvSpPr>
          <p:nvPr userDrawn="1"/>
        </p:nvSpPr>
        <p:spPr bwMode="auto">
          <a:xfrm>
            <a:off x="9921608" y="4041766"/>
            <a:ext cx="2273569" cy="2816234"/>
          </a:xfrm>
          <a:custGeom>
            <a:avLst/>
            <a:gdLst>
              <a:gd name="connsiteX0" fmla="*/ 2273569 w 2273569"/>
              <a:gd name="connsiteY0" fmla="*/ 0 h 2816234"/>
              <a:gd name="connsiteX1" fmla="*/ 2273569 w 2273569"/>
              <a:gd name="connsiteY1" fmla="*/ 26087 h 2816234"/>
              <a:gd name="connsiteX2" fmla="*/ 2273569 w 2273569"/>
              <a:gd name="connsiteY2" fmla="*/ 2816234 h 2816234"/>
              <a:gd name="connsiteX3" fmla="*/ 128487 w 2273569"/>
              <a:gd name="connsiteY3" fmla="*/ 2816234 h 2816234"/>
              <a:gd name="connsiteX4" fmla="*/ 0 w 2273569"/>
              <a:gd name="connsiteY4" fmla="*/ 2816234 h 281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3569" h="2816234">
                <a:moveTo>
                  <a:pt x="2273569" y="0"/>
                </a:moveTo>
                <a:lnTo>
                  <a:pt x="2273569" y="26087"/>
                </a:lnTo>
                <a:cubicBezTo>
                  <a:pt x="2273569" y="601873"/>
                  <a:pt x="2273569" y="1479262"/>
                  <a:pt x="2273569" y="2816234"/>
                </a:cubicBezTo>
                <a:cubicBezTo>
                  <a:pt x="2273569" y="2816234"/>
                  <a:pt x="2273569" y="2816234"/>
                  <a:pt x="128487" y="2816234"/>
                </a:cubicBezTo>
                <a:lnTo>
                  <a:pt x="0" y="2816234"/>
                </a:ln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534819"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 name="Picture Placeholder 25">
            <a:extLst>
              <a:ext uri="{FF2B5EF4-FFF2-40B4-BE49-F238E27FC236}">
                <a16:creationId xmlns:a16="http://schemas.microsoft.com/office/drawing/2014/main" id="{B42C0998-56EC-FA9F-2B82-6F789C92B2CF}"/>
              </a:ext>
            </a:extLst>
          </p:cNvPr>
          <p:cNvSpPr>
            <a:spLocks noGrp="1" noChangeAspect="1"/>
          </p:cNvSpPr>
          <p:nvPr>
            <p:ph type="pic" sz="quarter" idx="13"/>
          </p:nvPr>
        </p:nvSpPr>
        <p:spPr>
          <a:xfrm>
            <a:off x="5282354" y="-1244910"/>
            <a:ext cx="8911163" cy="864038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26" name="Freeform: Shape 25">
            <a:extLst>
              <a:ext uri="{FF2B5EF4-FFF2-40B4-BE49-F238E27FC236}">
                <a16:creationId xmlns:a16="http://schemas.microsoft.com/office/drawing/2014/main" id="{B27D4083-8C35-8DBB-73A9-79030E884FD7}"/>
              </a:ext>
            </a:extLst>
          </p:cNvPr>
          <p:cNvSpPr>
            <a:spLocks/>
          </p:cNvSpPr>
          <p:nvPr userDrawn="1"/>
        </p:nvSpPr>
        <p:spPr bwMode="auto">
          <a:xfrm>
            <a:off x="9459303" y="2920429"/>
            <a:ext cx="2732697" cy="3785424"/>
          </a:xfrm>
          <a:custGeom>
            <a:avLst/>
            <a:gdLst>
              <a:gd name="connsiteX0" fmla="*/ 2732697 w 2732697"/>
              <a:gd name="connsiteY0" fmla="*/ 0 h 3785424"/>
              <a:gd name="connsiteX1" fmla="*/ 2732697 w 2732697"/>
              <a:gd name="connsiteY1" fmla="*/ 927026 h 3785424"/>
              <a:gd name="connsiteX2" fmla="*/ 2729620 w 2732697"/>
              <a:gd name="connsiteY2" fmla="*/ 931718 h 3785424"/>
              <a:gd name="connsiteX3" fmla="*/ 485382 w 2732697"/>
              <a:gd name="connsiteY3" fmla="*/ 3685237 h 3785424"/>
              <a:gd name="connsiteX4" fmla="*/ 101398 w 2732697"/>
              <a:gd name="connsiteY4" fmla="*/ 3723309 h 3785424"/>
              <a:gd name="connsiteX5" fmla="*/ 63322 w 2732697"/>
              <a:gd name="connsiteY5" fmla="*/ 3335984 h 378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2697" h="3785424">
                <a:moveTo>
                  <a:pt x="2732697" y="0"/>
                </a:moveTo>
                <a:lnTo>
                  <a:pt x="2732697" y="927026"/>
                </a:lnTo>
                <a:lnTo>
                  <a:pt x="2729620" y="931718"/>
                </a:lnTo>
                <a:cubicBezTo>
                  <a:pt x="2545438" y="1204167"/>
                  <a:pt x="2442261" y="1237161"/>
                  <a:pt x="485382" y="3685237"/>
                </a:cubicBezTo>
                <a:cubicBezTo>
                  <a:pt x="390192" y="3802913"/>
                  <a:pt x="218849" y="3818645"/>
                  <a:pt x="101398" y="3723309"/>
                </a:cubicBezTo>
                <a:cubicBezTo>
                  <a:pt x="-16052" y="3624825"/>
                  <a:pt x="-35090" y="3453660"/>
                  <a:pt x="63322" y="3335984"/>
                </a:cubicBezTo>
                <a:close/>
              </a:path>
            </a:pathLst>
          </a:custGeom>
          <a:gradFill>
            <a:gsLst>
              <a:gs pos="0">
                <a:schemeClr val="bg1">
                  <a:alpha val="0"/>
                </a:schemeClr>
              </a:gs>
              <a:gs pos="92000">
                <a:schemeClr val="accent1"/>
              </a:gs>
            </a:gsLst>
            <a:lin ang="18900000" scaled="1"/>
          </a:gradFill>
          <a:ln>
            <a:noFill/>
          </a:ln>
        </p:spPr>
        <p:txBody>
          <a:bodyPr vert="horz" wrap="square" lIns="91440" tIns="45720" rIns="91440" bIns="45720" numCol="1" anchor="t" anchorCtr="0" compatLnSpc="1">
            <a:prstTxWarp prst="textNoShape">
              <a:avLst/>
            </a:prstTxWarp>
            <a:noAutofit/>
          </a:bodyPr>
          <a:lstStyle/>
          <a:p>
            <a:endParaRPr lang="en-US">
              <a:latin typeface="+mj-lt"/>
            </a:endParaRPr>
          </a:p>
        </p:txBody>
      </p:sp>
    </p:spTree>
    <p:extLst>
      <p:ext uri="{BB962C8B-B14F-4D97-AF65-F5344CB8AC3E}">
        <p14:creationId xmlns:p14="http://schemas.microsoft.com/office/powerpoint/2010/main" val="2152974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2_Title_01">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BF2BB97-546E-2376-B065-038915E212E6}"/>
              </a:ext>
            </a:extLst>
          </p:cNvPr>
          <p:cNvSpPr>
            <a:spLocks/>
          </p:cNvSpPr>
          <p:nvPr userDrawn="1"/>
        </p:nvSpPr>
        <p:spPr bwMode="auto">
          <a:xfrm>
            <a:off x="8993188" y="2968625"/>
            <a:ext cx="3201988" cy="3889375"/>
          </a:xfrm>
          <a:custGeom>
            <a:avLst/>
            <a:gdLst>
              <a:gd name="T0" fmla="*/ 0 w 1009"/>
              <a:gd name="T1" fmla="*/ 1225 h 1225"/>
              <a:gd name="T2" fmla="*/ 1009 w 1009"/>
              <a:gd name="T3" fmla="*/ 1225 h 1225"/>
              <a:gd name="T4" fmla="*/ 1009 w 1009"/>
              <a:gd name="T5" fmla="*/ 0 h 1225"/>
              <a:gd name="T6" fmla="*/ 14 w 1009"/>
              <a:gd name="T7" fmla="*/ 1209 h 1225"/>
              <a:gd name="T8" fmla="*/ 0 w 1009"/>
              <a:gd name="T9" fmla="*/ 1225 h 1225"/>
            </a:gdLst>
            <a:ahLst/>
            <a:cxnLst>
              <a:cxn ang="0">
                <a:pos x="T0" y="T1"/>
              </a:cxn>
              <a:cxn ang="0">
                <a:pos x="T2" y="T3"/>
              </a:cxn>
              <a:cxn ang="0">
                <a:pos x="T4" y="T5"/>
              </a:cxn>
              <a:cxn ang="0">
                <a:pos x="T6" y="T7"/>
              </a:cxn>
              <a:cxn ang="0">
                <a:pos x="T8" y="T9"/>
              </a:cxn>
            </a:cxnLst>
            <a:rect l="0" t="0" r="r" b="b"/>
            <a:pathLst>
              <a:path w="1009" h="1225">
                <a:moveTo>
                  <a:pt x="0" y="1225"/>
                </a:moveTo>
                <a:cubicBezTo>
                  <a:pt x="1009" y="1225"/>
                  <a:pt x="1009" y="1225"/>
                  <a:pt x="1009" y="1225"/>
                </a:cubicBezTo>
                <a:cubicBezTo>
                  <a:pt x="1009" y="0"/>
                  <a:pt x="1009" y="0"/>
                  <a:pt x="1009" y="0"/>
                </a:cubicBezTo>
                <a:cubicBezTo>
                  <a:pt x="14" y="1209"/>
                  <a:pt x="14" y="1209"/>
                  <a:pt x="14" y="1209"/>
                </a:cubicBezTo>
                <a:cubicBezTo>
                  <a:pt x="9" y="1214"/>
                  <a:pt x="5" y="1220"/>
                  <a:pt x="0" y="12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346700"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pic>
        <p:nvPicPr>
          <p:cNvPr id="24" name="Graphic 23">
            <a:extLst>
              <a:ext uri="{FF2B5EF4-FFF2-40B4-BE49-F238E27FC236}">
                <a16:creationId xmlns:a16="http://schemas.microsoft.com/office/drawing/2014/main" id="{B472AB25-CD8E-91AD-81B1-7772E0E465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6922" y="5869380"/>
            <a:ext cx="806512" cy="806512"/>
          </a:xfrm>
          <a:prstGeom prst="rect">
            <a:avLst/>
          </a:prstGeom>
        </p:spPr>
      </p:pic>
      <p:sp>
        <p:nvSpPr>
          <p:cNvPr id="25" name="Graphic 3">
            <a:extLst>
              <a:ext uri="{FF2B5EF4-FFF2-40B4-BE49-F238E27FC236}">
                <a16:creationId xmlns:a16="http://schemas.microsoft.com/office/drawing/2014/main" id="{07DCBD79-1D8C-46C0-3093-DA9F636D7F35}"/>
              </a:ext>
            </a:extLst>
          </p:cNvPr>
          <p:cNvSpPr>
            <a:spLocks noChangeAspect="1"/>
          </p:cNvSpPr>
          <p:nvPr userDrawn="1"/>
        </p:nvSpPr>
        <p:spPr>
          <a:xfrm>
            <a:off x="5300684" y="-1272619"/>
            <a:ext cx="9063800" cy="8757502"/>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4" cstate="print">
              <a:extLst>
                <a:ext uri="{28A0092B-C50C-407E-A947-70E740481C1C}">
                  <a14:useLocalDpi xmlns:a14="http://schemas.microsoft.com/office/drawing/2010/main"/>
                </a:ext>
              </a:extLst>
            </a:blip>
            <a:srcRect/>
            <a:stretch>
              <a:fillRect t="14532"/>
            </a:stretch>
          </a:blipFill>
          <a:ln w="2858" cap="flat">
            <a:noFill/>
            <a:prstDash val="solid"/>
            <a:miter/>
          </a:ln>
        </p:spPr>
        <p:txBody>
          <a:bodyPr rtlCol="0" anchor="ctr"/>
          <a:lstStyle/>
          <a:p>
            <a:endParaRPr lang="en-GB"/>
          </a:p>
        </p:txBody>
      </p:sp>
    </p:spTree>
    <p:extLst>
      <p:ext uri="{BB962C8B-B14F-4D97-AF65-F5344CB8AC3E}">
        <p14:creationId xmlns:p14="http://schemas.microsoft.com/office/powerpoint/2010/main" val="246868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Tree>
    <p:extLst>
      <p:ext uri="{BB962C8B-B14F-4D97-AF65-F5344CB8AC3E}">
        <p14:creationId xmlns:p14="http://schemas.microsoft.com/office/powerpoint/2010/main" val="2709645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2" name="Graphic 1">
            <a:extLst>
              <a:ext uri="{FF2B5EF4-FFF2-40B4-BE49-F238E27FC236}">
                <a16:creationId xmlns:a16="http://schemas.microsoft.com/office/drawing/2014/main" id="{1E8058BC-55E8-609E-CD69-FD1022C1C6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Tree>
    <p:extLst>
      <p:ext uri="{BB962C8B-B14F-4D97-AF65-F5344CB8AC3E}">
        <p14:creationId xmlns:p14="http://schemas.microsoft.com/office/powerpoint/2010/main" val="254252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2_Title_01">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BF2BB97-546E-2376-B065-038915E212E6}"/>
              </a:ext>
            </a:extLst>
          </p:cNvPr>
          <p:cNvSpPr>
            <a:spLocks/>
          </p:cNvSpPr>
          <p:nvPr userDrawn="1"/>
        </p:nvSpPr>
        <p:spPr bwMode="auto">
          <a:xfrm>
            <a:off x="8993188" y="2968625"/>
            <a:ext cx="3201988" cy="3889375"/>
          </a:xfrm>
          <a:custGeom>
            <a:avLst/>
            <a:gdLst>
              <a:gd name="T0" fmla="*/ 0 w 1009"/>
              <a:gd name="T1" fmla="*/ 1225 h 1225"/>
              <a:gd name="T2" fmla="*/ 1009 w 1009"/>
              <a:gd name="T3" fmla="*/ 1225 h 1225"/>
              <a:gd name="T4" fmla="*/ 1009 w 1009"/>
              <a:gd name="T5" fmla="*/ 0 h 1225"/>
              <a:gd name="T6" fmla="*/ 14 w 1009"/>
              <a:gd name="T7" fmla="*/ 1209 h 1225"/>
              <a:gd name="T8" fmla="*/ 0 w 1009"/>
              <a:gd name="T9" fmla="*/ 1225 h 1225"/>
            </a:gdLst>
            <a:ahLst/>
            <a:cxnLst>
              <a:cxn ang="0">
                <a:pos x="T0" y="T1"/>
              </a:cxn>
              <a:cxn ang="0">
                <a:pos x="T2" y="T3"/>
              </a:cxn>
              <a:cxn ang="0">
                <a:pos x="T4" y="T5"/>
              </a:cxn>
              <a:cxn ang="0">
                <a:pos x="T6" y="T7"/>
              </a:cxn>
              <a:cxn ang="0">
                <a:pos x="T8" y="T9"/>
              </a:cxn>
            </a:cxnLst>
            <a:rect l="0" t="0" r="r" b="b"/>
            <a:pathLst>
              <a:path w="1009" h="1225">
                <a:moveTo>
                  <a:pt x="0" y="1225"/>
                </a:moveTo>
                <a:cubicBezTo>
                  <a:pt x="1009" y="1225"/>
                  <a:pt x="1009" y="1225"/>
                  <a:pt x="1009" y="1225"/>
                </a:cubicBezTo>
                <a:cubicBezTo>
                  <a:pt x="1009" y="0"/>
                  <a:pt x="1009" y="0"/>
                  <a:pt x="1009" y="0"/>
                </a:cubicBezTo>
                <a:cubicBezTo>
                  <a:pt x="14" y="1209"/>
                  <a:pt x="14" y="1209"/>
                  <a:pt x="14" y="1209"/>
                </a:cubicBezTo>
                <a:cubicBezTo>
                  <a:pt x="9" y="1214"/>
                  <a:pt x="5" y="1220"/>
                  <a:pt x="0" y="12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346700"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pic>
        <p:nvPicPr>
          <p:cNvPr id="24" name="Graphic 23">
            <a:extLst>
              <a:ext uri="{FF2B5EF4-FFF2-40B4-BE49-F238E27FC236}">
                <a16:creationId xmlns:a16="http://schemas.microsoft.com/office/drawing/2014/main" id="{B472AB25-CD8E-91AD-81B1-7772E0E465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6922" y="5869380"/>
            <a:ext cx="806512" cy="806512"/>
          </a:xfrm>
          <a:prstGeom prst="rect">
            <a:avLst/>
          </a:prstGeom>
        </p:spPr>
      </p:pic>
      <p:sp>
        <p:nvSpPr>
          <p:cNvPr id="25" name="Graphic 3">
            <a:extLst>
              <a:ext uri="{FF2B5EF4-FFF2-40B4-BE49-F238E27FC236}">
                <a16:creationId xmlns:a16="http://schemas.microsoft.com/office/drawing/2014/main" id="{07DCBD79-1D8C-46C0-3093-DA9F636D7F35}"/>
              </a:ext>
            </a:extLst>
          </p:cNvPr>
          <p:cNvSpPr>
            <a:spLocks noChangeAspect="1"/>
          </p:cNvSpPr>
          <p:nvPr userDrawn="1"/>
        </p:nvSpPr>
        <p:spPr>
          <a:xfrm>
            <a:off x="5300684" y="-1272619"/>
            <a:ext cx="9063800" cy="8757502"/>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4" cstate="print">
              <a:extLst>
                <a:ext uri="{28A0092B-C50C-407E-A947-70E740481C1C}">
                  <a14:useLocalDpi xmlns:a14="http://schemas.microsoft.com/office/drawing/2010/main"/>
                </a:ext>
              </a:extLst>
            </a:blip>
            <a:srcRect/>
            <a:stretch>
              <a:fillRect t="14532"/>
            </a:stretch>
          </a:blipFill>
          <a:ln w="2858" cap="flat">
            <a:noFill/>
            <a:prstDash val="solid"/>
            <a:miter/>
          </a:ln>
        </p:spPr>
        <p:txBody>
          <a:bodyPr rtlCol="0" anchor="ctr"/>
          <a:lstStyle/>
          <a:p>
            <a:endParaRPr lang="en-GB"/>
          </a:p>
        </p:txBody>
      </p:sp>
    </p:spTree>
    <p:extLst>
      <p:ext uri="{BB962C8B-B14F-4D97-AF65-F5344CB8AC3E}">
        <p14:creationId xmlns:p14="http://schemas.microsoft.com/office/powerpoint/2010/main" val="2468689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Tree>
    <p:extLst>
      <p:ext uri="{BB962C8B-B14F-4D97-AF65-F5344CB8AC3E}">
        <p14:creationId xmlns:p14="http://schemas.microsoft.com/office/powerpoint/2010/main" val="2709645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2" name="Graphic 1">
            <a:extLst>
              <a:ext uri="{FF2B5EF4-FFF2-40B4-BE49-F238E27FC236}">
                <a16:creationId xmlns:a16="http://schemas.microsoft.com/office/drawing/2014/main" id="{1E8058BC-55E8-609E-CD69-FD1022C1C6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Tree>
    <p:extLst>
      <p:ext uri="{BB962C8B-B14F-4D97-AF65-F5344CB8AC3E}">
        <p14:creationId xmlns:p14="http://schemas.microsoft.com/office/powerpoint/2010/main" val="2542528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4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Tree>
    <p:extLst>
      <p:ext uri="{BB962C8B-B14F-4D97-AF65-F5344CB8AC3E}">
        <p14:creationId xmlns:p14="http://schemas.microsoft.com/office/powerpoint/2010/main" val="69456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3217348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6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2"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28638" y="1452911"/>
            <a:ext cx="3750624" cy="1120613"/>
          </a:xfrm>
          <a:prstGeom prst="rect">
            <a:avLst/>
          </a:prstGeom>
        </p:spPr>
      </p:pic>
    </p:spTree>
    <p:extLst>
      <p:ext uri="{BB962C8B-B14F-4D97-AF65-F5344CB8AC3E}">
        <p14:creationId xmlns:p14="http://schemas.microsoft.com/office/powerpoint/2010/main" val="31979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7D729D84-494E-6D40-76BC-8DC3E61A865F}"/>
              </a:ext>
            </a:extLst>
          </p:cNvPr>
          <p:cNvSpPr/>
          <p:nvPr/>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210779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3217348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2"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28638" y="1452911"/>
            <a:ext cx="3750624" cy="1120613"/>
          </a:xfrm>
          <a:prstGeom prst="rect">
            <a:avLst/>
          </a:prstGeom>
        </p:spPr>
      </p:pic>
    </p:spTree>
    <p:extLst>
      <p:ext uri="{BB962C8B-B14F-4D97-AF65-F5344CB8AC3E}">
        <p14:creationId xmlns:p14="http://schemas.microsoft.com/office/powerpoint/2010/main" val="31979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7D729D84-494E-6D40-76BC-8DC3E61A865F}"/>
              </a:ext>
            </a:extLst>
          </p:cNvPr>
          <p:cNvSpPr/>
          <p:nvPr/>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210779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7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raphic 9">
            <a:extLst>
              <a:ext uri="{FF2B5EF4-FFF2-40B4-BE49-F238E27FC236}">
                <a16:creationId xmlns:a16="http://schemas.microsoft.com/office/drawing/2014/main" id="{EBB9E15C-FBFB-6080-3539-25FF23298E34}"/>
              </a:ext>
            </a:extLst>
          </p:cNvPr>
          <p:cNvSpPr/>
          <p:nvPr userDrawn="1"/>
        </p:nvSpPr>
        <p:spPr>
          <a:xfrm>
            <a:off x="4844109" y="0"/>
            <a:ext cx="850994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2">
              <a:extLst>
                <a:ext uri="{28A0092B-C50C-407E-A947-70E740481C1C}">
                  <a14:useLocalDpi xmlns:a14="http://schemas.microsoft.com/office/drawing/2010/main" val="0"/>
                </a:ext>
              </a:extLst>
            </a:blip>
            <a:stretch>
              <a:fillRect l="-7726" t="-93" r="8995" b="93"/>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3426279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156786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8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4" name="Graphic 9">
            <a:extLst>
              <a:ext uri="{FF2B5EF4-FFF2-40B4-BE49-F238E27FC236}">
                <a16:creationId xmlns:a16="http://schemas.microsoft.com/office/drawing/2014/main" id="{361E4608-2C15-9017-6A17-0F2BBBFABD7E}"/>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4097491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5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0162702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9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2" name="Graphic 9">
            <a:extLst>
              <a:ext uri="{FF2B5EF4-FFF2-40B4-BE49-F238E27FC236}">
                <a16:creationId xmlns:a16="http://schemas.microsoft.com/office/drawing/2014/main" id="{D627D731-3CB3-3865-94A7-DFE599B40152}"/>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759412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6" name="Graphic 9">
            <a:extLst>
              <a:ext uri="{FF2B5EF4-FFF2-40B4-BE49-F238E27FC236}">
                <a16:creationId xmlns:a16="http://schemas.microsoft.com/office/drawing/2014/main" id="{23E0276F-C291-1C52-F521-8845FDFAF20F}"/>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BEBA8EAE-BF5A-486C-A8C5-ECC9F3942E4B}">
                  <a14:imgProps xmlns:a14="http://schemas.microsoft.com/office/drawing/2010/main">
                    <a14:imgLayer r:embed="rId5">
                      <a14:imgEffect>
                        <a14:brightnessContrast bright="16000"/>
                      </a14:imgEffect>
                    </a14:imgLayer>
                  </a14:imgProps>
                </a:ex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748118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0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Graphic 9">
            <a:extLst>
              <a:ext uri="{FF2B5EF4-FFF2-40B4-BE49-F238E27FC236}">
                <a16:creationId xmlns:a16="http://schemas.microsoft.com/office/drawing/2014/main" id="{EC3DF3F4-2735-4A2C-834C-24C68EBAD3A1}"/>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0373476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156786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8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4" name="Graphic 9">
            <a:extLst>
              <a:ext uri="{FF2B5EF4-FFF2-40B4-BE49-F238E27FC236}">
                <a16:creationId xmlns:a16="http://schemas.microsoft.com/office/drawing/2014/main" id="{361E4608-2C15-9017-6A17-0F2BBBFABD7E}"/>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40974917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0162702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9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2" name="Graphic 9">
            <a:extLst>
              <a:ext uri="{FF2B5EF4-FFF2-40B4-BE49-F238E27FC236}">
                <a16:creationId xmlns:a16="http://schemas.microsoft.com/office/drawing/2014/main" id="{D627D731-3CB3-3865-94A7-DFE599B40152}"/>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7594123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6" name="Graphic 9">
            <a:extLst>
              <a:ext uri="{FF2B5EF4-FFF2-40B4-BE49-F238E27FC236}">
                <a16:creationId xmlns:a16="http://schemas.microsoft.com/office/drawing/2014/main" id="{23E0276F-C291-1C52-F521-8845FDFAF20F}"/>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BEBA8EAE-BF5A-486C-A8C5-ECC9F3942E4B}">
                  <a14:imgProps xmlns:a14="http://schemas.microsoft.com/office/drawing/2010/main">
                    <a14:imgLayer r:embed="rId5">
                      <a14:imgEffect>
                        <a14:brightnessContrast bright="16000"/>
                      </a14:imgEffect>
                    </a14:imgLayer>
                  </a14:imgProps>
                </a:ex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7481181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0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Graphic 9">
            <a:extLst>
              <a:ext uri="{FF2B5EF4-FFF2-40B4-BE49-F238E27FC236}">
                <a16:creationId xmlns:a16="http://schemas.microsoft.com/office/drawing/2014/main" id="{EC3DF3F4-2735-4A2C-834C-24C68EBAD3A1}"/>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0373476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a:solidFill>
                  <a:schemeClr val="bg1"/>
                </a:solidFill>
              </a:rPr>
              <a:t>Chapter Titles</a:t>
            </a:r>
          </a:p>
        </p:txBody>
      </p:sp>
    </p:spTree>
    <p:extLst>
      <p:ext uri="{BB962C8B-B14F-4D97-AF65-F5344CB8AC3E}">
        <p14:creationId xmlns:p14="http://schemas.microsoft.com/office/powerpoint/2010/main" val="2991999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19" name="Rectangle 18">
            <a:extLst>
              <a:ext uri="{FF2B5EF4-FFF2-40B4-BE49-F238E27FC236}">
                <a16:creationId xmlns:a16="http://schemas.microsoft.com/office/drawing/2014/main" id="{054D12DD-F800-804E-BADB-60B7F1868742}"/>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Picture Placeholder 25">
            <a:extLst>
              <a:ext uri="{FF2B5EF4-FFF2-40B4-BE49-F238E27FC236}">
                <a16:creationId xmlns:a16="http://schemas.microsoft.com/office/drawing/2014/main" id="{38B3C55C-5CDB-F248-8B78-CA4DEED723E4}"/>
              </a:ext>
            </a:extLst>
          </p:cNvPr>
          <p:cNvSpPr>
            <a:spLocks noGrp="1"/>
          </p:cNvSpPr>
          <p:nvPr>
            <p:ph type="pic" sz="quarter" idx="12"/>
          </p:nvPr>
        </p:nvSpPr>
        <p:spPr>
          <a:xfrm>
            <a:off x="5369607" y="-12192"/>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None/>
              <a:defRPr/>
            </a:lvl1pPr>
          </a:lstStyle>
          <a:p>
            <a:r>
              <a:rPr lang="en-US"/>
              <a:t>Click icon</a:t>
            </a:r>
          </a:p>
          <a:p>
            <a:r>
              <a:rPr lang="en-US"/>
              <a:t>Below to</a:t>
            </a:r>
          </a:p>
          <a:p>
            <a:r>
              <a:rPr lang="en-US"/>
              <a:t>Add image</a:t>
            </a:r>
          </a:p>
          <a:p>
            <a:endParaRPr lang="en-US"/>
          </a:p>
        </p:txBody>
      </p:sp>
      <p:pic>
        <p:nvPicPr>
          <p:cNvPr id="4" name="Graphic 3">
            <a:extLst>
              <a:ext uri="{FF2B5EF4-FFF2-40B4-BE49-F238E27FC236}">
                <a16:creationId xmlns:a16="http://schemas.microsoft.com/office/drawing/2014/main" id="{D585C5C8-3482-80D7-B08E-0D82E85E8F3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348" y="125618"/>
            <a:ext cx="2371580" cy="708582"/>
          </a:xfrm>
          <a:prstGeom prst="rect">
            <a:avLst/>
          </a:prstGeom>
        </p:spPr>
      </p:pic>
      <p:sp>
        <p:nvSpPr>
          <p:cNvPr id="5" name="Text Placeholder 6">
            <a:extLst>
              <a:ext uri="{FF2B5EF4-FFF2-40B4-BE49-F238E27FC236}">
                <a16:creationId xmlns:a16="http://schemas.microsoft.com/office/drawing/2014/main" id="{3BE9E827-8ABF-7A0F-AD4D-FD01AFDD7927}"/>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5780564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t="27"/>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7" name="Text Placeholder 6">
            <a:extLst>
              <a:ext uri="{FF2B5EF4-FFF2-40B4-BE49-F238E27FC236}">
                <a16:creationId xmlns:a16="http://schemas.microsoft.com/office/drawing/2014/main" id="{80252106-F878-3AEE-AA32-84F61C77320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4982931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19" name="Rectangle 18">
            <a:extLst>
              <a:ext uri="{FF2B5EF4-FFF2-40B4-BE49-F238E27FC236}">
                <a16:creationId xmlns:a16="http://schemas.microsoft.com/office/drawing/2014/main" id="{054D12DD-F800-804E-BADB-60B7F1868742}"/>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Picture Placeholder 25">
            <a:extLst>
              <a:ext uri="{FF2B5EF4-FFF2-40B4-BE49-F238E27FC236}">
                <a16:creationId xmlns:a16="http://schemas.microsoft.com/office/drawing/2014/main" id="{38B3C55C-5CDB-F248-8B78-CA4DEED723E4}"/>
              </a:ext>
            </a:extLst>
          </p:cNvPr>
          <p:cNvSpPr>
            <a:spLocks noGrp="1"/>
          </p:cNvSpPr>
          <p:nvPr>
            <p:ph type="pic" sz="quarter" idx="12"/>
          </p:nvPr>
        </p:nvSpPr>
        <p:spPr>
          <a:xfrm>
            <a:off x="5369607" y="-12192"/>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None/>
              <a:defRPr/>
            </a:lvl1pPr>
          </a:lstStyle>
          <a:p>
            <a:r>
              <a:rPr lang="en-US"/>
              <a:t>Click icon</a:t>
            </a:r>
          </a:p>
          <a:p>
            <a:r>
              <a:rPr lang="en-US"/>
              <a:t>Below to</a:t>
            </a:r>
          </a:p>
          <a:p>
            <a:r>
              <a:rPr lang="en-US"/>
              <a:t>Add image</a:t>
            </a:r>
          </a:p>
          <a:p>
            <a:endParaRPr lang="en-US"/>
          </a:p>
        </p:txBody>
      </p:sp>
      <p:pic>
        <p:nvPicPr>
          <p:cNvPr id="4" name="Graphic 3">
            <a:extLst>
              <a:ext uri="{FF2B5EF4-FFF2-40B4-BE49-F238E27FC236}">
                <a16:creationId xmlns:a16="http://schemas.microsoft.com/office/drawing/2014/main" id="{D585C5C8-3482-80D7-B08E-0D82E85E8F3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348" y="125618"/>
            <a:ext cx="2371580" cy="708582"/>
          </a:xfrm>
          <a:prstGeom prst="rect">
            <a:avLst/>
          </a:prstGeom>
        </p:spPr>
      </p:pic>
      <p:sp>
        <p:nvSpPr>
          <p:cNvPr id="5" name="Text Placeholder 6">
            <a:extLst>
              <a:ext uri="{FF2B5EF4-FFF2-40B4-BE49-F238E27FC236}">
                <a16:creationId xmlns:a16="http://schemas.microsoft.com/office/drawing/2014/main" id="{3BE9E827-8ABF-7A0F-AD4D-FD01AFDD7927}"/>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5780564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t="27"/>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7" name="Text Placeholder 6">
            <a:extLst>
              <a:ext uri="{FF2B5EF4-FFF2-40B4-BE49-F238E27FC236}">
                <a16:creationId xmlns:a16="http://schemas.microsoft.com/office/drawing/2014/main" id="{80252106-F878-3AEE-AA32-84F61C77320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4982931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Placeholder 6">
            <a:extLst>
              <a:ext uri="{FF2B5EF4-FFF2-40B4-BE49-F238E27FC236}">
                <a16:creationId xmlns:a16="http://schemas.microsoft.com/office/drawing/2014/main" id="{40C33DF3-0BE3-C04E-2600-E46BBD477E9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797765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b="4"/>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Placeholder 6">
            <a:extLst>
              <a:ext uri="{FF2B5EF4-FFF2-40B4-BE49-F238E27FC236}">
                <a16:creationId xmlns:a16="http://schemas.microsoft.com/office/drawing/2014/main" id="{C02507B4-B280-4280-6D11-B15844CA7C1E}"/>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4843864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Placeholder 6">
            <a:extLst>
              <a:ext uri="{FF2B5EF4-FFF2-40B4-BE49-F238E27FC236}">
                <a16:creationId xmlns:a16="http://schemas.microsoft.com/office/drawing/2014/main" id="{0F412A6F-7D62-9DC0-7189-8B343EBB94DF}"/>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2803191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Graphic 22">
            <a:extLst>
              <a:ext uri="{FF2B5EF4-FFF2-40B4-BE49-F238E27FC236}">
                <a16:creationId xmlns:a16="http://schemas.microsoft.com/office/drawing/2014/main" id="{D58E78D5-28BB-83A0-E66C-106FCD558E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57801" y="3724429"/>
            <a:ext cx="2672163" cy="798390"/>
          </a:xfrm>
          <a:prstGeom prst="rect">
            <a:avLst/>
          </a:prstGeom>
        </p:spPr>
      </p:pic>
      <p:sp>
        <p:nvSpPr>
          <p:cNvPr id="24" name="Text Placeholder 6">
            <a:extLst>
              <a:ext uri="{FF2B5EF4-FFF2-40B4-BE49-F238E27FC236}">
                <a16:creationId xmlns:a16="http://schemas.microsoft.com/office/drawing/2014/main" id="{6A0B3C88-04A5-EE46-C072-B8EF1EF0547A}"/>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3363073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4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Graphic 13">
            <a:extLst>
              <a:ext uri="{FF2B5EF4-FFF2-40B4-BE49-F238E27FC236}">
                <a16:creationId xmlns:a16="http://schemas.microsoft.com/office/drawing/2014/main" id="{23EBF723-43D1-8A73-7A2B-215E4829147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57801" y="3724429"/>
            <a:ext cx="2672163" cy="798390"/>
          </a:xfrm>
          <a:prstGeom prst="rect">
            <a:avLst/>
          </a:prstGeom>
        </p:spPr>
      </p:pic>
      <p:sp>
        <p:nvSpPr>
          <p:cNvPr id="15" name="Text Placeholder 6">
            <a:extLst>
              <a:ext uri="{FF2B5EF4-FFF2-40B4-BE49-F238E27FC236}">
                <a16:creationId xmlns:a16="http://schemas.microsoft.com/office/drawing/2014/main" id="{942E3703-068B-788D-BAF4-54A194FB8702}"/>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6137464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Graphic 22">
            <a:extLst>
              <a:ext uri="{FF2B5EF4-FFF2-40B4-BE49-F238E27FC236}">
                <a16:creationId xmlns:a16="http://schemas.microsoft.com/office/drawing/2014/main" id="{D58E78D5-28BB-83A0-E66C-106FCD558E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57801" y="3724429"/>
            <a:ext cx="2672163" cy="798390"/>
          </a:xfrm>
          <a:prstGeom prst="rect">
            <a:avLst/>
          </a:prstGeom>
        </p:spPr>
      </p:pic>
      <p:sp>
        <p:nvSpPr>
          <p:cNvPr id="24" name="Text Placeholder 6">
            <a:extLst>
              <a:ext uri="{FF2B5EF4-FFF2-40B4-BE49-F238E27FC236}">
                <a16:creationId xmlns:a16="http://schemas.microsoft.com/office/drawing/2014/main" id="{6A0B3C88-04A5-EE46-C072-B8EF1EF0547A}"/>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33630734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Graphic 13">
            <a:extLst>
              <a:ext uri="{FF2B5EF4-FFF2-40B4-BE49-F238E27FC236}">
                <a16:creationId xmlns:a16="http://schemas.microsoft.com/office/drawing/2014/main" id="{23EBF723-43D1-8A73-7A2B-215E4829147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57801" y="3724429"/>
            <a:ext cx="2672163" cy="798390"/>
          </a:xfrm>
          <a:prstGeom prst="rect">
            <a:avLst/>
          </a:prstGeom>
        </p:spPr>
      </p:pic>
      <p:sp>
        <p:nvSpPr>
          <p:cNvPr id="15" name="Text Placeholder 6">
            <a:extLst>
              <a:ext uri="{FF2B5EF4-FFF2-40B4-BE49-F238E27FC236}">
                <a16:creationId xmlns:a16="http://schemas.microsoft.com/office/drawing/2014/main" id="{942E3703-068B-788D-BAF4-54A194FB8702}"/>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6137464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descr="A white text on a black background&#10;&#10;AI-generated content may be incorrect.">
            <a:extLst>
              <a:ext uri="{FF2B5EF4-FFF2-40B4-BE49-F238E27FC236}">
                <a16:creationId xmlns:a16="http://schemas.microsoft.com/office/drawing/2014/main" id="{D3A942C9-F3F4-14CB-9977-C6664A5E398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sp>
        <p:nvSpPr>
          <p:cNvPr id="3" name="Text Placeholder 6">
            <a:extLst>
              <a:ext uri="{FF2B5EF4-FFF2-40B4-BE49-F238E27FC236}">
                <a16:creationId xmlns:a16="http://schemas.microsoft.com/office/drawing/2014/main" id="{08339116-F001-4509-7228-1B8E0F889027}"/>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5252103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5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pic>
        <p:nvPicPr>
          <p:cNvPr id="3" name="Picture 2" descr="A white text on a black background&#10;&#10;AI-generated content may be incorrect.">
            <a:extLst>
              <a:ext uri="{FF2B5EF4-FFF2-40B4-BE49-F238E27FC236}">
                <a16:creationId xmlns:a16="http://schemas.microsoft.com/office/drawing/2014/main" id="{476C06C4-4F1B-5810-1670-E3726D23D18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 Placeholder 6">
            <a:extLst>
              <a:ext uri="{FF2B5EF4-FFF2-40B4-BE49-F238E27FC236}">
                <a16:creationId xmlns:a16="http://schemas.microsoft.com/office/drawing/2014/main" id="{67C02A67-6FB3-96A0-A1B6-DC21ECC5F756}"/>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3815803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03_Heading_Content">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867508" y="920621"/>
            <a:ext cx="10261600" cy="5016758"/>
          </a:xfrm>
          <a:prstGeom prst="rect">
            <a:avLst/>
          </a:prstGeom>
          <a:noFill/>
        </p:spPr>
        <p:txBody>
          <a:bodyPr wrap="square" rtlCol="0">
            <a:spAutoFit/>
          </a:bodyPr>
          <a:lstStyle/>
          <a:p>
            <a:pPr algn="ctr"/>
            <a:r>
              <a:rPr lang="en-GB" sz="16000" b="1">
                <a:solidFill>
                  <a:schemeClr val="bg1"/>
                </a:solidFill>
              </a:rPr>
              <a:t>Heading/</a:t>
            </a:r>
          </a:p>
          <a:p>
            <a:pPr algn="ctr"/>
            <a:r>
              <a:rPr lang="en-GB" sz="16000" b="1">
                <a:solidFill>
                  <a:schemeClr val="bg1"/>
                </a:solidFill>
              </a:rPr>
              <a:t>content</a:t>
            </a:r>
          </a:p>
        </p:txBody>
      </p:sp>
    </p:spTree>
    <p:extLst>
      <p:ext uri="{BB962C8B-B14F-4D97-AF65-F5344CB8AC3E}">
        <p14:creationId xmlns:p14="http://schemas.microsoft.com/office/powerpoint/2010/main" val="34446787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_01">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Tree>
    <p:extLst>
      <p:ext uri="{BB962C8B-B14F-4D97-AF65-F5344CB8AC3E}">
        <p14:creationId xmlns:p14="http://schemas.microsoft.com/office/powerpoint/2010/main" val="40405575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ntent_02b">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CFE92C82-AE63-6044-9D10-6840BC04A42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44F77E66-2845-754F-5C6A-F2E159C1980C}"/>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BA5903F0-1C3B-9F46-BC37-4499C06ADA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7" name="Group 6">
            <a:extLst>
              <a:ext uri="{FF2B5EF4-FFF2-40B4-BE49-F238E27FC236}">
                <a16:creationId xmlns:a16="http://schemas.microsoft.com/office/drawing/2014/main" id="{B1352688-B2BD-D076-AB4F-D2F4D9229292}"/>
              </a:ext>
            </a:extLst>
          </p:cNvPr>
          <p:cNvGrpSpPr/>
          <p:nvPr userDrawn="1"/>
        </p:nvGrpSpPr>
        <p:grpSpPr>
          <a:xfrm>
            <a:off x="242995" y="837761"/>
            <a:ext cx="838200" cy="109793"/>
            <a:chOff x="571500" y="930335"/>
            <a:chExt cx="838200" cy="120483"/>
          </a:xfrm>
        </p:grpSpPr>
        <p:sp>
          <p:nvSpPr>
            <p:cNvPr id="8" name="Oval 7">
              <a:extLst>
                <a:ext uri="{FF2B5EF4-FFF2-40B4-BE49-F238E27FC236}">
                  <a16:creationId xmlns:a16="http://schemas.microsoft.com/office/drawing/2014/main" id="{7A734AF0-E090-DE1C-F735-C40E39B33060}"/>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486867EE-01AB-FA33-EB95-B057F1F4ED0B}"/>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227F511F-08B4-3AE5-8060-2F05B774A706}"/>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8F9D893C-A24D-7CFC-4A6B-1792BBFC16F4}"/>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7356E362-EBC0-E827-DF2E-4D2DAFD7668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01126868"/>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1305107"/>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33406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693829"/>
            <a:ext cx="5938710" cy="6164171"/>
          </a:xfrm>
          <a:prstGeom prst="rect">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76337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04945" y="1358298"/>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6253290" y="1411490"/>
            <a:ext cx="5329109"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85B58B1A-F029-AFCE-42AF-B8CC7FE126F5}"/>
              </a:ext>
            </a:extLst>
          </p:cNvPr>
          <p:cNvGrpSpPr/>
          <p:nvPr userDrawn="1"/>
        </p:nvGrpSpPr>
        <p:grpSpPr>
          <a:xfrm>
            <a:off x="242995" y="837761"/>
            <a:ext cx="838200" cy="109793"/>
            <a:chOff x="571500" y="930335"/>
            <a:chExt cx="838200" cy="120483"/>
          </a:xfrm>
        </p:grpSpPr>
        <p:sp>
          <p:nvSpPr>
            <p:cNvPr id="11" name="Oval 10">
              <a:extLst>
                <a:ext uri="{FF2B5EF4-FFF2-40B4-BE49-F238E27FC236}">
                  <a16:creationId xmlns:a16="http://schemas.microsoft.com/office/drawing/2014/main" id="{1CE52470-FE4B-B09A-1529-C53BD4F2B154}"/>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2" name="Oval 11">
              <a:extLst>
                <a:ext uri="{FF2B5EF4-FFF2-40B4-BE49-F238E27FC236}">
                  <a16:creationId xmlns:a16="http://schemas.microsoft.com/office/drawing/2014/main" id="{872063B2-9527-0997-2FFD-5022CE98F7B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5" name="Oval 14">
              <a:extLst>
                <a:ext uri="{FF2B5EF4-FFF2-40B4-BE49-F238E27FC236}">
                  <a16:creationId xmlns:a16="http://schemas.microsoft.com/office/drawing/2014/main" id="{75147330-1E3A-7606-C50A-E3EDBDE3285B}"/>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7" name="Oval 16">
              <a:extLst>
                <a:ext uri="{FF2B5EF4-FFF2-40B4-BE49-F238E27FC236}">
                  <a16:creationId xmlns:a16="http://schemas.microsoft.com/office/drawing/2014/main" id="{BCC90353-0BA4-C067-C410-332FA6162CCC}"/>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E5CF34F0-A4C7-8D61-940B-1279E83A787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14764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pecial_06">
    <p:spTree>
      <p:nvGrpSpPr>
        <p:cNvPr id="1" name=""/>
        <p:cNvGrpSpPr/>
        <p:nvPr/>
      </p:nvGrpSpPr>
      <p:grpSpPr>
        <a:xfrm>
          <a:off x="0" y="0"/>
          <a:ext cx="0" cy="0"/>
          <a:chOff x="0" y="0"/>
          <a:chExt cx="0" cy="0"/>
        </a:xfrm>
      </p:grpSpPr>
      <p:sp>
        <p:nvSpPr>
          <p:cNvPr id="10" name="Picture Placeholder 7"/>
          <p:cNvSpPr>
            <a:spLocks noGrp="1"/>
          </p:cNvSpPr>
          <p:nvPr>
            <p:ph type="pic" sz="quarter" idx="14" hasCustomPrompt="1"/>
          </p:nvPr>
        </p:nvSpPr>
        <p:spPr>
          <a:xfrm>
            <a:off x="8852794"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2" name="Picture Placeholder 7"/>
          <p:cNvSpPr>
            <a:spLocks noGrp="1"/>
          </p:cNvSpPr>
          <p:nvPr>
            <p:ph type="pic" sz="quarter" idx="15" hasCustomPrompt="1"/>
          </p:nvPr>
        </p:nvSpPr>
        <p:spPr>
          <a:xfrm>
            <a:off x="6367758"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3" name="Picture Placeholder 7"/>
          <p:cNvSpPr>
            <a:spLocks noGrp="1"/>
          </p:cNvSpPr>
          <p:nvPr>
            <p:ph type="pic" sz="quarter" idx="16" hasCustomPrompt="1"/>
          </p:nvPr>
        </p:nvSpPr>
        <p:spPr>
          <a:xfrm>
            <a:off x="6367758"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9" name="Picture Placeholder 7"/>
          <p:cNvSpPr>
            <a:spLocks noGrp="1"/>
          </p:cNvSpPr>
          <p:nvPr>
            <p:ph type="pic" sz="quarter" idx="13" hasCustomPrompt="1"/>
          </p:nvPr>
        </p:nvSpPr>
        <p:spPr>
          <a:xfrm>
            <a:off x="8852794"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7" name="Text Placeholder 6">
            <a:extLst>
              <a:ext uri="{FF2B5EF4-FFF2-40B4-BE49-F238E27FC236}">
                <a16:creationId xmlns:a16="http://schemas.microsoft.com/office/drawing/2014/main" id="{EAFF275A-3B32-6646-BFFA-2ECBA7D7F306}"/>
              </a:ext>
            </a:extLst>
          </p:cNvPr>
          <p:cNvSpPr>
            <a:spLocks noGrp="1"/>
          </p:cNvSpPr>
          <p:nvPr>
            <p:ph type="body" sz="quarter" idx="20" hasCustomPrompt="1"/>
          </p:nvPr>
        </p:nvSpPr>
        <p:spPr>
          <a:xfrm>
            <a:off x="736430" y="1572175"/>
            <a:ext cx="5359570" cy="4779594"/>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5">
            <a:extLst>
              <a:ext uri="{FF2B5EF4-FFF2-40B4-BE49-F238E27FC236}">
                <a16:creationId xmlns:a16="http://schemas.microsoft.com/office/drawing/2014/main" id="{7E693727-245D-4400-93E8-1CD002C4003C}"/>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6" name="Rectangle 15">
            <a:extLst>
              <a:ext uri="{FF2B5EF4-FFF2-40B4-BE49-F238E27FC236}">
                <a16:creationId xmlns:a16="http://schemas.microsoft.com/office/drawing/2014/main" id="{D1CED151-A53D-1F71-A38C-F2D6C8083659}"/>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4E5A19FB-B42F-13F4-AA36-CCD5CFA034F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18" name="Graphic 17">
            <a:extLst>
              <a:ext uri="{FF2B5EF4-FFF2-40B4-BE49-F238E27FC236}">
                <a16:creationId xmlns:a16="http://schemas.microsoft.com/office/drawing/2014/main" id="{D142B954-E20F-55EC-5F62-CDE524121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19" name="Group 18">
            <a:extLst>
              <a:ext uri="{FF2B5EF4-FFF2-40B4-BE49-F238E27FC236}">
                <a16:creationId xmlns:a16="http://schemas.microsoft.com/office/drawing/2014/main" id="{7ABBA8AB-0CB4-F4A0-F1D6-CA045EB178B2}"/>
              </a:ext>
            </a:extLst>
          </p:cNvPr>
          <p:cNvGrpSpPr/>
          <p:nvPr userDrawn="1"/>
        </p:nvGrpSpPr>
        <p:grpSpPr>
          <a:xfrm>
            <a:off x="242995" y="837761"/>
            <a:ext cx="838200" cy="109793"/>
            <a:chOff x="571500" y="930335"/>
            <a:chExt cx="838200" cy="120483"/>
          </a:xfrm>
        </p:grpSpPr>
        <p:sp>
          <p:nvSpPr>
            <p:cNvPr id="20" name="Oval 19">
              <a:extLst>
                <a:ext uri="{FF2B5EF4-FFF2-40B4-BE49-F238E27FC236}">
                  <a16:creationId xmlns:a16="http://schemas.microsoft.com/office/drawing/2014/main" id="{80828365-C416-86FC-BEA7-89E7CA7CBEDB}"/>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35646296-2191-7ED3-0D34-CFB8D76FAB6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57BE9A52-1E9E-DC2E-6731-C583C5A27ACC}"/>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96EC8B9C-E461-2036-B03B-2444F0D405E2}"/>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6299EAB2-F1E2-AFFE-1EE0-56D5D5409B6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43357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ading_Content_05">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3FA8211-55BB-3F16-B316-4BD66FF05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21360064">
            <a:off x="6310378" y="2320973"/>
            <a:ext cx="5567056" cy="6011509"/>
          </a:xfrm>
          <a:custGeom>
            <a:avLst/>
            <a:gdLst>
              <a:gd name="connsiteX0" fmla="*/ 5567056 w 5567056"/>
              <a:gd name="connsiteY0" fmla="*/ 0 h 6011509"/>
              <a:gd name="connsiteX1" fmla="*/ 5567056 w 5567056"/>
              <a:gd name="connsiteY1" fmla="*/ 6011509 h 6011509"/>
              <a:gd name="connsiteX2" fmla="*/ 0 w 5567056"/>
              <a:gd name="connsiteY2" fmla="*/ 6011509 h 6011509"/>
              <a:gd name="connsiteX3" fmla="*/ 0 w 5567056"/>
              <a:gd name="connsiteY3" fmla="*/ 5664422 h 6011509"/>
              <a:gd name="connsiteX4" fmla="*/ 4136865 w 5567056"/>
              <a:gd name="connsiteY4" fmla="*/ 5953622 h 6011509"/>
              <a:gd name="connsiteX5" fmla="*/ 4228573 w 5567056"/>
              <a:gd name="connsiteY5" fmla="*/ 4641785 h 6011509"/>
              <a:gd name="connsiteX6" fmla="*/ 0 w 5567056"/>
              <a:gd name="connsiteY6" fmla="*/ 4346173 h 6011509"/>
              <a:gd name="connsiteX7" fmla="*/ 0 w 5567056"/>
              <a:gd name="connsiteY7" fmla="*/ 0 h 601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7056" h="6011509">
                <a:moveTo>
                  <a:pt x="5567056" y="0"/>
                </a:moveTo>
                <a:lnTo>
                  <a:pt x="5567056" y="6011509"/>
                </a:lnTo>
                <a:lnTo>
                  <a:pt x="0" y="6011509"/>
                </a:lnTo>
                <a:lnTo>
                  <a:pt x="0" y="5664422"/>
                </a:lnTo>
                <a:lnTo>
                  <a:pt x="4136865" y="5953622"/>
                </a:lnTo>
                <a:lnTo>
                  <a:pt x="4228573" y="4641785"/>
                </a:lnTo>
                <a:lnTo>
                  <a:pt x="0" y="4346173"/>
                </a:lnTo>
                <a:lnTo>
                  <a:pt x="0" y="0"/>
                </a:lnTo>
                <a:close/>
              </a:path>
            </a:pathLst>
          </a:custGeom>
        </p:spPr>
      </p:pic>
      <p:sp>
        <p:nvSpPr>
          <p:cNvPr id="3" name="Rectangle 2">
            <a:extLst>
              <a:ext uri="{FF2B5EF4-FFF2-40B4-BE49-F238E27FC236}">
                <a16:creationId xmlns:a16="http://schemas.microsoft.com/office/drawing/2014/main" id="{F181728D-3892-5D42-A9D7-687B5C69EC51}"/>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9" name="Content Placeholder 8">
            <a:extLst>
              <a:ext uri="{FF2B5EF4-FFF2-40B4-BE49-F238E27FC236}">
                <a16:creationId xmlns:a16="http://schemas.microsoft.com/office/drawing/2014/main" id="{5AC52D7A-EF38-3C43-860E-E4FB1900D07B}"/>
              </a:ext>
            </a:extLst>
          </p:cNvPr>
          <p:cNvSpPr>
            <a:spLocks noGrp="1"/>
          </p:cNvSpPr>
          <p:nvPr>
            <p:ph sz="quarter" idx="11" hasCustomPrompt="1"/>
          </p:nvPr>
        </p:nvSpPr>
        <p:spPr>
          <a:xfrm>
            <a:off x="531676" y="1976650"/>
            <a:ext cx="6089523" cy="3108387"/>
          </a:xfrm>
        </p:spPr>
        <p:txBody>
          <a:bodyPr>
            <a:normAutofit/>
          </a:bodyPr>
          <a:lstStyle>
            <a:lvl1pPr marL="514350" indent="-514350">
              <a:buFont typeface="Century Gothic" panose="020B0502020202020204" pitchFamily="34" charset="0"/>
              <a:buChar char="●"/>
              <a:defRPr sz="2400" b="0" i="0"/>
            </a:lvl1pPr>
            <a:lvl2pPr>
              <a:defRPr sz="2000" b="0" i="0"/>
            </a:lvl2pPr>
            <a:lvl3pPr>
              <a:defRPr sz="1800" b="0" i="0"/>
            </a:lvl3pPr>
            <a:lvl4pPr>
              <a:defRPr sz="1600" b="0" i="0"/>
            </a:lvl4pPr>
            <a:lvl5pPr>
              <a:defRPr sz="1600"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A63551CA-556B-41CC-B934-CDD1E67C0136}"/>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19" name="Picture Placeholder 25">
            <a:extLst>
              <a:ext uri="{FF2B5EF4-FFF2-40B4-BE49-F238E27FC236}">
                <a16:creationId xmlns:a16="http://schemas.microsoft.com/office/drawing/2014/main" id="{37734D4A-19CA-4199-BC77-59DC6E051F9E}"/>
              </a:ext>
            </a:extLst>
          </p:cNvPr>
          <p:cNvSpPr>
            <a:spLocks noGrp="1"/>
          </p:cNvSpPr>
          <p:nvPr>
            <p:ph type="pic" sz="quarter" idx="13"/>
          </p:nvPr>
        </p:nvSpPr>
        <p:spPr>
          <a:xfrm>
            <a:off x="5357454" y="0"/>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FontTx/>
              <a:buNone/>
              <a:defRPr/>
            </a:lvl1pPr>
          </a:lstStyle>
          <a:p>
            <a:r>
              <a:rPr lang="en-US"/>
              <a:t>Click icon</a:t>
            </a:r>
          </a:p>
          <a:p>
            <a:r>
              <a:rPr lang="en-US"/>
              <a:t>Below to</a:t>
            </a:r>
          </a:p>
          <a:p>
            <a:r>
              <a:rPr lang="en-US"/>
              <a:t>Add image</a:t>
            </a:r>
          </a:p>
        </p:txBody>
      </p:sp>
      <p:sp>
        <p:nvSpPr>
          <p:cNvPr id="4" name="Rectangle 3">
            <a:extLst>
              <a:ext uri="{FF2B5EF4-FFF2-40B4-BE49-F238E27FC236}">
                <a16:creationId xmlns:a16="http://schemas.microsoft.com/office/drawing/2014/main" id="{5D4E5319-CEDE-CB13-62FF-9ED06D724C86}"/>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28A08194-A1CF-58C7-8452-9E29423CEB26}"/>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F1E510E2-DF14-0D68-D29A-5A578A262C2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9" name="Group 28">
            <a:extLst>
              <a:ext uri="{FF2B5EF4-FFF2-40B4-BE49-F238E27FC236}">
                <a16:creationId xmlns:a16="http://schemas.microsoft.com/office/drawing/2014/main" id="{C11D9C7E-9DF5-9B20-524F-81850ECF7E29}"/>
              </a:ext>
            </a:extLst>
          </p:cNvPr>
          <p:cNvGrpSpPr>
            <a:grpSpLocks noChangeAspect="1"/>
          </p:cNvGrpSpPr>
          <p:nvPr userDrawn="1"/>
        </p:nvGrpSpPr>
        <p:grpSpPr>
          <a:xfrm>
            <a:off x="9668145" y="4725797"/>
            <a:ext cx="1568637" cy="2468996"/>
            <a:chOff x="9668145" y="4725797"/>
            <a:chExt cx="1568637" cy="2468996"/>
          </a:xfrm>
        </p:grpSpPr>
        <p:sp>
          <p:nvSpPr>
            <p:cNvPr id="28" name="Freeform: Shape 27">
              <a:extLst>
                <a:ext uri="{FF2B5EF4-FFF2-40B4-BE49-F238E27FC236}">
                  <a16:creationId xmlns:a16="http://schemas.microsoft.com/office/drawing/2014/main" id="{CE72A1F2-E918-0A9B-3F2B-EC1FC5D1465A}"/>
                </a:ext>
              </a:extLst>
            </p:cNvPr>
            <p:cNvSpPr/>
            <p:nvPr userDrawn="1"/>
          </p:nvSpPr>
          <p:spPr>
            <a:xfrm rot="2351781">
              <a:off x="9668145" y="5361500"/>
              <a:ext cx="413092" cy="1833293"/>
            </a:xfrm>
            <a:custGeom>
              <a:avLst/>
              <a:gdLst>
                <a:gd name="connsiteX0" fmla="*/ 91064 w 413092"/>
                <a:gd name="connsiteY0" fmla="*/ 35275 h 1833293"/>
                <a:gd name="connsiteX1" fmla="*/ 206546 w 413092"/>
                <a:gd name="connsiteY1" fmla="*/ 0 h 1833293"/>
                <a:gd name="connsiteX2" fmla="*/ 413092 w 413092"/>
                <a:gd name="connsiteY2" fmla="*/ 206546 h 1833293"/>
                <a:gd name="connsiteX3" fmla="*/ 413091 w 413092"/>
                <a:gd name="connsiteY3" fmla="*/ 1496427 h 1833293"/>
                <a:gd name="connsiteX4" fmla="*/ 0 w 413092"/>
                <a:gd name="connsiteY4" fmla="*/ 1833293 h 1833293"/>
                <a:gd name="connsiteX5" fmla="*/ 0 w 413092"/>
                <a:gd name="connsiteY5" fmla="*/ 206546 h 1833293"/>
                <a:gd name="connsiteX6" fmla="*/ 91064 w 413092"/>
                <a:gd name="connsiteY6" fmla="*/ 35275 h 183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2" h="1833293">
                  <a:moveTo>
                    <a:pt x="91064" y="35275"/>
                  </a:moveTo>
                  <a:cubicBezTo>
                    <a:pt x="124029" y="13004"/>
                    <a:pt x="163768" y="0"/>
                    <a:pt x="206546" y="0"/>
                  </a:cubicBezTo>
                  <a:cubicBezTo>
                    <a:pt x="320618" y="0"/>
                    <a:pt x="413092" y="92474"/>
                    <a:pt x="413092" y="206546"/>
                  </a:cubicBezTo>
                  <a:lnTo>
                    <a:pt x="413091" y="1496427"/>
                  </a:lnTo>
                  <a:lnTo>
                    <a:pt x="0" y="1833293"/>
                  </a:lnTo>
                  <a:lnTo>
                    <a:pt x="0" y="206546"/>
                  </a:lnTo>
                  <a:cubicBezTo>
                    <a:pt x="0" y="135251"/>
                    <a:pt x="36123" y="72393"/>
                    <a:pt x="91064" y="35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ounded Rectangle 25">
              <a:extLst>
                <a:ext uri="{FF2B5EF4-FFF2-40B4-BE49-F238E27FC236}">
                  <a16:creationId xmlns:a16="http://schemas.microsoft.com/office/drawing/2014/main" id="{9D3FD03D-6D2D-AB8D-7E49-267692480AD6}"/>
                </a:ext>
              </a:extLst>
            </p:cNvPr>
            <p:cNvSpPr/>
            <p:nvPr userDrawn="1"/>
          </p:nvSpPr>
          <p:spPr>
            <a:xfrm rot="2351781">
              <a:off x="9705079" y="4753598"/>
              <a:ext cx="413091" cy="11392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3B0BD669-A9F3-72F7-AA53-DA23490BC8A8}"/>
                </a:ext>
              </a:extLst>
            </p:cNvPr>
            <p:cNvSpPr/>
            <p:nvPr userDrawn="1"/>
          </p:nvSpPr>
          <p:spPr>
            <a:xfrm rot="2351781">
              <a:off x="10823691" y="4725797"/>
              <a:ext cx="413091" cy="2190714"/>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8E639339-91AD-C93A-57F8-843B626627A0}"/>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C096CF84-ED49-D34C-F7D7-144E356037C9}"/>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7B684B4A-DC63-5CC7-6DB8-EECF15487DA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0E3E59AC-17D1-AB31-B18B-F53FD24F3C65}"/>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13E29724-6699-94FD-99F0-3B3C6957CFE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40" name="Oval 39">
              <a:extLst>
                <a:ext uri="{FF2B5EF4-FFF2-40B4-BE49-F238E27FC236}">
                  <a16:creationId xmlns:a16="http://schemas.microsoft.com/office/drawing/2014/main" id="{E2344B2C-67DC-A345-B498-4A57E49E4E1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130831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Heading_Content_07">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18182" y="1732383"/>
            <a:ext cx="6476909" cy="4371433"/>
          </a:xfrm>
          <a:custGeom>
            <a:avLst/>
            <a:gdLst>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43923 w 17560770"/>
              <a:gd name="connsiteY6" fmla="*/ 3844922 h 7230830"/>
              <a:gd name="connsiteX7" fmla="*/ 0 w 17560770"/>
              <a:gd name="connsiteY7" fmla="*/ 3411719 h 7230830"/>
              <a:gd name="connsiteX8" fmla="*/ 3729831 w 17560770"/>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1266 w 17560770"/>
              <a:gd name="connsiteY6" fmla="*/ 3857829 h 7230830"/>
              <a:gd name="connsiteX7" fmla="*/ 0 w 17560770"/>
              <a:gd name="connsiteY7" fmla="*/ 3411719 h 7230830"/>
              <a:gd name="connsiteX8" fmla="*/ 3729831 w 17560770"/>
              <a:gd name="connsiteY8" fmla="*/ 0 h 7230830"/>
              <a:gd name="connsiteX0" fmla="*/ 3745463 w 17576402"/>
              <a:gd name="connsiteY0" fmla="*/ 0 h 7230830"/>
              <a:gd name="connsiteX1" fmla="*/ 14190494 w 17576402"/>
              <a:gd name="connsiteY1" fmla="*/ 0 h 7230830"/>
              <a:gd name="connsiteX2" fmla="*/ 17576402 w 17576402"/>
              <a:gd name="connsiteY2" fmla="*/ 3385908 h 7230830"/>
              <a:gd name="connsiteX3" fmla="*/ 17576402 w 17576402"/>
              <a:gd name="connsiteY3" fmla="*/ 3844922 h 7230830"/>
              <a:gd name="connsiteX4" fmla="*/ 14190494 w 17576402"/>
              <a:gd name="connsiteY4" fmla="*/ 7230830 h 7230830"/>
              <a:gd name="connsiteX5" fmla="*/ 3745463 w 17576402"/>
              <a:gd name="connsiteY5" fmla="*/ 7230830 h 7230830"/>
              <a:gd name="connsiteX6" fmla="*/ 0 w 17576402"/>
              <a:gd name="connsiteY6" fmla="*/ 3857829 h 7230830"/>
              <a:gd name="connsiteX7" fmla="*/ 15632 w 17576402"/>
              <a:gd name="connsiteY7" fmla="*/ 3411719 h 7230830"/>
              <a:gd name="connsiteX8" fmla="*/ 3745463 w 17576402"/>
              <a:gd name="connsiteY8" fmla="*/ 0 h 7230830"/>
              <a:gd name="connsiteX0" fmla="*/ 3745463 w 17576402"/>
              <a:gd name="connsiteY0" fmla="*/ 0 h 7230830"/>
              <a:gd name="connsiteX1" fmla="*/ 14190494 w 17576402"/>
              <a:gd name="connsiteY1" fmla="*/ 0 h 7230830"/>
              <a:gd name="connsiteX2" fmla="*/ 17576402 w 17576402"/>
              <a:gd name="connsiteY2" fmla="*/ 3844922 h 7230830"/>
              <a:gd name="connsiteX3" fmla="*/ 14190494 w 17576402"/>
              <a:gd name="connsiteY3" fmla="*/ 7230830 h 7230830"/>
              <a:gd name="connsiteX4" fmla="*/ 3745463 w 17576402"/>
              <a:gd name="connsiteY4" fmla="*/ 7230830 h 7230830"/>
              <a:gd name="connsiteX5" fmla="*/ 0 w 17576402"/>
              <a:gd name="connsiteY5" fmla="*/ 3857829 h 7230830"/>
              <a:gd name="connsiteX6" fmla="*/ 15632 w 17576402"/>
              <a:gd name="connsiteY6" fmla="*/ 3411719 h 7230830"/>
              <a:gd name="connsiteX7" fmla="*/ 3745463 w 17576402"/>
              <a:gd name="connsiteY7" fmla="*/ 0 h 7230830"/>
              <a:gd name="connsiteX0" fmla="*/ 3745463 w 15496121"/>
              <a:gd name="connsiteY0" fmla="*/ 0 h 7230830"/>
              <a:gd name="connsiteX1" fmla="*/ 14190494 w 15496121"/>
              <a:gd name="connsiteY1" fmla="*/ 0 h 7230830"/>
              <a:gd name="connsiteX2" fmla="*/ 14190494 w 15496121"/>
              <a:gd name="connsiteY2" fmla="*/ 7230830 h 7230830"/>
              <a:gd name="connsiteX3" fmla="*/ 3745463 w 15496121"/>
              <a:gd name="connsiteY3" fmla="*/ 7230830 h 7230830"/>
              <a:gd name="connsiteX4" fmla="*/ 0 w 15496121"/>
              <a:gd name="connsiteY4" fmla="*/ 3857829 h 7230830"/>
              <a:gd name="connsiteX5" fmla="*/ 15632 w 15496121"/>
              <a:gd name="connsiteY5" fmla="*/ 3411719 h 7230830"/>
              <a:gd name="connsiteX6" fmla="*/ 3745463 w 15496121"/>
              <a:gd name="connsiteY6" fmla="*/ 0 h 7230830"/>
              <a:gd name="connsiteX0" fmla="*/ 3745463 w 14190493"/>
              <a:gd name="connsiteY0" fmla="*/ 0 h 7230830"/>
              <a:gd name="connsiteX1" fmla="*/ 14190494 w 14190493"/>
              <a:gd name="connsiteY1" fmla="*/ 0 h 7230830"/>
              <a:gd name="connsiteX2" fmla="*/ 14190494 w 14190493"/>
              <a:gd name="connsiteY2" fmla="*/ 7230830 h 7230830"/>
              <a:gd name="connsiteX3" fmla="*/ 3745463 w 14190493"/>
              <a:gd name="connsiteY3" fmla="*/ 7230830 h 7230830"/>
              <a:gd name="connsiteX4" fmla="*/ 0 w 14190493"/>
              <a:gd name="connsiteY4" fmla="*/ 3857829 h 7230830"/>
              <a:gd name="connsiteX5" fmla="*/ 15632 w 14190493"/>
              <a:gd name="connsiteY5" fmla="*/ 3411719 h 7230830"/>
              <a:gd name="connsiteX6" fmla="*/ 3745463 w 14190493"/>
              <a:gd name="connsiteY6" fmla="*/ 0 h 7230830"/>
              <a:gd name="connsiteX0" fmla="*/ 3745463 w 14190493"/>
              <a:gd name="connsiteY0" fmla="*/ 0 h 7243782"/>
              <a:gd name="connsiteX1" fmla="*/ 14190494 w 14190493"/>
              <a:gd name="connsiteY1" fmla="*/ 0 h 7243782"/>
              <a:gd name="connsiteX2" fmla="*/ 12955504 w 14190493"/>
              <a:gd name="connsiteY2" fmla="*/ 7243782 h 7243782"/>
              <a:gd name="connsiteX3" fmla="*/ 3745463 w 14190493"/>
              <a:gd name="connsiteY3" fmla="*/ 7230830 h 7243782"/>
              <a:gd name="connsiteX4" fmla="*/ 0 w 14190493"/>
              <a:gd name="connsiteY4" fmla="*/ 3857829 h 7243782"/>
              <a:gd name="connsiteX5" fmla="*/ 15632 w 14190493"/>
              <a:gd name="connsiteY5" fmla="*/ 3411719 h 7243782"/>
              <a:gd name="connsiteX6" fmla="*/ 3745463 w 14190493"/>
              <a:gd name="connsiteY6" fmla="*/ 0 h 7243782"/>
              <a:gd name="connsiteX0" fmla="*/ 3745463 w 12955504"/>
              <a:gd name="connsiteY0" fmla="*/ 0 h 7243782"/>
              <a:gd name="connsiteX1" fmla="*/ 12939870 w 12955504"/>
              <a:gd name="connsiteY1" fmla="*/ 0 h 7243782"/>
              <a:gd name="connsiteX2" fmla="*/ 12955504 w 12955504"/>
              <a:gd name="connsiteY2" fmla="*/ 7243782 h 7243782"/>
              <a:gd name="connsiteX3" fmla="*/ 3745463 w 12955504"/>
              <a:gd name="connsiteY3" fmla="*/ 7230830 h 7243782"/>
              <a:gd name="connsiteX4" fmla="*/ 0 w 12955504"/>
              <a:gd name="connsiteY4" fmla="*/ 3857829 h 7243782"/>
              <a:gd name="connsiteX5" fmla="*/ 15632 w 12955504"/>
              <a:gd name="connsiteY5" fmla="*/ 3411719 h 7243782"/>
              <a:gd name="connsiteX6" fmla="*/ 3745463 w 12955504"/>
              <a:gd name="connsiteY6" fmla="*/ 0 h 724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5504" h="7243782">
                <a:moveTo>
                  <a:pt x="3745463" y="0"/>
                </a:moveTo>
                <a:lnTo>
                  <a:pt x="12939870" y="0"/>
                </a:lnTo>
                <a:cubicBezTo>
                  <a:pt x="12945081" y="2414594"/>
                  <a:pt x="12950293" y="4829188"/>
                  <a:pt x="12955504" y="7243782"/>
                </a:cubicBezTo>
                <a:lnTo>
                  <a:pt x="3745463" y="7230830"/>
                </a:lnTo>
                <a:cubicBezTo>
                  <a:pt x="1875478" y="7230830"/>
                  <a:pt x="0" y="5727814"/>
                  <a:pt x="0" y="3857829"/>
                </a:cubicBezTo>
                <a:lnTo>
                  <a:pt x="15632" y="3411719"/>
                </a:lnTo>
                <a:cubicBezTo>
                  <a:pt x="15632" y="1541734"/>
                  <a:pt x="1875478" y="0"/>
                  <a:pt x="3745463" y="0"/>
                </a:cubicBezTo>
                <a:close/>
              </a:path>
            </a:pathLst>
          </a:custGeom>
        </p:spPr>
        <p:txBody>
          <a:bodyPr wrap="square">
            <a:noAutofit/>
          </a:bodyPr>
          <a:lstStyle>
            <a:lvl1pPr marL="0" indent="0" algn="ctr">
              <a:buNone/>
              <a:defRPr sz="2800" b="0" i="0"/>
            </a:lvl1pPr>
          </a:lstStyle>
          <a:p>
            <a:r>
              <a:rPr lang="en-US"/>
              <a:t>Click icon to</a:t>
            </a:r>
          </a:p>
          <a:p>
            <a:r>
              <a:rPr lang="en-US"/>
              <a:t>add image</a:t>
            </a:r>
          </a:p>
        </p:txBody>
      </p:sp>
      <p:sp>
        <p:nvSpPr>
          <p:cNvPr id="8" name="Text Placeholder 7">
            <a:extLst>
              <a:ext uri="{FF2B5EF4-FFF2-40B4-BE49-F238E27FC236}">
                <a16:creationId xmlns:a16="http://schemas.microsoft.com/office/drawing/2014/main" id="{0E552174-8962-0640-8E00-050ACB4416E3}"/>
              </a:ext>
            </a:extLst>
          </p:cNvPr>
          <p:cNvSpPr>
            <a:spLocks noGrp="1"/>
          </p:cNvSpPr>
          <p:nvPr>
            <p:ph type="body" sz="quarter" idx="14"/>
          </p:nvPr>
        </p:nvSpPr>
        <p:spPr>
          <a:xfrm>
            <a:off x="533400" y="1732382"/>
            <a:ext cx="4741985" cy="4371433"/>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89A310B-6171-4313-96A8-5CF813755561}"/>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8" name="Rectangle 17">
            <a:extLst>
              <a:ext uri="{FF2B5EF4-FFF2-40B4-BE49-F238E27FC236}">
                <a16:creationId xmlns:a16="http://schemas.microsoft.com/office/drawing/2014/main" id="{480A6F62-2691-8B9A-F675-2AEF6840D2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EA360F4A-9361-D0DD-7E60-BEE280D678D4}"/>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A968543B-AE86-5F82-60D2-A03754ECC0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33" name="Group 32">
            <a:extLst>
              <a:ext uri="{FF2B5EF4-FFF2-40B4-BE49-F238E27FC236}">
                <a16:creationId xmlns:a16="http://schemas.microsoft.com/office/drawing/2014/main" id="{F77B8502-8D7C-1E1A-00B4-D3BB72A839DD}"/>
              </a:ext>
            </a:extLst>
          </p:cNvPr>
          <p:cNvGrpSpPr/>
          <p:nvPr userDrawn="1"/>
        </p:nvGrpSpPr>
        <p:grpSpPr>
          <a:xfrm>
            <a:off x="8311695" y="4635494"/>
            <a:ext cx="2755589" cy="2936641"/>
            <a:chOff x="4371290" y="4616796"/>
            <a:chExt cx="2755589" cy="2936641"/>
          </a:xfrm>
        </p:grpSpPr>
        <p:pic>
          <p:nvPicPr>
            <p:cNvPr id="32" name="Picture 31">
              <a:extLst>
                <a:ext uri="{FF2B5EF4-FFF2-40B4-BE49-F238E27FC236}">
                  <a16:creationId xmlns:a16="http://schemas.microsoft.com/office/drawing/2014/main" id="{61D99BC3-4242-7CE8-2B37-75A66BBEFEF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rot="21360064">
              <a:off x="4371290" y="4616796"/>
              <a:ext cx="2755589" cy="2340138"/>
            </a:xfrm>
            <a:custGeom>
              <a:avLst/>
              <a:gdLst>
                <a:gd name="connsiteX0" fmla="*/ 2755589 w 2755589"/>
                <a:gd name="connsiteY0" fmla="*/ 0 h 2340138"/>
                <a:gd name="connsiteX1" fmla="*/ 2755589 w 2755589"/>
                <a:gd name="connsiteY1" fmla="*/ 2340138 h 2340138"/>
                <a:gd name="connsiteX2" fmla="*/ 0 w 2755589"/>
                <a:gd name="connsiteY2" fmla="*/ 2147500 h 2340138"/>
                <a:gd name="connsiteX3" fmla="*/ 0 w 2755589"/>
                <a:gd name="connsiteY3" fmla="*/ 0 h 2340138"/>
              </a:gdLst>
              <a:ahLst/>
              <a:cxnLst>
                <a:cxn ang="0">
                  <a:pos x="connsiteX0" y="connsiteY0"/>
                </a:cxn>
                <a:cxn ang="0">
                  <a:pos x="connsiteX1" y="connsiteY1"/>
                </a:cxn>
                <a:cxn ang="0">
                  <a:pos x="connsiteX2" y="connsiteY2"/>
                </a:cxn>
                <a:cxn ang="0">
                  <a:pos x="connsiteX3" y="connsiteY3"/>
                </a:cxn>
              </a:cxnLst>
              <a:rect l="l" t="t" r="r" b="b"/>
              <a:pathLst>
                <a:path w="2755589" h="2340138">
                  <a:moveTo>
                    <a:pt x="2755589" y="0"/>
                  </a:moveTo>
                  <a:lnTo>
                    <a:pt x="2755589" y="2340138"/>
                  </a:lnTo>
                  <a:lnTo>
                    <a:pt x="0" y="2147500"/>
                  </a:lnTo>
                  <a:lnTo>
                    <a:pt x="0" y="0"/>
                  </a:lnTo>
                  <a:close/>
                </a:path>
              </a:pathLst>
            </a:custGeom>
          </p:spPr>
        </p:pic>
        <p:sp>
          <p:nvSpPr>
            <p:cNvPr id="30" name="Freeform: Shape 29">
              <a:extLst>
                <a:ext uri="{FF2B5EF4-FFF2-40B4-BE49-F238E27FC236}">
                  <a16:creationId xmlns:a16="http://schemas.microsoft.com/office/drawing/2014/main" id="{E4E148A8-7960-5414-63E5-04CA381B0E36}"/>
                </a:ext>
              </a:extLst>
            </p:cNvPr>
            <p:cNvSpPr/>
            <p:nvPr userDrawn="1"/>
          </p:nvSpPr>
          <p:spPr>
            <a:xfrm rot="18633027">
              <a:off x="5255174" y="5808703"/>
              <a:ext cx="2140958" cy="1348510"/>
            </a:xfrm>
            <a:custGeom>
              <a:avLst/>
              <a:gdLst>
                <a:gd name="connsiteX0" fmla="*/ 1943473 w 2140958"/>
                <a:gd name="connsiteY0" fmla="*/ 197484 h 1348510"/>
                <a:gd name="connsiteX1" fmla="*/ 2140958 w 2140958"/>
                <a:gd name="connsiteY1" fmla="*/ 674255 h 1348510"/>
                <a:gd name="connsiteX2" fmla="*/ 1466703 w 2140958"/>
                <a:gd name="connsiteY2" fmla="*/ 1348510 h 1348510"/>
                <a:gd name="connsiteX3" fmla="*/ 1153791 w 2140958"/>
                <a:gd name="connsiteY3" fmla="*/ 1348510 h 1348510"/>
                <a:gd name="connsiteX4" fmla="*/ 0 w 2140958"/>
                <a:gd name="connsiteY4" fmla="*/ 0 h 1348510"/>
                <a:gd name="connsiteX5" fmla="*/ 1466703 w 2140958"/>
                <a:gd name="connsiteY5" fmla="*/ 0 h 1348510"/>
                <a:gd name="connsiteX6" fmla="*/ 1943473 w 2140958"/>
                <a:gd name="connsiteY6" fmla="*/ 197484 h 134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958" h="1348510">
                  <a:moveTo>
                    <a:pt x="1943473" y="197484"/>
                  </a:moveTo>
                  <a:cubicBezTo>
                    <a:pt x="2065490" y="319501"/>
                    <a:pt x="2140958" y="488065"/>
                    <a:pt x="2140958" y="674255"/>
                  </a:cubicBezTo>
                  <a:cubicBezTo>
                    <a:pt x="2140958" y="1046636"/>
                    <a:pt x="1839084" y="1348510"/>
                    <a:pt x="1466703" y="1348510"/>
                  </a:cubicBezTo>
                  <a:lnTo>
                    <a:pt x="1153791" y="1348510"/>
                  </a:lnTo>
                  <a:lnTo>
                    <a:pt x="0" y="0"/>
                  </a:lnTo>
                  <a:lnTo>
                    <a:pt x="1466703" y="0"/>
                  </a:lnTo>
                  <a:cubicBezTo>
                    <a:pt x="1652894" y="0"/>
                    <a:pt x="1821457" y="75469"/>
                    <a:pt x="1943473" y="19748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34" name="Group 33">
            <a:extLst>
              <a:ext uri="{FF2B5EF4-FFF2-40B4-BE49-F238E27FC236}">
                <a16:creationId xmlns:a16="http://schemas.microsoft.com/office/drawing/2014/main" id="{E8950F67-C6B9-2CA5-D7CD-C1865E34EE7C}"/>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299D1E88-F9FA-7E23-8220-EB666BF847ED}"/>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6" name="Oval 35">
              <a:extLst>
                <a:ext uri="{FF2B5EF4-FFF2-40B4-BE49-F238E27FC236}">
                  <a16:creationId xmlns:a16="http://schemas.microsoft.com/office/drawing/2014/main" id="{23E186C0-DDD3-FD98-AA02-8C6368E74A8C}"/>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E81A71B2-3968-5D58-2A17-338489F81E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8C5BFBB5-7268-FF97-9727-CE30389866D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53E1E560-080E-C960-52E6-2FF6ECFC61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072716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ading_Content_09">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AEBAECB-52A0-4F8C-BCA3-24F7DCB57E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1360064">
            <a:off x="7628249" y="4877966"/>
            <a:ext cx="4315346" cy="2045086"/>
          </a:xfrm>
          <a:prstGeom prst="rect">
            <a:avLst/>
          </a:pr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193418">
            <a:off x="8660755" y="5405662"/>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462824" y="1738163"/>
            <a:ext cx="7360376"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4" name="Picture Placeholder 3">
            <a:extLst>
              <a:ext uri="{FF2B5EF4-FFF2-40B4-BE49-F238E27FC236}">
                <a16:creationId xmlns:a16="http://schemas.microsoft.com/office/drawing/2014/main" id="{6BAF6E46-FDB4-4D20-85F2-1DA2CA075137}"/>
              </a:ext>
            </a:extLst>
          </p:cNvPr>
          <p:cNvSpPr>
            <a:spLocks noGrp="1"/>
          </p:cNvSpPr>
          <p:nvPr>
            <p:ph type="pic" sz="quarter" idx="10"/>
          </p:nvPr>
        </p:nvSpPr>
        <p:spPr>
          <a:xfrm>
            <a:off x="8039356" y="1738163"/>
            <a:ext cx="3436681" cy="4183666"/>
          </a:xfrm>
          <a:custGeom>
            <a:avLst/>
            <a:gdLst>
              <a:gd name="connsiteX0" fmla="*/ 0 w 5834745"/>
              <a:gd name="connsiteY0" fmla="*/ 0 h 8418838"/>
              <a:gd name="connsiteX1" fmla="*/ 4862267 w 5834745"/>
              <a:gd name="connsiteY1" fmla="*/ 0 h 8418838"/>
              <a:gd name="connsiteX2" fmla="*/ 5834745 w 5834745"/>
              <a:gd name="connsiteY2" fmla="*/ 972477 h 8418838"/>
              <a:gd name="connsiteX3" fmla="*/ 5834745 w 5834745"/>
              <a:gd name="connsiteY3" fmla="*/ 8418838 h 8418838"/>
              <a:gd name="connsiteX4" fmla="*/ 972477 w 5834745"/>
              <a:gd name="connsiteY4" fmla="*/ 8418838 h 8418838"/>
              <a:gd name="connsiteX5" fmla="*/ 0 w 5834745"/>
              <a:gd name="connsiteY5" fmla="*/ 7446361 h 841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4745" h="8418838">
                <a:moveTo>
                  <a:pt x="0" y="0"/>
                </a:moveTo>
                <a:lnTo>
                  <a:pt x="4862267" y="0"/>
                </a:lnTo>
                <a:cubicBezTo>
                  <a:pt x="5399351" y="0"/>
                  <a:pt x="5834745" y="435393"/>
                  <a:pt x="5834745" y="972477"/>
                </a:cubicBezTo>
                <a:lnTo>
                  <a:pt x="5834745" y="8418838"/>
                </a:lnTo>
                <a:lnTo>
                  <a:pt x="972477" y="8418838"/>
                </a:lnTo>
                <a:cubicBezTo>
                  <a:pt x="435393" y="8418838"/>
                  <a:pt x="0" y="7983445"/>
                  <a:pt x="0" y="7446361"/>
                </a:cubicBezTo>
                <a:close/>
              </a:path>
            </a:pathLst>
          </a:custGeom>
        </p:spPr>
        <p:txBody>
          <a:bodyPr wrap="square">
            <a:noAutofit/>
          </a:bodyPr>
          <a:lstStyle>
            <a:lvl1pPr algn="ctr">
              <a:defRPr sz="1400" b="0" i="0"/>
            </a:lvl1pPr>
          </a:lstStyle>
          <a:p>
            <a:endParaRPr lang="en-US"/>
          </a:p>
        </p:txBody>
      </p:sp>
      <p:sp>
        <p:nvSpPr>
          <p:cNvPr id="10" name="Rectangle 9">
            <a:extLst>
              <a:ext uri="{FF2B5EF4-FFF2-40B4-BE49-F238E27FC236}">
                <a16:creationId xmlns:a16="http://schemas.microsoft.com/office/drawing/2014/main" id="{A74615DD-79C7-D161-D3CD-297AE11165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1E46D4D9-E562-E760-5B07-75D4512D6A2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1EF6D862-6A44-F1D9-EAE4-1FB5F72E45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1" name="Group 20">
            <a:extLst>
              <a:ext uri="{FF2B5EF4-FFF2-40B4-BE49-F238E27FC236}">
                <a16:creationId xmlns:a16="http://schemas.microsoft.com/office/drawing/2014/main" id="{17E6D3D1-AB14-CDAF-7037-8A6164889C9E}"/>
              </a:ext>
            </a:extLst>
          </p:cNvPr>
          <p:cNvGrpSpPr/>
          <p:nvPr userDrawn="1"/>
        </p:nvGrpSpPr>
        <p:grpSpPr>
          <a:xfrm>
            <a:off x="242995" y="837761"/>
            <a:ext cx="838200" cy="109793"/>
            <a:chOff x="571500" y="930335"/>
            <a:chExt cx="838200" cy="120483"/>
          </a:xfrm>
        </p:grpSpPr>
        <p:sp>
          <p:nvSpPr>
            <p:cNvPr id="22" name="Oval 21">
              <a:extLst>
                <a:ext uri="{FF2B5EF4-FFF2-40B4-BE49-F238E27FC236}">
                  <a16:creationId xmlns:a16="http://schemas.microsoft.com/office/drawing/2014/main" id="{79DC3CFE-BFA5-7157-50CD-5C6B099C229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5307935B-D21E-00D5-80AC-E79D4197BBA6}"/>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016E84B2-AE90-8BD6-B895-D34845A20D4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5" name="Oval 24">
              <a:extLst>
                <a:ext uri="{FF2B5EF4-FFF2-40B4-BE49-F238E27FC236}">
                  <a16:creationId xmlns:a16="http://schemas.microsoft.com/office/drawing/2014/main" id="{1C964DF6-1D18-AE24-37FF-AE61C0443ADB}"/>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79FA3EE5-6DF9-C3A8-BA0E-77A8D6699AB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295323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pecial_0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479378-E967-A84F-B622-04A6605633F9}"/>
              </a:ext>
            </a:extLst>
          </p:cNvPr>
          <p:cNvSpPr>
            <a:spLocks noGrp="1"/>
          </p:cNvSpPr>
          <p:nvPr>
            <p:ph type="pic" sz="quarter" idx="15"/>
          </p:nvPr>
        </p:nvSpPr>
        <p:spPr>
          <a:xfrm>
            <a:off x="754383"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27" name="Text Placeholder 26">
            <a:extLst>
              <a:ext uri="{FF2B5EF4-FFF2-40B4-BE49-F238E27FC236}">
                <a16:creationId xmlns:a16="http://schemas.microsoft.com/office/drawing/2014/main" id="{D5594187-B2C7-0D43-9EE2-2CF987DA1DB5}"/>
              </a:ext>
            </a:extLst>
          </p:cNvPr>
          <p:cNvSpPr>
            <a:spLocks noGrp="1"/>
          </p:cNvSpPr>
          <p:nvPr>
            <p:ph type="body" sz="quarter" idx="17" hasCustomPrompt="1"/>
          </p:nvPr>
        </p:nvSpPr>
        <p:spPr>
          <a:xfrm>
            <a:off x="55292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1" name="Picture Placeholder 2">
            <a:extLst>
              <a:ext uri="{FF2B5EF4-FFF2-40B4-BE49-F238E27FC236}">
                <a16:creationId xmlns:a16="http://schemas.microsoft.com/office/drawing/2014/main" id="{1FE0756A-392B-3D41-8095-61C2E21F5780}"/>
              </a:ext>
            </a:extLst>
          </p:cNvPr>
          <p:cNvSpPr>
            <a:spLocks noGrp="1"/>
          </p:cNvSpPr>
          <p:nvPr>
            <p:ph type="pic" sz="quarter" idx="18"/>
          </p:nvPr>
        </p:nvSpPr>
        <p:spPr>
          <a:xfrm>
            <a:off x="3465314"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3" name="Text Placeholder 26">
            <a:extLst>
              <a:ext uri="{FF2B5EF4-FFF2-40B4-BE49-F238E27FC236}">
                <a16:creationId xmlns:a16="http://schemas.microsoft.com/office/drawing/2014/main" id="{0CBAF152-847A-1540-8967-49E26190C189}"/>
              </a:ext>
            </a:extLst>
          </p:cNvPr>
          <p:cNvSpPr>
            <a:spLocks noGrp="1"/>
          </p:cNvSpPr>
          <p:nvPr>
            <p:ph type="body" sz="quarter" idx="20" hasCustomPrompt="1"/>
          </p:nvPr>
        </p:nvSpPr>
        <p:spPr>
          <a:xfrm>
            <a:off x="333996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4" name="Picture Placeholder 2">
            <a:extLst>
              <a:ext uri="{FF2B5EF4-FFF2-40B4-BE49-F238E27FC236}">
                <a16:creationId xmlns:a16="http://schemas.microsoft.com/office/drawing/2014/main" id="{E1973F83-2B99-2D47-B223-CD02C749D08D}"/>
              </a:ext>
            </a:extLst>
          </p:cNvPr>
          <p:cNvSpPr>
            <a:spLocks noGrp="1"/>
          </p:cNvSpPr>
          <p:nvPr>
            <p:ph type="pic" sz="quarter" idx="21"/>
          </p:nvPr>
        </p:nvSpPr>
        <p:spPr>
          <a:xfrm>
            <a:off x="6283768"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6" name="Text Placeholder 26">
            <a:extLst>
              <a:ext uri="{FF2B5EF4-FFF2-40B4-BE49-F238E27FC236}">
                <a16:creationId xmlns:a16="http://schemas.microsoft.com/office/drawing/2014/main" id="{30361622-0EBF-5046-BC37-F4CCD2D28D86}"/>
              </a:ext>
            </a:extLst>
          </p:cNvPr>
          <p:cNvSpPr>
            <a:spLocks noGrp="1"/>
          </p:cNvSpPr>
          <p:nvPr>
            <p:ph type="body" sz="quarter" idx="23" hasCustomPrompt="1"/>
          </p:nvPr>
        </p:nvSpPr>
        <p:spPr>
          <a:xfrm>
            <a:off x="6103050"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7" name="Picture Placeholder 2">
            <a:extLst>
              <a:ext uri="{FF2B5EF4-FFF2-40B4-BE49-F238E27FC236}">
                <a16:creationId xmlns:a16="http://schemas.microsoft.com/office/drawing/2014/main" id="{210009E0-B2EF-5247-BE30-EFA7DE964510}"/>
              </a:ext>
            </a:extLst>
          </p:cNvPr>
          <p:cNvSpPr>
            <a:spLocks noGrp="1"/>
          </p:cNvSpPr>
          <p:nvPr>
            <p:ph type="pic" sz="quarter" idx="24"/>
          </p:nvPr>
        </p:nvSpPr>
        <p:spPr>
          <a:xfrm>
            <a:off x="8994699"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9" name="Text Placeholder 26">
            <a:extLst>
              <a:ext uri="{FF2B5EF4-FFF2-40B4-BE49-F238E27FC236}">
                <a16:creationId xmlns:a16="http://schemas.microsoft.com/office/drawing/2014/main" id="{DF9AA2B3-98B7-D04F-AEE4-57B8533C7B73}"/>
              </a:ext>
            </a:extLst>
          </p:cNvPr>
          <p:cNvSpPr>
            <a:spLocks noGrp="1"/>
          </p:cNvSpPr>
          <p:nvPr>
            <p:ph type="body" sz="quarter" idx="26" hasCustomPrompt="1"/>
          </p:nvPr>
        </p:nvSpPr>
        <p:spPr>
          <a:xfrm>
            <a:off x="891490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41" name="Text Placeholder 40">
            <a:extLst>
              <a:ext uri="{FF2B5EF4-FFF2-40B4-BE49-F238E27FC236}">
                <a16:creationId xmlns:a16="http://schemas.microsoft.com/office/drawing/2014/main" id="{4F3A698D-F3EC-EA40-A9CF-F9469D460DCD}"/>
              </a:ext>
            </a:extLst>
          </p:cNvPr>
          <p:cNvSpPr>
            <a:spLocks noGrp="1"/>
          </p:cNvSpPr>
          <p:nvPr>
            <p:ph type="body" sz="quarter" idx="27" hasCustomPrompt="1"/>
          </p:nvPr>
        </p:nvSpPr>
        <p:spPr>
          <a:xfrm>
            <a:off x="55335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3" name="Text Placeholder 40">
            <a:extLst>
              <a:ext uri="{FF2B5EF4-FFF2-40B4-BE49-F238E27FC236}">
                <a16:creationId xmlns:a16="http://schemas.microsoft.com/office/drawing/2014/main" id="{B37770F6-50C5-3A49-8298-87989A224153}"/>
              </a:ext>
            </a:extLst>
          </p:cNvPr>
          <p:cNvSpPr>
            <a:spLocks noGrp="1"/>
          </p:cNvSpPr>
          <p:nvPr>
            <p:ph type="body" sz="quarter" idx="28" hasCustomPrompt="1"/>
          </p:nvPr>
        </p:nvSpPr>
        <p:spPr>
          <a:xfrm>
            <a:off x="3328202"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4" name="Text Placeholder 40">
            <a:extLst>
              <a:ext uri="{FF2B5EF4-FFF2-40B4-BE49-F238E27FC236}">
                <a16:creationId xmlns:a16="http://schemas.microsoft.com/office/drawing/2014/main" id="{B77AC844-39F9-0645-815D-E99BEC4E2733}"/>
              </a:ext>
            </a:extLst>
          </p:cNvPr>
          <p:cNvSpPr>
            <a:spLocks noGrp="1"/>
          </p:cNvSpPr>
          <p:nvPr>
            <p:ph type="body" sz="quarter" idx="29" hasCustomPrompt="1"/>
          </p:nvPr>
        </p:nvSpPr>
        <p:spPr>
          <a:xfrm>
            <a:off x="611031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5" name="Text Placeholder 40">
            <a:extLst>
              <a:ext uri="{FF2B5EF4-FFF2-40B4-BE49-F238E27FC236}">
                <a16:creationId xmlns:a16="http://schemas.microsoft.com/office/drawing/2014/main" id="{322B121B-6CA2-6848-8D7C-CAB8725B29EE}"/>
              </a:ext>
            </a:extLst>
          </p:cNvPr>
          <p:cNvSpPr>
            <a:spLocks noGrp="1"/>
          </p:cNvSpPr>
          <p:nvPr>
            <p:ph type="body" sz="quarter" idx="30" hasCustomPrompt="1"/>
          </p:nvPr>
        </p:nvSpPr>
        <p:spPr>
          <a:xfrm>
            <a:off x="8922168"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7" name="Text Placeholder 46">
            <a:extLst>
              <a:ext uri="{FF2B5EF4-FFF2-40B4-BE49-F238E27FC236}">
                <a16:creationId xmlns:a16="http://schemas.microsoft.com/office/drawing/2014/main" id="{9FD570A1-75A9-4D4A-B5EA-5D16CFBE3633}"/>
              </a:ext>
            </a:extLst>
          </p:cNvPr>
          <p:cNvSpPr>
            <a:spLocks noGrp="1"/>
          </p:cNvSpPr>
          <p:nvPr>
            <p:ph type="body" sz="quarter" idx="31" hasCustomPrompt="1"/>
          </p:nvPr>
        </p:nvSpPr>
        <p:spPr>
          <a:xfrm>
            <a:off x="494045" y="3376803"/>
            <a:ext cx="2710931" cy="378712"/>
          </a:xfrm>
          <a:prstGeom prst="roundRect">
            <a:avLst>
              <a:gd name="adj" fmla="val 50000"/>
            </a:avLst>
          </a:prstGeom>
          <a:solidFill>
            <a:schemeClr val="accent6"/>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8" name="Text Placeholder 46">
            <a:extLst>
              <a:ext uri="{FF2B5EF4-FFF2-40B4-BE49-F238E27FC236}">
                <a16:creationId xmlns:a16="http://schemas.microsoft.com/office/drawing/2014/main" id="{3231A04A-4488-4E4B-9455-9FDDF5125A49}"/>
              </a:ext>
            </a:extLst>
          </p:cNvPr>
          <p:cNvSpPr>
            <a:spLocks noGrp="1"/>
          </p:cNvSpPr>
          <p:nvPr>
            <p:ph type="body" sz="quarter" idx="32" hasCustomPrompt="1"/>
          </p:nvPr>
        </p:nvSpPr>
        <p:spPr>
          <a:xfrm>
            <a:off x="3320405" y="3376803"/>
            <a:ext cx="2710931" cy="378712"/>
          </a:xfrm>
          <a:prstGeom prst="roundRect">
            <a:avLst>
              <a:gd name="adj" fmla="val 50000"/>
            </a:avLst>
          </a:prstGeom>
          <a:solidFill>
            <a:schemeClr val="accent1"/>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9" name="Text Placeholder 46">
            <a:extLst>
              <a:ext uri="{FF2B5EF4-FFF2-40B4-BE49-F238E27FC236}">
                <a16:creationId xmlns:a16="http://schemas.microsoft.com/office/drawing/2014/main" id="{04622C4D-E594-944D-920C-1CC4C9FB7835}"/>
              </a:ext>
            </a:extLst>
          </p:cNvPr>
          <p:cNvSpPr>
            <a:spLocks noGrp="1"/>
          </p:cNvSpPr>
          <p:nvPr>
            <p:ph type="body" sz="quarter" idx="33" hasCustomPrompt="1"/>
          </p:nvPr>
        </p:nvSpPr>
        <p:spPr>
          <a:xfrm>
            <a:off x="6112476" y="3376803"/>
            <a:ext cx="2710931" cy="378712"/>
          </a:xfrm>
          <a:prstGeom prst="roundRect">
            <a:avLst>
              <a:gd name="adj" fmla="val 50000"/>
            </a:avLst>
          </a:prstGeom>
          <a:solidFill>
            <a:schemeClr val="accent3"/>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50" name="Text Placeholder 46">
            <a:extLst>
              <a:ext uri="{FF2B5EF4-FFF2-40B4-BE49-F238E27FC236}">
                <a16:creationId xmlns:a16="http://schemas.microsoft.com/office/drawing/2014/main" id="{7E4F4AB8-41CD-5D44-9710-99A030E70078}"/>
              </a:ext>
            </a:extLst>
          </p:cNvPr>
          <p:cNvSpPr>
            <a:spLocks noGrp="1"/>
          </p:cNvSpPr>
          <p:nvPr>
            <p:ph type="body" sz="quarter" idx="34" hasCustomPrompt="1"/>
          </p:nvPr>
        </p:nvSpPr>
        <p:spPr>
          <a:xfrm>
            <a:off x="8904444" y="3376803"/>
            <a:ext cx="2710931" cy="378712"/>
          </a:xfrm>
          <a:prstGeom prst="roundRect">
            <a:avLst>
              <a:gd name="adj" fmla="val 50000"/>
            </a:avLst>
          </a:prstGeom>
          <a:solidFill>
            <a:schemeClr val="accent2"/>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20" name="Slide Number Placeholder 5">
            <a:extLst>
              <a:ext uri="{FF2B5EF4-FFF2-40B4-BE49-F238E27FC236}">
                <a16:creationId xmlns:a16="http://schemas.microsoft.com/office/drawing/2014/main" id="{F16B603E-7086-42ED-B148-2D3B620C8FC4}"/>
              </a:ext>
            </a:extLst>
          </p:cNvPr>
          <p:cNvSpPr txBox="1">
            <a:spLocks/>
          </p:cNvSpPr>
          <p:nvPr userDrawn="1"/>
        </p:nvSpPr>
        <p:spPr>
          <a:xfrm>
            <a:off x="11332613" y="6377051"/>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2D600DA2-BA95-2C44-9261-03520E5E82F8}"/>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EB9A6995-CD45-6F30-4116-1EFB8F6BBAD1}"/>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5" name="Graphic 4">
            <a:extLst>
              <a:ext uri="{FF2B5EF4-FFF2-40B4-BE49-F238E27FC236}">
                <a16:creationId xmlns:a16="http://schemas.microsoft.com/office/drawing/2014/main" id="{960F1908-CBDA-284B-FCF3-AAB4012C1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6" name="Group 5">
            <a:extLst>
              <a:ext uri="{FF2B5EF4-FFF2-40B4-BE49-F238E27FC236}">
                <a16:creationId xmlns:a16="http://schemas.microsoft.com/office/drawing/2014/main" id="{149318FC-262C-6B72-D354-F8A3993D33F2}"/>
              </a:ext>
            </a:extLst>
          </p:cNvPr>
          <p:cNvGrpSpPr/>
          <p:nvPr userDrawn="1"/>
        </p:nvGrpSpPr>
        <p:grpSpPr>
          <a:xfrm>
            <a:off x="242995" y="837761"/>
            <a:ext cx="838200" cy="109793"/>
            <a:chOff x="571500" y="930335"/>
            <a:chExt cx="838200" cy="120483"/>
          </a:xfrm>
        </p:grpSpPr>
        <p:sp>
          <p:nvSpPr>
            <p:cNvPr id="7" name="Oval 6">
              <a:extLst>
                <a:ext uri="{FF2B5EF4-FFF2-40B4-BE49-F238E27FC236}">
                  <a16:creationId xmlns:a16="http://schemas.microsoft.com/office/drawing/2014/main" id="{5EB9D334-6AF2-B81B-945C-DCCC6E732F1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D1345770-B160-FE6A-781C-04706BF9473F}"/>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C05BF842-1C7F-B717-6581-423DAF559C3D}"/>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405B93F0-8048-9298-4771-F337BDC5F7A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1" name="Oval 10">
              <a:extLst>
                <a:ext uri="{FF2B5EF4-FFF2-40B4-BE49-F238E27FC236}">
                  <a16:creationId xmlns:a16="http://schemas.microsoft.com/office/drawing/2014/main" id="{098F5F9E-0E15-F3A2-9CDA-325FB90F83B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528370870"/>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Special_0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BA0B78-9B0E-42B5-8448-9437C73938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782"/>
          <a:stretch/>
        </p:blipFill>
        <p:spPr>
          <a:xfrm>
            <a:off x="-1" y="910454"/>
            <a:ext cx="8693465" cy="5806440"/>
          </a:xfrm>
          <a:prstGeom prst="rect">
            <a:avLst/>
          </a:prstGeom>
        </p:spPr>
      </p:pic>
      <p:sp>
        <p:nvSpPr>
          <p:cNvPr id="8" name="Picture Placeholder 7">
            <a:extLst>
              <a:ext uri="{FF2B5EF4-FFF2-40B4-BE49-F238E27FC236}">
                <a16:creationId xmlns:a16="http://schemas.microsoft.com/office/drawing/2014/main" id="{1CD0ECC3-0CC8-424C-8B78-F1E921AACD56}"/>
              </a:ext>
            </a:extLst>
          </p:cNvPr>
          <p:cNvSpPr>
            <a:spLocks noGrp="1"/>
          </p:cNvSpPr>
          <p:nvPr>
            <p:ph type="pic" sz="quarter" idx="11" hasCustomPrompt="1"/>
          </p:nvPr>
        </p:nvSpPr>
        <p:spPr>
          <a:xfrm>
            <a:off x="137360" y="2112155"/>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7389812" y="1956235"/>
            <a:ext cx="4086225"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9" name="Picture Placeholder 7">
            <a:extLst>
              <a:ext uri="{FF2B5EF4-FFF2-40B4-BE49-F238E27FC236}">
                <a16:creationId xmlns:a16="http://schemas.microsoft.com/office/drawing/2014/main" id="{F37F6B21-6CFA-444C-87D9-D550A7FCE3AF}"/>
              </a:ext>
            </a:extLst>
          </p:cNvPr>
          <p:cNvSpPr>
            <a:spLocks noGrp="1"/>
          </p:cNvSpPr>
          <p:nvPr>
            <p:ph type="pic" sz="quarter" idx="18" hasCustomPrompt="1"/>
          </p:nvPr>
        </p:nvSpPr>
        <p:spPr>
          <a:xfrm>
            <a:off x="2154548" y="1955598"/>
            <a:ext cx="2729602" cy="3648788"/>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0" name="Picture Placeholder 7">
            <a:extLst>
              <a:ext uri="{FF2B5EF4-FFF2-40B4-BE49-F238E27FC236}">
                <a16:creationId xmlns:a16="http://schemas.microsoft.com/office/drawing/2014/main" id="{A1F66B56-1C09-4ABB-88D8-CEE946A0ED8B}"/>
              </a:ext>
            </a:extLst>
          </p:cNvPr>
          <p:cNvSpPr>
            <a:spLocks noGrp="1"/>
          </p:cNvSpPr>
          <p:nvPr>
            <p:ph type="pic" sz="quarter" idx="19" hasCustomPrompt="1"/>
          </p:nvPr>
        </p:nvSpPr>
        <p:spPr>
          <a:xfrm>
            <a:off x="5056253" y="2147442"/>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1" name="Rectangle 20">
            <a:extLst>
              <a:ext uri="{FF2B5EF4-FFF2-40B4-BE49-F238E27FC236}">
                <a16:creationId xmlns:a16="http://schemas.microsoft.com/office/drawing/2014/main" id="{1C87D2A9-C759-92EC-FEEB-2712421A606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77AEF4DC-7F43-76D2-2144-AD875265210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3" name="Graphic 22">
            <a:extLst>
              <a:ext uri="{FF2B5EF4-FFF2-40B4-BE49-F238E27FC236}">
                <a16:creationId xmlns:a16="http://schemas.microsoft.com/office/drawing/2014/main" id="{31916AB8-CC92-F997-9EC6-645AB3B635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4" name="Group 23">
            <a:extLst>
              <a:ext uri="{FF2B5EF4-FFF2-40B4-BE49-F238E27FC236}">
                <a16:creationId xmlns:a16="http://schemas.microsoft.com/office/drawing/2014/main" id="{17D8BF66-6EB9-30F5-DC25-46A9963B0A4C}"/>
              </a:ext>
            </a:extLst>
          </p:cNvPr>
          <p:cNvGrpSpPr/>
          <p:nvPr userDrawn="1"/>
        </p:nvGrpSpPr>
        <p:grpSpPr>
          <a:xfrm>
            <a:off x="242995" y="837761"/>
            <a:ext cx="838200" cy="109793"/>
            <a:chOff x="571500" y="930335"/>
            <a:chExt cx="838200" cy="120483"/>
          </a:xfrm>
        </p:grpSpPr>
        <p:sp>
          <p:nvSpPr>
            <p:cNvPr id="25" name="Oval 24">
              <a:extLst>
                <a:ext uri="{FF2B5EF4-FFF2-40B4-BE49-F238E27FC236}">
                  <a16:creationId xmlns:a16="http://schemas.microsoft.com/office/drawing/2014/main" id="{50117176-B90E-40C2-FE66-6D61678FF4E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FFDF1B85-7216-9517-CE9C-48A225399CE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7" name="Oval 26">
              <a:extLst>
                <a:ext uri="{FF2B5EF4-FFF2-40B4-BE49-F238E27FC236}">
                  <a16:creationId xmlns:a16="http://schemas.microsoft.com/office/drawing/2014/main" id="{4DC5F58B-9A11-B825-E791-ADD36BC1CA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8" name="Oval 27">
              <a:extLst>
                <a:ext uri="{FF2B5EF4-FFF2-40B4-BE49-F238E27FC236}">
                  <a16:creationId xmlns:a16="http://schemas.microsoft.com/office/drawing/2014/main" id="{1A570EE7-1547-F123-D448-FFC76A58CF2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9" name="Oval 28">
              <a:extLst>
                <a:ext uri="{FF2B5EF4-FFF2-40B4-BE49-F238E27FC236}">
                  <a16:creationId xmlns:a16="http://schemas.microsoft.com/office/drawing/2014/main" id="{E953BDDE-EE71-C4AC-CBDC-1CCA9244EF3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33" name="Picture 32">
            <a:extLst>
              <a:ext uri="{FF2B5EF4-FFF2-40B4-BE49-F238E27FC236}">
                <a16:creationId xmlns:a16="http://schemas.microsoft.com/office/drawing/2014/main" id="{024C3493-7F18-79C5-00FA-9D406063B7E8}"/>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270235">
            <a:off x="-506260" y="5457099"/>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3388044"/>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1305107"/>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33406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693829"/>
            <a:ext cx="5938710" cy="6164171"/>
          </a:xfrm>
          <a:prstGeom prst="rect">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76337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04945" y="1358298"/>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6253290" y="1411490"/>
            <a:ext cx="5329109"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85B58B1A-F029-AFCE-42AF-B8CC7FE126F5}"/>
              </a:ext>
            </a:extLst>
          </p:cNvPr>
          <p:cNvGrpSpPr/>
          <p:nvPr userDrawn="1"/>
        </p:nvGrpSpPr>
        <p:grpSpPr>
          <a:xfrm>
            <a:off x="242995" y="837761"/>
            <a:ext cx="838200" cy="109793"/>
            <a:chOff x="571500" y="930335"/>
            <a:chExt cx="838200" cy="120483"/>
          </a:xfrm>
        </p:grpSpPr>
        <p:sp>
          <p:nvSpPr>
            <p:cNvPr id="11" name="Oval 10">
              <a:extLst>
                <a:ext uri="{FF2B5EF4-FFF2-40B4-BE49-F238E27FC236}">
                  <a16:creationId xmlns:a16="http://schemas.microsoft.com/office/drawing/2014/main" id="{1CE52470-FE4B-B09A-1529-C53BD4F2B154}"/>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2" name="Oval 11">
              <a:extLst>
                <a:ext uri="{FF2B5EF4-FFF2-40B4-BE49-F238E27FC236}">
                  <a16:creationId xmlns:a16="http://schemas.microsoft.com/office/drawing/2014/main" id="{872063B2-9527-0997-2FFD-5022CE98F7B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5" name="Oval 14">
              <a:extLst>
                <a:ext uri="{FF2B5EF4-FFF2-40B4-BE49-F238E27FC236}">
                  <a16:creationId xmlns:a16="http://schemas.microsoft.com/office/drawing/2014/main" id="{75147330-1E3A-7606-C50A-E3EDBDE3285B}"/>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7" name="Oval 16">
              <a:extLst>
                <a:ext uri="{FF2B5EF4-FFF2-40B4-BE49-F238E27FC236}">
                  <a16:creationId xmlns:a16="http://schemas.microsoft.com/office/drawing/2014/main" id="{BCC90353-0BA4-C067-C410-332FA6162CCC}"/>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E5CF34F0-A4C7-8D61-940B-1279E83A787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14764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pecial_06">
    <p:spTree>
      <p:nvGrpSpPr>
        <p:cNvPr id="1" name=""/>
        <p:cNvGrpSpPr/>
        <p:nvPr/>
      </p:nvGrpSpPr>
      <p:grpSpPr>
        <a:xfrm>
          <a:off x="0" y="0"/>
          <a:ext cx="0" cy="0"/>
          <a:chOff x="0" y="0"/>
          <a:chExt cx="0" cy="0"/>
        </a:xfrm>
      </p:grpSpPr>
      <p:sp>
        <p:nvSpPr>
          <p:cNvPr id="10" name="Picture Placeholder 7"/>
          <p:cNvSpPr>
            <a:spLocks noGrp="1"/>
          </p:cNvSpPr>
          <p:nvPr>
            <p:ph type="pic" sz="quarter" idx="14" hasCustomPrompt="1"/>
          </p:nvPr>
        </p:nvSpPr>
        <p:spPr>
          <a:xfrm>
            <a:off x="8852794"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2" name="Picture Placeholder 7"/>
          <p:cNvSpPr>
            <a:spLocks noGrp="1"/>
          </p:cNvSpPr>
          <p:nvPr>
            <p:ph type="pic" sz="quarter" idx="15" hasCustomPrompt="1"/>
          </p:nvPr>
        </p:nvSpPr>
        <p:spPr>
          <a:xfrm>
            <a:off x="6367758"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3" name="Picture Placeholder 7"/>
          <p:cNvSpPr>
            <a:spLocks noGrp="1"/>
          </p:cNvSpPr>
          <p:nvPr>
            <p:ph type="pic" sz="quarter" idx="16" hasCustomPrompt="1"/>
          </p:nvPr>
        </p:nvSpPr>
        <p:spPr>
          <a:xfrm>
            <a:off x="6367758"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9" name="Picture Placeholder 7"/>
          <p:cNvSpPr>
            <a:spLocks noGrp="1"/>
          </p:cNvSpPr>
          <p:nvPr>
            <p:ph type="pic" sz="quarter" idx="13" hasCustomPrompt="1"/>
          </p:nvPr>
        </p:nvSpPr>
        <p:spPr>
          <a:xfrm>
            <a:off x="8852794"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7" name="Text Placeholder 6">
            <a:extLst>
              <a:ext uri="{FF2B5EF4-FFF2-40B4-BE49-F238E27FC236}">
                <a16:creationId xmlns:a16="http://schemas.microsoft.com/office/drawing/2014/main" id="{EAFF275A-3B32-6646-BFFA-2ECBA7D7F306}"/>
              </a:ext>
            </a:extLst>
          </p:cNvPr>
          <p:cNvSpPr>
            <a:spLocks noGrp="1"/>
          </p:cNvSpPr>
          <p:nvPr>
            <p:ph type="body" sz="quarter" idx="20" hasCustomPrompt="1"/>
          </p:nvPr>
        </p:nvSpPr>
        <p:spPr>
          <a:xfrm>
            <a:off x="736430" y="1572175"/>
            <a:ext cx="5359570" cy="4779594"/>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5">
            <a:extLst>
              <a:ext uri="{FF2B5EF4-FFF2-40B4-BE49-F238E27FC236}">
                <a16:creationId xmlns:a16="http://schemas.microsoft.com/office/drawing/2014/main" id="{7E693727-245D-4400-93E8-1CD002C4003C}"/>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6" name="Rectangle 15">
            <a:extLst>
              <a:ext uri="{FF2B5EF4-FFF2-40B4-BE49-F238E27FC236}">
                <a16:creationId xmlns:a16="http://schemas.microsoft.com/office/drawing/2014/main" id="{D1CED151-A53D-1F71-A38C-F2D6C8083659}"/>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4E5A19FB-B42F-13F4-AA36-CCD5CFA034F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18" name="Graphic 17">
            <a:extLst>
              <a:ext uri="{FF2B5EF4-FFF2-40B4-BE49-F238E27FC236}">
                <a16:creationId xmlns:a16="http://schemas.microsoft.com/office/drawing/2014/main" id="{D142B954-E20F-55EC-5F62-CDE524121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19" name="Group 18">
            <a:extLst>
              <a:ext uri="{FF2B5EF4-FFF2-40B4-BE49-F238E27FC236}">
                <a16:creationId xmlns:a16="http://schemas.microsoft.com/office/drawing/2014/main" id="{7ABBA8AB-0CB4-F4A0-F1D6-CA045EB178B2}"/>
              </a:ext>
            </a:extLst>
          </p:cNvPr>
          <p:cNvGrpSpPr/>
          <p:nvPr userDrawn="1"/>
        </p:nvGrpSpPr>
        <p:grpSpPr>
          <a:xfrm>
            <a:off x="242995" y="837761"/>
            <a:ext cx="838200" cy="109793"/>
            <a:chOff x="571500" y="930335"/>
            <a:chExt cx="838200" cy="120483"/>
          </a:xfrm>
        </p:grpSpPr>
        <p:sp>
          <p:nvSpPr>
            <p:cNvPr id="20" name="Oval 19">
              <a:extLst>
                <a:ext uri="{FF2B5EF4-FFF2-40B4-BE49-F238E27FC236}">
                  <a16:creationId xmlns:a16="http://schemas.microsoft.com/office/drawing/2014/main" id="{80828365-C416-86FC-BEA7-89E7CA7CBEDB}"/>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35646296-2191-7ED3-0D34-CFB8D76FAB6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57BE9A52-1E9E-DC2E-6731-C583C5A27ACC}"/>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96EC8B9C-E461-2036-B03B-2444F0D405E2}"/>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6299EAB2-F1E2-AFFE-1EE0-56D5D5409B6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43357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eading_Content_05">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3FA8211-55BB-3F16-B316-4BD66FF05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21360064">
            <a:off x="6310378" y="2320973"/>
            <a:ext cx="5567056" cy="6011509"/>
          </a:xfrm>
          <a:custGeom>
            <a:avLst/>
            <a:gdLst>
              <a:gd name="connsiteX0" fmla="*/ 5567056 w 5567056"/>
              <a:gd name="connsiteY0" fmla="*/ 0 h 6011509"/>
              <a:gd name="connsiteX1" fmla="*/ 5567056 w 5567056"/>
              <a:gd name="connsiteY1" fmla="*/ 6011509 h 6011509"/>
              <a:gd name="connsiteX2" fmla="*/ 0 w 5567056"/>
              <a:gd name="connsiteY2" fmla="*/ 6011509 h 6011509"/>
              <a:gd name="connsiteX3" fmla="*/ 0 w 5567056"/>
              <a:gd name="connsiteY3" fmla="*/ 5664422 h 6011509"/>
              <a:gd name="connsiteX4" fmla="*/ 4136865 w 5567056"/>
              <a:gd name="connsiteY4" fmla="*/ 5953622 h 6011509"/>
              <a:gd name="connsiteX5" fmla="*/ 4228573 w 5567056"/>
              <a:gd name="connsiteY5" fmla="*/ 4641785 h 6011509"/>
              <a:gd name="connsiteX6" fmla="*/ 0 w 5567056"/>
              <a:gd name="connsiteY6" fmla="*/ 4346173 h 6011509"/>
              <a:gd name="connsiteX7" fmla="*/ 0 w 5567056"/>
              <a:gd name="connsiteY7" fmla="*/ 0 h 601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7056" h="6011509">
                <a:moveTo>
                  <a:pt x="5567056" y="0"/>
                </a:moveTo>
                <a:lnTo>
                  <a:pt x="5567056" y="6011509"/>
                </a:lnTo>
                <a:lnTo>
                  <a:pt x="0" y="6011509"/>
                </a:lnTo>
                <a:lnTo>
                  <a:pt x="0" y="5664422"/>
                </a:lnTo>
                <a:lnTo>
                  <a:pt x="4136865" y="5953622"/>
                </a:lnTo>
                <a:lnTo>
                  <a:pt x="4228573" y="4641785"/>
                </a:lnTo>
                <a:lnTo>
                  <a:pt x="0" y="4346173"/>
                </a:lnTo>
                <a:lnTo>
                  <a:pt x="0" y="0"/>
                </a:lnTo>
                <a:close/>
              </a:path>
            </a:pathLst>
          </a:custGeom>
        </p:spPr>
      </p:pic>
      <p:sp>
        <p:nvSpPr>
          <p:cNvPr id="3" name="Rectangle 2">
            <a:extLst>
              <a:ext uri="{FF2B5EF4-FFF2-40B4-BE49-F238E27FC236}">
                <a16:creationId xmlns:a16="http://schemas.microsoft.com/office/drawing/2014/main" id="{F181728D-3892-5D42-A9D7-687B5C69EC51}"/>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9" name="Content Placeholder 8">
            <a:extLst>
              <a:ext uri="{FF2B5EF4-FFF2-40B4-BE49-F238E27FC236}">
                <a16:creationId xmlns:a16="http://schemas.microsoft.com/office/drawing/2014/main" id="{5AC52D7A-EF38-3C43-860E-E4FB1900D07B}"/>
              </a:ext>
            </a:extLst>
          </p:cNvPr>
          <p:cNvSpPr>
            <a:spLocks noGrp="1"/>
          </p:cNvSpPr>
          <p:nvPr>
            <p:ph sz="quarter" idx="11" hasCustomPrompt="1"/>
          </p:nvPr>
        </p:nvSpPr>
        <p:spPr>
          <a:xfrm>
            <a:off x="531676" y="1976650"/>
            <a:ext cx="6089523" cy="3108387"/>
          </a:xfrm>
        </p:spPr>
        <p:txBody>
          <a:bodyPr>
            <a:normAutofit/>
          </a:bodyPr>
          <a:lstStyle>
            <a:lvl1pPr marL="514350" indent="-514350">
              <a:buFont typeface="Century Gothic" panose="020B0502020202020204" pitchFamily="34" charset="0"/>
              <a:buChar char="●"/>
              <a:defRPr sz="2400" b="0" i="0"/>
            </a:lvl1pPr>
            <a:lvl2pPr>
              <a:defRPr sz="2000" b="0" i="0"/>
            </a:lvl2pPr>
            <a:lvl3pPr>
              <a:defRPr sz="1800" b="0" i="0"/>
            </a:lvl3pPr>
            <a:lvl4pPr>
              <a:defRPr sz="1600" b="0" i="0"/>
            </a:lvl4pPr>
            <a:lvl5pPr>
              <a:defRPr sz="1600"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A63551CA-556B-41CC-B934-CDD1E67C0136}"/>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19" name="Picture Placeholder 25">
            <a:extLst>
              <a:ext uri="{FF2B5EF4-FFF2-40B4-BE49-F238E27FC236}">
                <a16:creationId xmlns:a16="http://schemas.microsoft.com/office/drawing/2014/main" id="{37734D4A-19CA-4199-BC77-59DC6E051F9E}"/>
              </a:ext>
            </a:extLst>
          </p:cNvPr>
          <p:cNvSpPr>
            <a:spLocks noGrp="1"/>
          </p:cNvSpPr>
          <p:nvPr>
            <p:ph type="pic" sz="quarter" idx="13"/>
          </p:nvPr>
        </p:nvSpPr>
        <p:spPr>
          <a:xfrm>
            <a:off x="5357454" y="0"/>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FontTx/>
              <a:buNone/>
              <a:defRPr/>
            </a:lvl1pPr>
          </a:lstStyle>
          <a:p>
            <a:r>
              <a:rPr lang="en-US"/>
              <a:t>Click icon</a:t>
            </a:r>
          </a:p>
          <a:p>
            <a:r>
              <a:rPr lang="en-US"/>
              <a:t>Below to</a:t>
            </a:r>
          </a:p>
          <a:p>
            <a:r>
              <a:rPr lang="en-US"/>
              <a:t>Add image</a:t>
            </a:r>
          </a:p>
        </p:txBody>
      </p:sp>
      <p:sp>
        <p:nvSpPr>
          <p:cNvPr id="4" name="Rectangle 3">
            <a:extLst>
              <a:ext uri="{FF2B5EF4-FFF2-40B4-BE49-F238E27FC236}">
                <a16:creationId xmlns:a16="http://schemas.microsoft.com/office/drawing/2014/main" id="{5D4E5319-CEDE-CB13-62FF-9ED06D724C86}"/>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28A08194-A1CF-58C7-8452-9E29423CEB26}"/>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F1E510E2-DF14-0D68-D29A-5A578A262C2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9" name="Group 28">
            <a:extLst>
              <a:ext uri="{FF2B5EF4-FFF2-40B4-BE49-F238E27FC236}">
                <a16:creationId xmlns:a16="http://schemas.microsoft.com/office/drawing/2014/main" id="{C11D9C7E-9DF5-9B20-524F-81850ECF7E29}"/>
              </a:ext>
            </a:extLst>
          </p:cNvPr>
          <p:cNvGrpSpPr>
            <a:grpSpLocks noChangeAspect="1"/>
          </p:cNvGrpSpPr>
          <p:nvPr userDrawn="1"/>
        </p:nvGrpSpPr>
        <p:grpSpPr>
          <a:xfrm>
            <a:off x="9668145" y="4725797"/>
            <a:ext cx="1568637" cy="2468996"/>
            <a:chOff x="9668145" y="4725797"/>
            <a:chExt cx="1568637" cy="2468996"/>
          </a:xfrm>
        </p:grpSpPr>
        <p:sp>
          <p:nvSpPr>
            <p:cNvPr id="28" name="Freeform: Shape 27">
              <a:extLst>
                <a:ext uri="{FF2B5EF4-FFF2-40B4-BE49-F238E27FC236}">
                  <a16:creationId xmlns:a16="http://schemas.microsoft.com/office/drawing/2014/main" id="{CE72A1F2-E918-0A9B-3F2B-EC1FC5D1465A}"/>
                </a:ext>
              </a:extLst>
            </p:cNvPr>
            <p:cNvSpPr/>
            <p:nvPr userDrawn="1"/>
          </p:nvSpPr>
          <p:spPr>
            <a:xfrm rot="2351781">
              <a:off x="9668145" y="5361500"/>
              <a:ext cx="413092" cy="1833293"/>
            </a:xfrm>
            <a:custGeom>
              <a:avLst/>
              <a:gdLst>
                <a:gd name="connsiteX0" fmla="*/ 91064 w 413092"/>
                <a:gd name="connsiteY0" fmla="*/ 35275 h 1833293"/>
                <a:gd name="connsiteX1" fmla="*/ 206546 w 413092"/>
                <a:gd name="connsiteY1" fmla="*/ 0 h 1833293"/>
                <a:gd name="connsiteX2" fmla="*/ 413092 w 413092"/>
                <a:gd name="connsiteY2" fmla="*/ 206546 h 1833293"/>
                <a:gd name="connsiteX3" fmla="*/ 413091 w 413092"/>
                <a:gd name="connsiteY3" fmla="*/ 1496427 h 1833293"/>
                <a:gd name="connsiteX4" fmla="*/ 0 w 413092"/>
                <a:gd name="connsiteY4" fmla="*/ 1833293 h 1833293"/>
                <a:gd name="connsiteX5" fmla="*/ 0 w 413092"/>
                <a:gd name="connsiteY5" fmla="*/ 206546 h 1833293"/>
                <a:gd name="connsiteX6" fmla="*/ 91064 w 413092"/>
                <a:gd name="connsiteY6" fmla="*/ 35275 h 183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2" h="1833293">
                  <a:moveTo>
                    <a:pt x="91064" y="35275"/>
                  </a:moveTo>
                  <a:cubicBezTo>
                    <a:pt x="124029" y="13004"/>
                    <a:pt x="163768" y="0"/>
                    <a:pt x="206546" y="0"/>
                  </a:cubicBezTo>
                  <a:cubicBezTo>
                    <a:pt x="320618" y="0"/>
                    <a:pt x="413092" y="92474"/>
                    <a:pt x="413092" y="206546"/>
                  </a:cubicBezTo>
                  <a:lnTo>
                    <a:pt x="413091" y="1496427"/>
                  </a:lnTo>
                  <a:lnTo>
                    <a:pt x="0" y="1833293"/>
                  </a:lnTo>
                  <a:lnTo>
                    <a:pt x="0" y="206546"/>
                  </a:lnTo>
                  <a:cubicBezTo>
                    <a:pt x="0" y="135251"/>
                    <a:pt x="36123" y="72393"/>
                    <a:pt x="91064" y="35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ounded Rectangle 25">
              <a:extLst>
                <a:ext uri="{FF2B5EF4-FFF2-40B4-BE49-F238E27FC236}">
                  <a16:creationId xmlns:a16="http://schemas.microsoft.com/office/drawing/2014/main" id="{9D3FD03D-6D2D-AB8D-7E49-267692480AD6}"/>
                </a:ext>
              </a:extLst>
            </p:cNvPr>
            <p:cNvSpPr/>
            <p:nvPr userDrawn="1"/>
          </p:nvSpPr>
          <p:spPr>
            <a:xfrm rot="2351781">
              <a:off x="9705079" y="4753598"/>
              <a:ext cx="413091" cy="11392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3B0BD669-A9F3-72F7-AA53-DA23490BC8A8}"/>
                </a:ext>
              </a:extLst>
            </p:cNvPr>
            <p:cNvSpPr/>
            <p:nvPr userDrawn="1"/>
          </p:nvSpPr>
          <p:spPr>
            <a:xfrm rot="2351781">
              <a:off x="10823691" y="4725797"/>
              <a:ext cx="413091" cy="2190714"/>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8E639339-91AD-C93A-57F8-843B626627A0}"/>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C096CF84-ED49-D34C-F7D7-144E356037C9}"/>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7B684B4A-DC63-5CC7-6DB8-EECF15487DA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0E3E59AC-17D1-AB31-B18B-F53FD24F3C65}"/>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13E29724-6699-94FD-99F0-3B3C6957CFE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40" name="Oval 39">
              <a:extLst>
                <a:ext uri="{FF2B5EF4-FFF2-40B4-BE49-F238E27FC236}">
                  <a16:creationId xmlns:a16="http://schemas.microsoft.com/office/drawing/2014/main" id="{E2344B2C-67DC-A345-B498-4A57E49E4E1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130831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eading_Content_07">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18182" y="1732383"/>
            <a:ext cx="6476909" cy="4371433"/>
          </a:xfrm>
          <a:custGeom>
            <a:avLst/>
            <a:gdLst>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43923 w 17560770"/>
              <a:gd name="connsiteY6" fmla="*/ 3844922 h 7230830"/>
              <a:gd name="connsiteX7" fmla="*/ 0 w 17560770"/>
              <a:gd name="connsiteY7" fmla="*/ 3411719 h 7230830"/>
              <a:gd name="connsiteX8" fmla="*/ 3729831 w 17560770"/>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1266 w 17560770"/>
              <a:gd name="connsiteY6" fmla="*/ 3857829 h 7230830"/>
              <a:gd name="connsiteX7" fmla="*/ 0 w 17560770"/>
              <a:gd name="connsiteY7" fmla="*/ 3411719 h 7230830"/>
              <a:gd name="connsiteX8" fmla="*/ 3729831 w 17560770"/>
              <a:gd name="connsiteY8" fmla="*/ 0 h 7230830"/>
              <a:gd name="connsiteX0" fmla="*/ 3745463 w 17576402"/>
              <a:gd name="connsiteY0" fmla="*/ 0 h 7230830"/>
              <a:gd name="connsiteX1" fmla="*/ 14190494 w 17576402"/>
              <a:gd name="connsiteY1" fmla="*/ 0 h 7230830"/>
              <a:gd name="connsiteX2" fmla="*/ 17576402 w 17576402"/>
              <a:gd name="connsiteY2" fmla="*/ 3385908 h 7230830"/>
              <a:gd name="connsiteX3" fmla="*/ 17576402 w 17576402"/>
              <a:gd name="connsiteY3" fmla="*/ 3844922 h 7230830"/>
              <a:gd name="connsiteX4" fmla="*/ 14190494 w 17576402"/>
              <a:gd name="connsiteY4" fmla="*/ 7230830 h 7230830"/>
              <a:gd name="connsiteX5" fmla="*/ 3745463 w 17576402"/>
              <a:gd name="connsiteY5" fmla="*/ 7230830 h 7230830"/>
              <a:gd name="connsiteX6" fmla="*/ 0 w 17576402"/>
              <a:gd name="connsiteY6" fmla="*/ 3857829 h 7230830"/>
              <a:gd name="connsiteX7" fmla="*/ 15632 w 17576402"/>
              <a:gd name="connsiteY7" fmla="*/ 3411719 h 7230830"/>
              <a:gd name="connsiteX8" fmla="*/ 3745463 w 17576402"/>
              <a:gd name="connsiteY8" fmla="*/ 0 h 7230830"/>
              <a:gd name="connsiteX0" fmla="*/ 3745463 w 17576402"/>
              <a:gd name="connsiteY0" fmla="*/ 0 h 7230830"/>
              <a:gd name="connsiteX1" fmla="*/ 14190494 w 17576402"/>
              <a:gd name="connsiteY1" fmla="*/ 0 h 7230830"/>
              <a:gd name="connsiteX2" fmla="*/ 17576402 w 17576402"/>
              <a:gd name="connsiteY2" fmla="*/ 3844922 h 7230830"/>
              <a:gd name="connsiteX3" fmla="*/ 14190494 w 17576402"/>
              <a:gd name="connsiteY3" fmla="*/ 7230830 h 7230830"/>
              <a:gd name="connsiteX4" fmla="*/ 3745463 w 17576402"/>
              <a:gd name="connsiteY4" fmla="*/ 7230830 h 7230830"/>
              <a:gd name="connsiteX5" fmla="*/ 0 w 17576402"/>
              <a:gd name="connsiteY5" fmla="*/ 3857829 h 7230830"/>
              <a:gd name="connsiteX6" fmla="*/ 15632 w 17576402"/>
              <a:gd name="connsiteY6" fmla="*/ 3411719 h 7230830"/>
              <a:gd name="connsiteX7" fmla="*/ 3745463 w 17576402"/>
              <a:gd name="connsiteY7" fmla="*/ 0 h 7230830"/>
              <a:gd name="connsiteX0" fmla="*/ 3745463 w 15496121"/>
              <a:gd name="connsiteY0" fmla="*/ 0 h 7230830"/>
              <a:gd name="connsiteX1" fmla="*/ 14190494 w 15496121"/>
              <a:gd name="connsiteY1" fmla="*/ 0 h 7230830"/>
              <a:gd name="connsiteX2" fmla="*/ 14190494 w 15496121"/>
              <a:gd name="connsiteY2" fmla="*/ 7230830 h 7230830"/>
              <a:gd name="connsiteX3" fmla="*/ 3745463 w 15496121"/>
              <a:gd name="connsiteY3" fmla="*/ 7230830 h 7230830"/>
              <a:gd name="connsiteX4" fmla="*/ 0 w 15496121"/>
              <a:gd name="connsiteY4" fmla="*/ 3857829 h 7230830"/>
              <a:gd name="connsiteX5" fmla="*/ 15632 w 15496121"/>
              <a:gd name="connsiteY5" fmla="*/ 3411719 h 7230830"/>
              <a:gd name="connsiteX6" fmla="*/ 3745463 w 15496121"/>
              <a:gd name="connsiteY6" fmla="*/ 0 h 7230830"/>
              <a:gd name="connsiteX0" fmla="*/ 3745463 w 14190493"/>
              <a:gd name="connsiteY0" fmla="*/ 0 h 7230830"/>
              <a:gd name="connsiteX1" fmla="*/ 14190494 w 14190493"/>
              <a:gd name="connsiteY1" fmla="*/ 0 h 7230830"/>
              <a:gd name="connsiteX2" fmla="*/ 14190494 w 14190493"/>
              <a:gd name="connsiteY2" fmla="*/ 7230830 h 7230830"/>
              <a:gd name="connsiteX3" fmla="*/ 3745463 w 14190493"/>
              <a:gd name="connsiteY3" fmla="*/ 7230830 h 7230830"/>
              <a:gd name="connsiteX4" fmla="*/ 0 w 14190493"/>
              <a:gd name="connsiteY4" fmla="*/ 3857829 h 7230830"/>
              <a:gd name="connsiteX5" fmla="*/ 15632 w 14190493"/>
              <a:gd name="connsiteY5" fmla="*/ 3411719 h 7230830"/>
              <a:gd name="connsiteX6" fmla="*/ 3745463 w 14190493"/>
              <a:gd name="connsiteY6" fmla="*/ 0 h 7230830"/>
              <a:gd name="connsiteX0" fmla="*/ 3745463 w 14190493"/>
              <a:gd name="connsiteY0" fmla="*/ 0 h 7243782"/>
              <a:gd name="connsiteX1" fmla="*/ 14190494 w 14190493"/>
              <a:gd name="connsiteY1" fmla="*/ 0 h 7243782"/>
              <a:gd name="connsiteX2" fmla="*/ 12955504 w 14190493"/>
              <a:gd name="connsiteY2" fmla="*/ 7243782 h 7243782"/>
              <a:gd name="connsiteX3" fmla="*/ 3745463 w 14190493"/>
              <a:gd name="connsiteY3" fmla="*/ 7230830 h 7243782"/>
              <a:gd name="connsiteX4" fmla="*/ 0 w 14190493"/>
              <a:gd name="connsiteY4" fmla="*/ 3857829 h 7243782"/>
              <a:gd name="connsiteX5" fmla="*/ 15632 w 14190493"/>
              <a:gd name="connsiteY5" fmla="*/ 3411719 h 7243782"/>
              <a:gd name="connsiteX6" fmla="*/ 3745463 w 14190493"/>
              <a:gd name="connsiteY6" fmla="*/ 0 h 7243782"/>
              <a:gd name="connsiteX0" fmla="*/ 3745463 w 12955504"/>
              <a:gd name="connsiteY0" fmla="*/ 0 h 7243782"/>
              <a:gd name="connsiteX1" fmla="*/ 12939870 w 12955504"/>
              <a:gd name="connsiteY1" fmla="*/ 0 h 7243782"/>
              <a:gd name="connsiteX2" fmla="*/ 12955504 w 12955504"/>
              <a:gd name="connsiteY2" fmla="*/ 7243782 h 7243782"/>
              <a:gd name="connsiteX3" fmla="*/ 3745463 w 12955504"/>
              <a:gd name="connsiteY3" fmla="*/ 7230830 h 7243782"/>
              <a:gd name="connsiteX4" fmla="*/ 0 w 12955504"/>
              <a:gd name="connsiteY4" fmla="*/ 3857829 h 7243782"/>
              <a:gd name="connsiteX5" fmla="*/ 15632 w 12955504"/>
              <a:gd name="connsiteY5" fmla="*/ 3411719 h 7243782"/>
              <a:gd name="connsiteX6" fmla="*/ 3745463 w 12955504"/>
              <a:gd name="connsiteY6" fmla="*/ 0 h 724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5504" h="7243782">
                <a:moveTo>
                  <a:pt x="3745463" y="0"/>
                </a:moveTo>
                <a:lnTo>
                  <a:pt x="12939870" y="0"/>
                </a:lnTo>
                <a:cubicBezTo>
                  <a:pt x="12945081" y="2414594"/>
                  <a:pt x="12950293" y="4829188"/>
                  <a:pt x="12955504" y="7243782"/>
                </a:cubicBezTo>
                <a:lnTo>
                  <a:pt x="3745463" y="7230830"/>
                </a:lnTo>
                <a:cubicBezTo>
                  <a:pt x="1875478" y="7230830"/>
                  <a:pt x="0" y="5727814"/>
                  <a:pt x="0" y="3857829"/>
                </a:cubicBezTo>
                <a:lnTo>
                  <a:pt x="15632" y="3411719"/>
                </a:lnTo>
                <a:cubicBezTo>
                  <a:pt x="15632" y="1541734"/>
                  <a:pt x="1875478" y="0"/>
                  <a:pt x="3745463" y="0"/>
                </a:cubicBezTo>
                <a:close/>
              </a:path>
            </a:pathLst>
          </a:custGeom>
        </p:spPr>
        <p:txBody>
          <a:bodyPr wrap="square">
            <a:noAutofit/>
          </a:bodyPr>
          <a:lstStyle>
            <a:lvl1pPr marL="0" indent="0" algn="ctr">
              <a:buNone/>
              <a:defRPr sz="2800" b="0" i="0"/>
            </a:lvl1pPr>
          </a:lstStyle>
          <a:p>
            <a:r>
              <a:rPr lang="en-US"/>
              <a:t>Click icon to</a:t>
            </a:r>
          </a:p>
          <a:p>
            <a:r>
              <a:rPr lang="en-US"/>
              <a:t>add image</a:t>
            </a:r>
          </a:p>
        </p:txBody>
      </p:sp>
      <p:sp>
        <p:nvSpPr>
          <p:cNvPr id="8" name="Text Placeholder 7">
            <a:extLst>
              <a:ext uri="{FF2B5EF4-FFF2-40B4-BE49-F238E27FC236}">
                <a16:creationId xmlns:a16="http://schemas.microsoft.com/office/drawing/2014/main" id="{0E552174-8962-0640-8E00-050ACB4416E3}"/>
              </a:ext>
            </a:extLst>
          </p:cNvPr>
          <p:cNvSpPr>
            <a:spLocks noGrp="1"/>
          </p:cNvSpPr>
          <p:nvPr>
            <p:ph type="body" sz="quarter" idx="14"/>
          </p:nvPr>
        </p:nvSpPr>
        <p:spPr>
          <a:xfrm>
            <a:off x="533400" y="1732382"/>
            <a:ext cx="4741985" cy="4371433"/>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89A310B-6171-4313-96A8-5CF813755561}"/>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8" name="Rectangle 17">
            <a:extLst>
              <a:ext uri="{FF2B5EF4-FFF2-40B4-BE49-F238E27FC236}">
                <a16:creationId xmlns:a16="http://schemas.microsoft.com/office/drawing/2014/main" id="{480A6F62-2691-8B9A-F675-2AEF6840D2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EA360F4A-9361-D0DD-7E60-BEE280D678D4}"/>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A968543B-AE86-5F82-60D2-A03754ECC0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33" name="Group 32">
            <a:extLst>
              <a:ext uri="{FF2B5EF4-FFF2-40B4-BE49-F238E27FC236}">
                <a16:creationId xmlns:a16="http://schemas.microsoft.com/office/drawing/2014/main" id="{F77B8502-8D7C-1E1A-00B4-D3BB72A839DD}"/>
              </a:ext>
            </a:extLst>
          </p:cNvPr>
          <p:cNvGrpSpPr/>
          <p:nvPr userDrawn="1"/>
        </p:nvGrpSpPr>
        <p:grpSpPr>
          <a:xfrm>
            <a:off x="8311695" y="4635494"/>
            <a:ext cx="2755589" cy="2936641"/>
            <a:chOff x="4371290" y="4616796"/>
            <a:chExt cx="2755589" cy="2936641"/>
          </a:xfrm>
        </p:grpSpPr>
        <p:pic>
          <p:nvPicPr>
            <p:cNvPr id="32" name="Picture 31">
              <a:extLst>
                <a:ext uri="{FF2B5EF4-FFF2-40B4-BE49-F238E27FC236}">
                  <a16:creationId xmlns:a16="http://schemas.microsoft.com/office/drawing/2014/main" id="{61D99BC3-4242-7CE8-2B37-75A66BBEFEF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rot="21360064">
              <a:off x="4371290" y="4616796"/>
              <a:ext cx="2755589" cy="2340138"/>
            </a:xfrm>
            <a:custGeom>
              <a:avLst/>
              <a:gdLst>
                <a:gd name="connsiteX0" fmla="*/ 2755589 w 2755589"/>
                <a:gd name="connsiteY0" fmla="*/ 0 h 2340138"/>
                <a:gd name="connsiteX1" fmla="*/ 2755589 w 2755589"/>
                <a:gd name="connsiteY1" fmla="*/ 2340138 h 2340138"/>
                <a:gd name="connsiteX2" fmla="*/ 0 w 2755589"/>
                <a:gd name="connsiteY2" fmla="*/ 2147500 h 2340138"/>
                <a:gd name="connsiteX3" fmla="*/ 0 w 2755589"/>
                <a:gd name="connsiteY3" fmla="*/ 0 h 2340138"/>
              </a:gdLst>
              <a:ahLst/>
              <a:cxnLst>
                <a:cxn ang="0">
                  <a:pos x="connsiteX0" y="connsiteY0"/>
                </a:cxn>
                <a:cxn ang="0">
                  <a:pos x="connsiteX1" y="connsiteY1"/>
                </a:cxn>
                <a:cxn ang="0">
                  <a:pos x="connsiteX2" y="connsiteY2"/>
                </a:cxn>
                <a:cxn ang="0">
                  <a:pos x="connsiteX3" y="connsiteY3"/>
                </a:cxn>
              </a:cxnLst>
              <a:rect l="l" t="t" r="r" b="b"/>
              <a:pathLst>
                <a:path w="2755589" h="2340138">
                  <a:moveTo>
                    <a:pt x="2755589" y="0"/>
                  </a:moveTo>
                  <a:lnTo>
                    <a:pt x="2755589" y="2340138"/>
                  </a:lnTo>
                  <a:lnTo>
                    <a:pt x="0" y="2147500"/>
                  </a:lnTo>
                  <a:lnTo>
                    <a:pt x="0" y="0"/>
                  </a:lnTo>
                  <a:close/>
                </a:path>
              </a:pathLst>
            </a:custGeom>
          </p:spPr>
        </p:pic>
        <p:sp>
          <p:nvSpPr>
            <p:cNvPr id="30" name="Freeform: Shape 29">
              <a:extLst>
                <a:ext uri="{FF2B5EF4-FFF2-40B4-BE49-F238E27FC236}">
                  <a16:creationId xmlns:a16="http://schemas.microsoft.com/office/drawing/2014/main" id="{E4E148A8-7960-5414-63E5-04CA381B0E36}"/>
                </a:ext>
              </a:extLst>
            </p:cNvPr>
            <p:cNvSpPr/>
            <p:nvPr userDrawn="1"/>
          </p:nvSpPr>
          <p:spPr>
            <a:xfrm rot="18633027">
              <a:off x="5255174" y="5808703"/>
              <a:ext cx="2140958" cy="1348510"/>
            </a:xfrm>
            <a:custGeom>
              <a:avLst/>
              <a:gdLst>
                <a:gd name="connsiteX0" fmla="*/ 1943473 w 2140958"/>
                <a:gd name="connsiteY0" fmla="*/ 197484 h 1348510"/>
                <a:gd name="connsiteX1" fmla="*/ 2140958 w 2140958"/>
                <a:gd name="connsiteY1" fmla="*/ 674255 h 1348510"/>
                <a:gd name="connsiteX2" fmla="*/ 1466703 w 2140958"/>
                <a:gd name="connsiteY2" fmla="*/ 1348510 h 1348510"/>
                <a:gd name="connsiteX3" fmla="*/ 1153791 w 2140958"/>
                <a:gd name="connsiteY3" fmla="*/ 1348510 h 1348510"/>
                <a:gd name="connsiteX4" fmla="*/ 0 w 2140958"/>
                <a:gd name="connsiteY4" fmla="*/ 0 h 1348510"/>
                <a:gd name="connsiteX5" fmla="*/ 1466703 w 2140958"/>
                <a:gd name="connsiteY5" fmla="*/ 0 h 1348510"/>
                <a:gd name="connsiteX6" fmla="*/ 1943473 w 2140958"/>
                <a:gd name="connsiteY6" fmla="*/ 197484 h 134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958" h="1348510">
                  <a:moveTo>
                    <a:pt x="1943473" y="197484"/>
                  </a:moveTo>
                  <a:cubicBezTo>
                    <a:pt x="2065490" y="319501"/>
                    <a:pt x="2140958" y="488065"/>
                    <a:pt x="2140958" y="674255"/>
                  </a:cubicBezTo>
                  <a:cubicBezTo>
                    <a:pt x="2140958" y="1046636"/>
                    <a:pt x="1839084" y="1348510"/>
                    <a:pt x="1466703" y="1348510"/>
                  </a:cubicBezTo>
                  <a:lnTo>
                    <a:pt x="1153791" y="1348510"/>
                  </a:lnTo>
                  <a:lnTo>
                    <a:pt x="0" y="0"/>
                  </a:lnTo>
                  <a:lnTo>
                    <a:pt x="1466703" y="0"/>
                  </a:lnTo>
                  <a:cubicBezTo>
                    <a:pt x="1652894" y="0"/>
                    <a:pt x="1821457" y="75469"/>
                    <a:pt x="1943473" y="19748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34" name="Group 33">
            <a:extLst>
              <a:ext uri="{FF2B5EF4-FFF2-40B4-BE49-F238E27FC236}">
                <a16:creationId xmlns:a16="http://schemas.microsoft.com/office/drawing/2014/main" id="{E8950F67-C6B9-2CA5-D7CD-C1865E34EE7C}"/>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299D1E88-F9FA-7E23-8220-EB666BF847ED}"/>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6" name="Oval 35">
              <a:extLst>
                <a:ext uri="{FF2B5EF4-FFF2-40B4-BE49-F238E27FC236}">
                  <a16:creationId xmlns:a16="http://schemas.microsoft.com/office/drawing/2014/main" id="{23E186C0-DDD3-FD98-AA02-8C6368E74A8C}"/>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E81A71B2-3968-5D58-2A17-338489F81E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8C5BFBB5-7268-FF97-9727-CE30389866D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53E1E560-080E-C960-52E6-2FF6ECFC61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072716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Heading_Content_09">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AEBAECB-52A0-4F8C-BCA3-24F7DCB57E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1360064">
            <a:off x="7628249" y="4877966"/>
            <a:ext cx="4315346" cy="2045086"/>
          </a:xfrm>
          <a:prstGeom prst="rect">
            <a:avLst/>
          </a:pr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193418">
            <a:off x="8660755" y="5405662"/>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462824" y="1738163"/>
            <a:ext cx="7360376"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4" name="Picture Placeholder 3">
            <a:extLst>
              <a:ext uri="{FF2B5EF4-FFF2-40B4-BE49-F238E27FC236}">
                <a16:creationId xmlns:a16="http://schemas.microsoft.com/office/drawing/2014/main" id="{6BAF6E46-FDB4-4D20-85F2-1DA2CA075137}"/>
              </a:ext>
            </a:extLst>
          </p:cNvPr>
          <p:cNvSpPr>
            <a:spLocks noGrp="1"/>
          </p:cNvSpPr>
          <p:nvPr>
            <p:ph type="pic" sz="quarter" idx="10"/>
          </p:nvPr>
        </p:nvSpPr>
        <p:spPr>
          <a:xfrm>
            <a:off x="8039356" y="1738163"/>
            <a:ext cx="3436681" cy="4183666"/>
          </a:xfrm>
          <a:custGeom>
            <a:avLst/>
            <a:gdLst>
              <a:gd name="connsiteX0" fmla="*/ 0 w 5834745"/>
              <a:gd name="connsiteY0" fmla="*/ 0 h 8418838"/>
              <a:gd name="connsiteX1" fmla="*/ 4862267 w 5834745"/>
              <a:gd name="connsiteY1" fmla="*/ 0 h 8418838"/>
              <a:gd name="connsiteX2" fmla="*/ 5834745 w 5834745"/>
              <a:gd name="connsiteY2" fmla="*/ 972477 h 8418838"/>
              <a:gd name="connsiteX3" fmla="*/ 5834745 w 5834745"/>
              <a:gd name="connsiteY3" fmla="*/ 8418838 h 8418838"/>
              <a:gd name="connsiteX4" fmla="*/ 972477 w 5834745"/>
              <a:gd name="connsiteY4" fmla="*/ 8418838 h 8418838"/>
              <a:gd name="connsiteX5" fmla="*/ 0 w 5834745"/>
              <a:gd name="connsiteY5" fmla="*/ 7446361 h 841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4745" h="8418838">
                <a:moveTo>
                  <a:pt x="0" y="0"/>
                </a:moveTo>
                <a:lnTo>
                  <a:pt x="4862267" y="0"/>
                </a:lnTo>
                <a:cubicBezTo>
                  <a:pt x="5399351" y="0"/>
                  <a:pt x="5834745" y="435393"/>
                  <a:pt x="5834745" y="972477"/>
                </a:cubicBezTo>
                <a:lnTo>
                  <a:pt x="5834745" y="8418838"/>
                </a:lnTo>
                <a:lnTo>
                  <a:pt x="972477" y="8418838"/>
                </a:lnTo>
                <a:cubicBezTo>
                  <a:pt x="435393" y="8418838"/>
                  <a:pt x="0" y="7983445"/>
                  <a:pt x="0" y="7446361"/>
                </a:cubicBezTo>
                <a:close/>
              </a:path>
            </a:pathLst>
          </a:custGeom>
        </p:spPr>
        <p:txBody>
          <a:bodyPr wrap="square">
            <a:noAutofit/>
          </a:bodyPr>
          <a:lstStyle>
            <a:lvl1pPr algn="ctr">
              <a:defRPr sz="1400" b="0" i="0"/>
            </a:lvl1pPr>
          </a:lstStyle>
          <a:p>
            <a:endParaRPr lang="en-US"/>
          </a:p>
        </p:txBody>
      </p:sp>
      <p:sp>
        <p:nvSpPr>
          <p:cNvPr id="10" name="Rectangle 9">
            <a:extLst>
              <a:ext uri="{FF2B5EF4-FFF2-40B4-BE49-F238E27FC236}">
                <a16:creationId xmlns:a16="http://schemas.microsoft.com/office/drawing/2014/main" id="{A74615DD-79C7-D161-D3CD-297AE11165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1E46D4D9-E562-E760-5B07-75D4512D6A2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1EF6D862-6A44-F1D9-EAE4-1FB5F72E45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1" name="Group 20">
            <a:extLst>
              <a:ext uri="{FF2B5EF4-FFF2-40B4-BE49-F238E27FC236}">
                <a16:creationId xmlns:a16="http://schemas.microsoft.com/office/drawing/2014/main" id="{17E6D3D1-AB14-CDAF-7037-8A6164889C9E}"/>
              </a:ext>
            </a:extLst>
          </p:cNvPr>
          <p:cNvGrpSpPr/>
          <p:nvPr userDrawn="1"/>
        </p:nvGrpSpPr>
        <p:grpSpPr>
          <a:xfrm>
            <a:off x="242995" y="837761"/>
            <a:ext cx="838200" cy="109793"/>
            <a:chOff x="571500" y="930335"/>
            <a:chExt cx="838200" cy="120483"/>
          </a:xfrm>
        </p:grpSpPr>
        <p:sp>
          <p:nvSpPr>
            <p:cNvPr id="22" name="Oval 21">
              <a:extLst>
                <a:ext uri="{FF2B5EF4-FFF2-40B4-BE49-F238E27FC236}">
                  <a16:creationId xmlns:a16="http://schemas.microsoft.com/office/drawing/2014/main" id="{79DC3CFE-BFA5-7157-50CD-5C6B099C229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5307935B-D21E-00D5-80AC-E79D4197BBA6}"/>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016E84B2-AE90-8BD6-B895-D34845A20D4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5" name="Oval 24">
              <a:extLst>
                <a:ext uri="{FF2B5EF4-FFF2-40B4-BE49-F238E27FC236}">
                  <a16:creationId xmlns:a16="http://schemas.microsoft.com/office/drawing/2014/main" id="{1C964DF6-1D18-AE24-37FF-AE61C0443ADB}"/>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79FA3EE5-6DF9-C3A8-BA0E-77A8D6699AB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295323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pecial_0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479378-E967-A84F-B622-04A6605633F9}"/>
              </a:ext>
            </a:extLst>
          </p:cNvPr>
          <p:cNvSpPr>
            <a:spLocks noGrp="1"/>
          </p:cNvSpPr>
          <p:nvPr>
            <p:ph type="pic" sz="quarter" idx="15"/>
          </p:nvPr>
        </p:nvSpPr>
        <p:spPr>
          <a:xfrm>
            <a:off x="754383"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27" name="Text Placeholder 26">
            <a:extLst>
              <a:ext uri="{FF2B5EF4-FFF2-40B4-BE49-F238E27FC236}">
                <a16:creationId xmlns:a16="http://schemas.microsoft.com/office/drawing/2014/main" id="{D5594187-B2C7-0D43-9EE2-2CF987DA1DB5}"/>
              </a:ext>
            </a:extLst>
          </p:cNvPr>
          <p:cNvSpPr>
            <a:spLocks noGrp="1"/>
          </p:cNvSpPr>
          <p:nvPr>
            <p:ph type="body" sz="quarter" idx="17" hasCustomPrompt="1"/>
          </p:nvPr>
        </p:nvSpPr>
        <p:spPr>
          <a:xfrm>
            <a:off x="55292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1" name="Picture Placeholder 2">
            <a:extLst>
              <a:ext uri="{FF2B5EF4-FFF2-40B4-BE49-F238E27FC236}">
                <a16:creationId xmlns:a16="http://schemas.microsoft.com/office/drawing/2014/main" id="{1FE0756A-392B-3D41-8095-61C2E21F5780}"/>
              </a:ext>
            </a:extLst>
          </p:cNvPr>
          <p:cNvSpPr>
            <a:spLocks noGrp="1"/>
          </p:cNvSpPr>
          <p:nvPr>
            <p:ph type="pic" sz="quarter" idx="18"/>
          </p:nvPr>
        </p:nvSpPr>
        <p:spPr>
          <a:xfrm>
            <a:off x="3465314"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3" name="Text Placeholder 26">
            <a:extLst>
              <a:ext uri="{FF2B5EF4-FFF2-40B4-BE49-F238E27FC236}">
                <a16:creationId xmlns:a16="http://schemas.microsoft.com/office/drawing/2014/main" id="{0CBAF152-847A-1540-8967-49E26190C189}"/>
              </a:ext>
            </a:extLst>
          </p:cNvPr>
          <p:cNvSpPr>
            <a:spLocks noGrp="1"/>
          </p:cNvSpPr>
          <p:nvPr>
            <p:ph type="body" sz="quarter" idx="20" hasCustomPrompt="1"/>
          </p:nvPr>
        </p:nvSpPr>
        <p:spPr>
          <a:xfrm>
            <a:off x="333996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4" name="Picture Placeholder 2">
            <a:extLst>
              <a:ext uri="{FF2B5EF4-FFF2-40B4-BE49-F238E27FC236}">
                <a16:creationId xmlns:a16="http://schemas.microsoft.com/office/drawing/2014/main" id="{E1973F83-2B99-2D47-B223-CD02C749D08D}"/>
              </a:ext>
            </a:extLst>
          </p:cNvPr>
          <p:cNvSpPr>
            <a:spLocks noGrp="1"/>
          </p:cNvSpPr>
          <p:nvPr>
            <p:ph type="pic" sz="quarter" idx="21"/>
          </p:nvPr>
        </p:nvSpPr>
        <p:spPr>
          <a:xfrm>
            <a:off x="6283768"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6" name="Text Placeholder 26">
            <a:extLst>
              <a:ext uri="{FF2B5EF4-FFF2-40B4-BE49-F238E27FC236}">
                <a16:creationId xmlns:a16="http://schemas.microsoft.com/office/drawing/2014/main" id="{30361622-0EBF-5046-BC37-F4CCD2D28D86}"/>
              </a:ext>
            </a:extLst>
          </p:cNvPr>
          <p:cNvSpPr>
            <a:spLocks noGrp="1"/>
          </p:cNvSpPr>
          <p:nvPr>
            <p:ph type="body" sz="quarter" idx="23" hasCustomPrompt="1"/>
          </p:nvPr>
        </p:nvSpPr>
        <p:spPr>
          <a:xfrm>
            <a:off x="6103050"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7" name="Picture Placeholder 2">
            <a:extLst>
              <a:ext uri="{FF2B5EF4-FFF2-40B4-BE49-F238E27FC236}">
                <a16:creationId xmlns:a16="http://schemas.microsoft.com/office/drawing/2014/main" id="{210009E0-B2EF-5247-BE30-EFA7DE964510}"/>
              </a:ext>
            </a:extLst>
          </p:cNvPr>
          <p:cNvSpPr>
            <a:spLocks noGrp="1"/>
          </p:cNvSpPr>
          <p:nvPr>
            <p:ph type="pic" sz="quarter" idx="24"/>
          </p:nvPr>
        </p:nvSpPr>
        <p:spPr>
          <a:xfrm>
            <a:off x="8994699"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9" name="Text Placeholder 26">
            <a:extLst>
              <a:ext uri="{FF2B5EF4-FFF2-40B4-BE49-F238E27FC236}">
                <a16:creationId xmlns:a16="http://schemas.microsoft.com/office/drawing/2014/main" id="{DF9AA2B3-98B7-D04F-AEE4-57B8533C7B73}"/>
              </a:ext>
            </a:extLst>
          </p:cNvPr>
          <p:cNvSpPr>
            <a:spLocks noGrp="1"/>
          </p:cNvSpPr>
          <p:nvPr>
            <p:ph type="body" sz="quarter" idx="26" hasCustomPrompt="1"/>
          </p:nvPr>
        </p:nvSpPr>
        <p:spPr>
          <a:xfrm>
            <a:off x="891490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41" name="Text Placeholder 40">
            <a:extLst>
              <a:ext uri="{FF2B5EF4-FFF2-40B4-BE49-F238E27FC236}">
                <a16:creationId xmlns:a16="http://schemas.microsoft.com/office/drawing/2014/main" id="{4F3A698D-F3EC-EA40-A9CF-F9469D460DCD}"/>
              </a:ext>
            </a:extLst>
          </p:cNvPr>
          <p:cNvSpPr>
            <a:spLocks noGrp="1"/>
          </p:cNvSpPr>
          <p:nvPr>
            <p:ph type="body" sz="quarter" idx="27" hasCustomPrompt="1"/>
          </p:nvPr>
        </p:nvSpPr>
        <p:spPr>
          <a:xfrm>
            <a:off x="55335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3" name="Text Placeholder 40">
            <a:extLst>
              <a:ext uri="{FF2B5EF4-FFF2-40B4-BE49-F238E27FC236}">
                <a16:creationId xmlns:a16="http://schemas.microsoft.com/office/drawing/2014/main" id="{B37770F6-50C5-3A49-8298-87989A224153}"/>
              </a:ext>
            </a:extLst>
          </p:cNvPr>
          <p:cNvSpPr>
            <a:spLocks noGrp="1"/>
          </p:cNvSpPr>
          <p:nvPr>
            <p:ph type="body" sz="quarter" idx="28" hasCustomPrompt="1"/>
          </p:nvPr>
        </p:nvSpPr>
        <p:spPr>
          <a:xfrm>
            <a:off x="3328202"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4" name="Text Placeholder 40">
            <a:extLst>
              <a:ext uri="{FF2B5EF4-FFF2-40B4-BE49-F238E27FC236}">
                <a16:creationId xmlns:a16="http://schemas.microsoft.com/office/drawing/2014/main" id="{B77AC844-39F9-0645-815D-E99BEC4E2733}"/>
              </a:ext>
            </a:extLst>
          </p:cNvPr>
          <p:cNvSpPr>
            <a:spLocks noGrp="1"/>
          </p:cNvSpPr>
          <p:nvPr>
            <p:ph type="body" sz="quarter" idx="29" hasCustomPrompt="1"/>
          </p:nvPr>
        </p:nvSpPr>
        <p:spPr>
          <a:xfrm>
            <a:off x="611031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5" name="Text Placeholder 40">
            <a:extLst>
              <a:ext uri="{FF2B5EF4-FFF2-40B4-BE49-F238E27FC236}">
                <a16:creationId xmlns:a16="http://schemas.microsoft.com/office/drawing/2014/main" id="{322B121B-6CA2-6848-8D7C-CAB8725B29EE}"/>
              </a:ext>
            </a:extLst>
          </p:cNvPr>
          <p:cNvSpPr>
            <a:spLocks noGrp="1"/>
          </p:cNvSpPr>
          <p:nvPr>
            <p:ph type="body" sz="quarter" idx="30" hasCustomPrompt="1"/>
          </p:nvPr>
        </p:nvSpPr>
        <p:spPr>
          <a:xfrm>
            <a:off x="8922168"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7" name="Text Placeholder 46">
            <a:extLst>
              <a:ext uri="{FF2B5EF4-FFF2-40B4-BE49-F238E27FC236}">
                <a16:creationId xmlns:a16="http://schemas.microsoft.com/office/drawing/2014/main" id="{9FD570A1-75A9-4D4A-B5EA-5D16CFBE3633}"/>
              </a:ext>
            </a:extLst>
          </p:cNvPr>
          <p:cNvSpPr>
            <a:spLocks noGrp="1"/>
          </p:cNvSpPr>
          <p:nvPr>
            <p:ph type="body" sz="quarter" idx="31" hasCustomPrompt="1"/>
          </p:nvPr>
        </p:nvSpPr>
        <p:spPr>
          <a:xfrm>
            <a:off x="494045" y="3376803"/>
            <a:ext cx="2710931" cy="378712"/>
          </a:xfrm>
          <a:prstGeom prst="roundRect">
            <a:avLst>
              <a:gd name="adj" fmla="val 50000"/>
            </a:avLst>
          </a:prstGeom>
          <a:solidFill>
            <a:schemeClr val="accent6"/>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8" name="Text Placeholder 46">
            <a:extLst>
              <a:ext uri="{FF2B5EF4-FFF2-40B4-BE49-F238E27FC236}">
                <a16:creationId xmlns:a16="http://schemas.microsoft.com/office/drawing/2014/main" id="{3231A04A-4488-4E4B-9455-9FDDF5125A49}"/>
              </a:ext>
            </a:extLst>
          </p:cNvPr>
          <p:cNvSpPr>
            <a:spLocks noGrp="1"/>
          </p:cNvSpPr>
          <p:nvPr>
            <p:ph type="body" sz="quarter" idx="32" hasCustomPrompt="1"/>
          </p:nvPr>
        </p:nvSpPr>
        <p:spPr>
          <a:xfrm>
            <a:off x="3320405" y="3376803"/>
            <a:ext cx="2710931" cy="378712"/>
          </a:xfrm>
          <a:prstGeom prst="roundRect">
            <a:avLst>
              <a:gd name="adj" fmla="val 50000"/>
            </a:avLst>
          </a:prstGeom>
          <a:solidFill>
            <a:schemeClr val="accent1"/>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9" name="Text Placeholder 46">
            <a:extLst>
              <a:ext uri="{FF2B5EF4-FFF2-40B4-BE49-F238E27FC236}">
                <a16:creationId xmlns:a16="http://schemas.microsoft.com/office/drawing/2014/main" id="{04622C4D-E594-944D-920C-1CC4C9FB7835}"/>
              </a:ext>
            </a:extLst>
          </p:cNvPr>
          <p:cNvSpPr>
            <a:spLocks noGrp="1"/>
          </p:cNvSpPr>
          <p:nvPr>
            <p:ph type="body" sz="quarter" idx="33" hasCustomPrompt="1"/>
          </p:nvPr>
        </p:nvSpPr>
        <p:spPr>
          <a:xfrm>
            <a:off x="6112476" y="3376803"/>
            <a:ext cx="2710931" cy="378712"/>
          </a:xfrm>
          <a:prstGeom prst="roundRect">
            <a:avLst>
              <a:gd name="adj" fmla="val 50000"/>
            </a:avLst>
          </a:prstGeom>
          <a:solidFill>
            <a:schemeClr val="accent3"/>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50" name="Text Placeholder 46">
            <a:extLst>
              <a:ext uri="{FF2B5EF4-FFF2-40B4-BE49-F238E27FC236}">
                <a16:creationId xmlns:a16="http://schemas.microsoft.com/office/drawing/2014/main" id="{7E4F4AB8-41CD-5D44-9710-99A030E70078}"/>
              </a:ext>
            </a:extLst>
          </p:cNvPr>
          <p:cNvSpPr>
            <a:spLocks noGrp="1"/>
          </p:cNvSpPr>
          <p:nvPr>
            <p:ph type="body" sz="quarter" idx="34" hasCustomPrompt="1"/>
          </p:nvPr>
        </p:nvSpPr>
        <p:spPr>
          <a:xfrm>
            <a:off x="8904444" y="3376803"/>
            <a:ext cx="2710931" cy="378712"/>
          </a:xfrm>
          <a:prstGeom prst="roundRect">
            <a:avLst>
              <a:gd name="adj" fmla="val 50000"/>
            </a:avLst>
          </a:prstGeom>
          <a:solidFill>
            <a:schemeClr val="accent2"/>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20" name="Slide Number Placeholder 5">
            <a:extLst>
              <a:ext uri="{FF2B5EF4-FFF2-40B4-BE49-F238E27FC236}">
                <a16:creationId xmlns:a16="http://schemas.microsoft.com/office/drawing/2014/main" id="{F16B603E-7086-42ED-B148-2D3B620C8FC4}"/>
              </a:ext>
            </a:extLst>
          </p:cNvPr>
          <p:cNvSpPr txBox="1">
            <a:spLocks/>
          </p:cNvSpPr>
          <p:nvPr userDrawn="1"/>
        </p:nvSpPr>
        <p:spPr>
          <a:xfrm>
            <a:off x="11332613" y="6377051"/>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2D600DA2-BA95-2C44-9261-03520E5E82F8}"/>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EB9A6995-CD45-6F30-4116-1EFB8F6BBAD1}"/>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5" name="Graphic 4">
            <a:extLst>
              <a:ext uri="{FF2B5EF4-FFF2-40B4-BE49-F238E27FC236}">
                <a16:creationId xmlns:a16="http://schemas.microsoft.com/office/drawing/2014/main" id="{960F1908-CBDA-284B-FCF3-AAB4012C1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6" name="Group 5">
            <a:extLst>
              <a:ext uri="{FF2B5EF4-FFF2-40B4-BE49-F238E27FC236}">
                <a16:creationId xmlns:a16="http://schemas.microsoft.com/office/drawing/2014/main" id="{149318FC-262C-6B72-D354-F8A3993D33F2}"/>
              </a:ext>
            </a:extLst>
          </p:cNvPr>
          <p:cNvGrpSpPr/>
          <p:nvPr userDrawn="1"/>
        </p:nvGrpSpPr>
        <p:grpSpPr>
          <a:xfrm>
            <a:off x="242995" y="837761"/>
            <a:ext cx="838200" cy="109793"/>
            <a:chOff x="571500" y="930335"/>
            <a:chExt cx="838200" cy="120483"/>
          </a:xfrm>
        </p:grpSpPr>
        <p:sp>
          <p:nvSpPr>
            <p:cNvPr id="7" name="Oval 6">
              <a:extLst>
                <a:ext uri="{FF2B5EF4-FFF2-40B4-BE49-F238E27FC236}">
                  <a16:creationId xmlns:a16="http://schemas.microsoft.com/office/drawing/2014/main" id="{5EB9D334-6AF2-B81B-945C-DCCC6E732F1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D1345770-B160-FE6A-781C-04706BF9473F}"/>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C05BF842-1C7F-B717-6581-423DAF559C3D}"/>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405B93F0-8048-9298-4771-F337BDC5F7A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1" name="Oval 10">
              <a:extLst>
                <a:ext uri="{FF2B5EF4-FFF2-40B4-BE49-F238E27FC236}">
                  <a16:creationId xmlns:a16="http://schemas.microsoft.com/office/drawing/2014/main" id="{098F5F9E-0E15-F3A2-9CDA-325FB90F83B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528370870"/>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Special_0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BA0B78-9B0E-42B5-8448-9437C73938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782"/>
          <a:stretch/>
        </p:blipFill>
        <p:spPr>
          <a:xfrm>
            <a:off x="-1" y="910454"/>
            <a:ext cx="8693465" cy="5806440"/>
          </a:xfrm>
          <a:prstGeom prst="rect">
            <a:avLst/>
          </a:prstGeom>
        </p:spPr>
      </p:pic>
      <p:sp>
        <p:nvSpPr>
          <p:cNvPr id="8" name="Picture Placeholder 7">
            <a:extLst>
              <a:ext uri="{FF2B5EF4-FFF2-40B4-BE49-F238E27FC236}">
                <a16:creationId xmlns:a16="http://schemas.microsoft.com/office/drawing/2014/main" id="{1CD0ECC3-0CC8-424C-8B78-F1E921AACD56}"/>
              </a:ext>
            </a:extLst>
          </p:cNvPr>
          <p:cNvSpPr>
            <a:spLocks noGrp="1"/>
          </p:cNvSpPr>
          <p:nvPr>
            <p:ph type="pic" sz="quarter" idx="11" hasCustomPrompt="1"/>
          </p:nvPr>
        </p:nvSpPr>
        <p:spPr>
          <a:xfrm>
            <a:off x="137360" y="2112155"/>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7389812" y="1956235"/>
            <a:ext cx="4086225"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9" name="Picture Placeholder 7">
            <a:extLst>
              <a:ext uri="{FF2B5EF4-FFF2-40B4-BE49-F238E27FC236}">
                <a16:creationId xmlns:a16="http://schemas.microsoft.com/office/drawing/2014/main" id="{F37F6B21-6CFA-444C-87D9-D550A7FCE3AF}"/>
              </a:ext>
            </a:extLst>
          </p:cNvPr>
          <p:cNvSpPr>
            <a:spLocks noGrp="1"/>
          </p:cNvSpPr>
          <p:nvPr>
            <p:ph type="pic" sz="quarter" idx="18" hasCustomPrompt="1"/>
          </p:nvPr>
        </p:nvSpPr>
        <p:spPr>
          <a:xfrm>
            <a:off x="2154548" y="1955598"/>
            <a:ext cx="2729602" cy="3648788"/>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0" name="Picture Placeholder 7">
            <a:extLst>
              <a:ext uri="{FF2B5EF4-FFF2-40B4-BE49-F238E27FC236}">
                <a16:creationId xmlns:a16="http://schemas.microsoft.com/office/drawing/2014/main" id="{A1F66B56-1C09-4ABB-88D8-CEE946A0ED8B}"/>
              </a:ext>
            </a:extLst>
          </p:cNvPr>
          <p:cNvSpPr>
            <a:spLocks noGrp="1"/>
          </p:cNvSpPr>
          <p:nvPr>
            <p:ph type="pic" sz="quarter" idx="19" hasCustomPrompt="1"/>
          </p:nvPr>
        </p:nvSpPr>
        <p:spPr>
          <a:xfrm>
            <a:off x="5056253" y="2147442"/>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1" name="Rectangle 20">
            <a:extLst>
              <a:ext uri="{FF2B5EF4-FFF2-40B4-BE49-F238E27FC236}">
                <a16:creationId xmlns:a16="http://schemas.microsoft.com/office/drawing/2014/main" id="{1C87D2A9-C759-92EC-FEEB-2712421A606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77AEF4DC-7F43-76D2-2144-AD875265210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3" name="Graphic 22">
            <a:extLst>
              <a:ext uri="{FF2B5EF4-FFF2-40B4-BE49-F238E27FC236}">
                <a16:creationId xmlns:a16="http://schemas.microsoft.com/office/drawing/2014/main" id="{31916AB8-CC92-F997-9EC6-645AB3B635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4" name="Group 23">
            <a:extLst>
              <a:ext uri="{FF2B5EF4-FFF2-40B4-BE49-F238E27FC236}">
                <a16:creationId xmlns:a16="http://schemas.microsoft.com/office/drawing/2014/main" id="{17D8BF66-6EB9-30F5-DC25-46A9963B0A4C}"/>
              </a:ext>
            </a:extLst>
          </p:cNvPr>
          <p:cNvGrpSpPr/>
          <p:nvPr userDrawn="1"/>
        </p:nvGrpSpPr>
        <p:grpSpPr>
          <a:xfrm>
            <a:off x="242995" y="837761"/>
            <a:ext cx="838200" cy="109793"/>
            <a:chOff x="571500" y="930335"/>
            <a:chExt cx="838200" cy="120483"/>
          </a:xfrm>
        </p:grpSpPr>
        <p:sp>
          <p:nvSpPr>
            <p:cNvPr id="25" name="Oval 24">
              <a:extLst>
                <a:ext uri="{FF2B5EF4-FFF2-40B4-BE49-F238E27FC236}">
                  <a16:creationId xmlns:a16="http://schemas.microsoft.com/office/drawing/2014/main" id="{50117176-B90E-40C2-FE66-6D61678FF4E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FFDF1B85-7216-9517-CE9C-48A225399CE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7" name="Oval 26">
              <a:extLst>
                <a:ext uri="{FF2B5EF4-FFF2-40B4-BE49-F238E27FC236}">
                  <a16:creationId xmlns:a16="http://schemas.microsoft.com/office/drawing/2014/main" id="{4DC5F58B-9A11-B825-E791-ADD36BC1CA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8" name="Oval 27">
              <a:extLst>
                <a:ext uri="{FF2B5EF4-FFF2-40B4-BE49-F238E27FC236}">
                  <a16:creationId xmlns:a16="http://schemas.microsoft.com/office/drawing/2014/main" id="{1A570EE7-1547-F123-D448-FFC76A58CF2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9" name="Oval 28">
              <a:extLst>
                <a:ext uri="{FF2B5EF4-FFF2-40B4-BE49-F238E27FC236}">
                  <a16:creationId xmlns:a16="http://schemas.microsoft.com/office/drawing/2014/main" id="{E953BDDE-EE71-C4AC-CBDC-1CCA9244EF3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33" name="Picture 32">
            <a:extLst>
              <a:ext uri="{FF2B5EF4-FFF2-40B4-BE49-F238E27FC236}">
                <a16:creationId xmlns:a16="http://schemas.microsoft.com/office/drawing/2014/main" id="{024C3493-7F18-79C5-00FA-9D406063B7E8}"/>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270235">
            <a:off x="-506260" y="5457099"/>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3388044"/>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2486672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White Background">
  <p:cSld name="Blank White Background">
    <p:spTree>
      <p:nvGrpSpPr>
        <p:cNvPr id="1" name="Shape 50"/>
        <p:cNvGrpSpPr/>
        <p:nvPr/>
      </p:nvGrpSpPr>
      <p:grpSpPr>
        <a:xfrm>
          <a:off x="0" y="0"/>
          <a:ext cx="0" cy="0"/>
          <a:chOff x="0" y="0"/>
          <a:chExt cx="0" cy="0"/>
        </a:xfrm>
      </p:grpSpPr>
      <p:sp>
        <p:nvSpPr>
          <p:cNvPr id="51" name="Google Shape;51;p13"/>
          <p:cNvSpPr txBox="1">
            <a:spLocks noGrp="1"/>
          </p:cNvSpPr>
          <p:nvPr>
            <p:ph type="ftr" idx="11"/>
          </p:nvPr>
        </p:nvSpPr>
        <p:spPr>
          <a:xfrm>
            <a:off x="36576" y="6425184"/>
            <a:ext cx="4114800" cy="3660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067" b="0" i="0" u="none" strike="noStrike" cap="none">
                <a:solidFill>
                  <a:srgbClr val="7D8B99"/>
                </a:solidFill>
                <a:latin typeface="Archivo"/>
                <a:ea typeface="Archivo"/>
                <a:cs typeface="Archivo"/>
                <a:sym typeface="Archivo"/>
              </a:defRPr>
            </a:lvl1pPr>
            <a:lvl2pPr marR="0" lvl="1"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42193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25654655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0C2ED-1548-456F-9ADF-150E0B4EC125}"/>
              </a:ext>
            </a:extLst>
          </p:cNvPr>
          <p:cNvSpPr>
            <a:spLocks noGrp="1"/>
          </p:cNvSpPr>
          <p:nvPr>
            <p:ph type="title"/>
          </p:nvPr>
        </p:nvSpPr>
        <p:spPr>
          <a:xfrm>
            <a:off x="838200" y="57200"/>
            <a:ext cx="10515600" cy="1325563"/>
          </a:xfrm>
          <a:prstGeom prst="rect">
            <a:avLst/>
          </a:prstGeom>
        </p:spPr>
        <p:txBody>
          <a:bodyPr vert="horz" lIns="91440" tIns="45720" rIns="91440" bIns="45720" rtlCol="0" anchor="ctr">
            <a:normAutofit/>
          </a:bodyPr>
          <a:lstStyle/>
          <a:p>
            <a:r>
              <a:rPr lang="en-US"/>
              <a:t>Click to edit Title</a:t>
            </a:r>
          </a:p>
        </p:txBody>
      </p:sp>
      <p:sp>
        <p:nvSpPr>
          <p:cNvPr id="3" name="Text Placeholder 2">
            <a:extLst>
              <a:ext uri="{FF2B5EF4-FFF2-40B4-BE49-F238E27FC236}">
                <a16:creationId xmlns:a16="http://schemas.microsoft.com/office/drawing/2014/main" id="{7F0C97F3-202A-4641-84B9-4146DCDCF3B5}"/>
              </a:ext>
            </a:extLst>
          </p:cNvPr>
          <p:cNvSpPr>
            <a:spLocks noGrp="1"/>
          </p:cNvSpPr>
          <p:nvPr>
            <p:ph type="body" idx="1"/>
          </p:nvPr>
        </p:nvSpPr>
        <p:spPr>
          <a:xfrm>
            <a:off x="838200" y="1825624"/>
            <a:ext cx="10515600" cy="4648327"/>
          </a:xfrm>
          <a:prstGeom prst="rect">
            <a:avLst/>
          </a:prstGeom>
        </p:spPr>
        <p:txBody>
          <a:bodyPr vert="horz" lIns="91440" tIns="45720" rIns="91440" bIns="45720" rtlCol="0">
            <a:normAutofit/>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2496779"/>
      </p:ext>
    </p:extLst>
  </p:cSld>
  <p:clrMap bg1="lt1" tx1="dk1" bg2="lt2" tx2="dk2" accent1="accent1" accent2="accent2" accent3="accent3" accent4="accent4" accent5="accent5" accent6="accent6" hlink="hlink" folHlink="folHlink"/>
  <p:sldLayoutIdLst>
    <p:sldLayoutId id="2147483750" r:id="rId1"/>
    <p:sldLayoutId id="2147483902" r:id="rId2"/>
    <p:sldLayoutId id="2147483967" r:id="rId3"/>
    <p:sldLayoutId id="2147483968" r:id="rId4"/>
    <p:sldLayoutId id="2147483969" r:id="rId5"/>
    <p:sldLayoutId id="2147483901" r:id="rId6"/>
    <p:sldLayoutId id="2147483715" r:id="rId7"/>
    <p:sldLayoutId id="2147483891" r:id="rId8"/>
    <p:sldLayoutId id="2147483937" r:id="rId9"/>
    <p:sldLayoutId id="2147483970" r:id="rId10"/>
    <p:sldLayoutId id="2147483971" r:id="rId11"/>
    <p:sldLayoutId id="2147483972" r:id="rId12"/>
    <p:sldLayoutId id="2147483884" r:id="rId13"/>
    <p:sldLayoutId id="2147483886" r:id="rId14"/>
    <p:sldLayoutId id="2147483881" r:id="rId15"/>
    <p:sldLayoutId id="2147483887" r:id="rId16"/>
    <p:sldLayoutId id="2147483973" r:id="rId17"/>
    <p:sldLayoutId id="2147483974" r:id="rId18"/>
    <p:sldLayoutId id="2147483975" r:id="rId19"/>
    <p:sldLayoutId id="2147483976" r:id="rId20"/>
    <p:sldLayoutId id="2147483977" r:id="rId21"/>
    <p:sldLayoutId id="2147483978" r:id="rId22"/>
    <p:sldLayoutId id="2147483882" r:id="rId23"/>
    <p:sldLayoutId id="2147483888" r:id="rId24"/>
    <p:sldLayoutId id="2147483885" r:id="rId25"/>
    <p:sldLayoutId id="2147483889" r:id="rId26"/>
    <p:sldLayoutId id="2147483883" r:id="rId27"/>
    <p:sldLayoutId id="2147483890" r:id="rId28"/>
    <p:sldLayoutId id="2147483892" r:id="rId29"/>
    <p:sldLayoutId id="2147483979" r:id="rId30"/>
    <p:sldLayoutId id="2147483980" r:id="rId31"/>
    <p:sldLayoutId id="2147483716" r:id="rId32"/>
    <p:sldLayoutId id="2147483893" r:id="rId33"/>
    <p:sldLayoutId id="2147483894" r:id="rId34"/>
    <p:sldLayoutId id="2147483895" r:id="rId35"/>
    <p:sldLayoutId id="2147483896" r:id="rId36"/>
    <p:sldLayoutId id="2147483981" r:id="rId37"/>
    <p:sldLayoutId id="2147483982" r:id="rId38"/>
    <p:sldLayoutId id="2147483705" r:id="rId39"/>
    <p:sldLayoutId id="2147483897" r:id="rId40"/>
    <p:sldLayoutId id="2147483899" r:id="rId41"/>
    <p:sldLayoutId id="2147483898" r:id="rId42"/>
    <p:sldLayoutId id="2147483752" r:id="rId43"/>
    <p:sldLayoutId id="2147483737" r:id="rId44"/>
    <p:sldLayoutId id="2147483843" r:id="rId45"/>
    <p:sldLayoutId id="2147483983" r:id="rId46"/>
    <p:sldLayoutId id="2147483984" r:id="rId47"/>
    <p:sldLayoutId id="2147483985" r:id="rId48"/>
    <p:sldLayoutId id="2147483986" r:id="rId49"/>
    <p:sldLayoutId id="2147483987" r:id="rId50"/>
    <p:sldLayoutId id="2147483988" r:id="rId51"/>
    <p:sldLayoutId id="2147483989" r:id="rId52"/>
    <p:sldLayoutId id="2147483990" r:id="rId53"/>
    <p:sldLayoutId id="2147483991" r:id="rId54"/>
    <p:sldLayoutId id="2147483654" r:id="rId55"/>
    <p:sldLayoutId id="2147483905" r:id="rId56"/>
    <p:sldLayoutId id="2147483900" r:id="rId57"/>
    <p:sldLayoutId id="2147483691" r:id="rId58"/>
    <p:sldLayoutId id="2147483680" r:id="rId59"/>
    <p:sldLayoutId id="2147483685" r:id="rId60"/>
    <p:sldLayoutId id="2147483756" r:id="rId61"/>
    <p:sldLayoutId id="2147483703" r:id="rId62"/>
    <p:sldLayoutId id="2147483668" r:id="rId63"/>
    <p:sldLayoutId id="2147483934" r:id="rId64"/>
    <p:sldLayoutId id="2147483935" r:id="rId65"/>
    <p:sldLayoutId id="2147483936" r:id="rId66"/>
  </p:sldLayoutIdLst>
  <p:hf hdr="0" ftr="0" dt="0"/>
  <p:txStyles>
    <p:titleStyle>
      <a:lvl1pPr algn="l" defTabSz="914400" rtl="0" eaLnBrk="1" latinLnBrk="0" hangingPunct="1">
        <a:lnSpc>
          <a:spcPct val="90000"/>
        </a:lnSpc>
        <a:spcBef>
          <a:spcPct val="0"/>
        </a:spcBef>
        <a:buNone/>
        <a:defRPr sz="4400" b="1" i="0" kern="1200">
          <a:solidFill>
            <a:schemeClr val="tx2"/>
          </a:solidFill>
          <a:latin typeface="Century Gothic" panose="020B0502020202020204" pitchFamily="34" charset="0"/>
          <a:ea typeface="+mj-ea"/>
          <a:cs typeface="Arial" panose="020B0604020202020204" pitchFamily="34" charset="0"/>
        </a:defRPr>
      </a:lvl1pPr>
    </p:titleStyle>
    <p:body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6.png"/><Relationship Id="rId7"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35.png"/><Relationship Id="rId16" Type="http://schemas.openxmlformats.org/officeDocument/2006/relationships/image" Target="../media/image49.png"/><Relationship Id="rId1" Type="http://schemas.openxmlformats.org/officeDocument/2006/relationships/slideLayout" Target="../slideLayouts/slideLayout45.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7.jpeg"/><Relationship Id="rId9" Type="http://schemas.openxmlformats.org/officeDocument/2006/relationships/image" Target="../media/image42.png"/><Relationship Id="rId14" Type="http://schemas.openxmlformats.org/officeDocument/2006/relationships/image" Target="../media/image47.png"/></Relationships>
</file>

<file path=ppt/slides/_rels/slide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hyperlink" Target="https://us02web.zoom.us/rec/component-page?eagerLoadZvaPages=&amp;accessLevel=&amp;hasValidToken=false&amp;clusterId=us02&amp;action=play&amp;filePlayId=&amp;componentName=recording-register&amp;meetingId=VSknCNAMN3GCGqCsCfWaF7Xj6y0VHtE5yR45C43ZMMYQgOWRftWCi91-lZW8I1_z.YxvnnHwGEtfDJjia&amp;originRequestUrl=https%3A%2F%2Fus02web.zoom.us%2Frec%2Fshare%2FYb6lOJTc3HyjZIqHdg7608xkSYMznwcNhN6W-9wUbLSI71Jw_--6PjIDKiHw4Ui4.OpWa-SS76uGdjS7c" TargetMode="External"/><Relationship Id="rId18" Type="http://schemas.openxmlformats.org/officeDocument/2006/relationships/hyperlink" Target="https://us02web.zoom.us/rec/share/QLLsvB5WLvNlIuFhRWesTrk755Dr8ITyIhg0rrUjRMESlRptFXkZc_68OMADvhr6.R2vnV-YEg2sUwLVk" TargetMode="External"/><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58.svg"/><Relationship Id="rId17" Type="http://schemas.openxmlformats.org/officeDocument/2006/relationships/hyperlink" Target="https://virtualresource.org/download/135/hris-agent-strategy-blueprint/id:xmSUHx7M6coAAAAAAAAAXg/Webinar%20-%20Technical%20Deepdive%20into%20Flowise%20&amp;%20Agents" TargetMode="External"/><Relationship Id="rId2" Type="http://schemas.openxmlformats.org/officeDocument/2006/relationships/notesSlide" Target="../notesSlides/notesSlide1.xml"/><Relationship Id="rId16" Type="http://schemas.openxmlformats.org/officeDocument/2006/relationships/hyperlink" Target="https://us02web.zoom.us/webinar/register/rec/WN_txN71BK6RHCxa1pYoxtxyg?meetingId=GK9vwFiZMu8OlJFFD-IZ_AY0zpX2b3falbSbJ96sg9H1EnlMI8fBanolDqWZtiuX.BxCpSqZ4rg-5dhoZ&amp;playId=&amp;action=play?eagerLoadZvaPages=&amp;accessLevel=meeting&amp;hasValidToken=false&amp;originRequestUrl=https%3A%2F%2Fus02web.zoom.us%2Frec%2Fshare%2Fg4RTW_4VnuB2ukKM7u46WNTslYCKV-JsoXYaWv63BjSra-AO36sPWbcTjD2LKv5W.NItr1dKPSityw5HG#/registration" TargetMode="External"/><Relationship Id="rId1" Type="http://schemas.openxmlformats.org/officeDocument/2006/relationships/slideLayout" Target="../slideLayouts/slideLayout45.xml"/><Relationship Id="rId6" Type="http://schemas.openxmlformats.org/officeDocument/2006/relationships/image" Target="../media/image54.svg"/><Relationship Id="rId11" Type="http://schemas.openxmlformats.org/officeDocument/2006/relationships/image" Target="../media/image57.png"/><Relationship Id="rId5" Type="http://schemas.openxmlformats.org/officeDocument/2006/relationships/image" Target="../media/image53.png"/><Relationship Id="rId15" Type="http://schemas.openxmlformats.org/officeDocument/2006/relationships/hyperlink" Target="https://virtualresource.org/download/135/hris-agent-strategy-blueprint/id:xmSUHx7M6coAAAAAAAAAXQ/Webinar%20-%20Build%20your%20Agent%20Strategy%20and%20Business%20Case" TargetMode="External"/><Relationship Id="rId10" Type="http://schemas.openxmlformats.org/officeDocument/2006/relationships/image" Target="../media/image34.svg"/><Relationship Id="rId4" Type="http://schemas.openxmlformats.org/officeDocument/2006/relationships/image" Target="../media/image52.svg"/><Relationship Id="rId9" Type="http://schemas.openxmlformats.org/officeDocument/2006/relationships/image" Target="../media/image33.png"/><Relationship Id="rId14" Type="http://schemas.openxmlformats.org/officeDocument/2006/relationships/hyperlink" Target="https://virtualresource.org/download/135/hris-agent-strategy-blueprint/id:xmSUHx7M6coAAAAAAAAAXw/Webinar%20-%20Age%20of%20Agents%20-%20Introducing%20Flowise"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45.xml"/><Relationship Id="rId5" Type="http://schemas.openxmlformats.org/officeDocument/2006/relationships/image" Target="../media/image63.svg"/><Relationship Id="rId4" Type="http://schemas.openxmlformats.org/officeDocument/2006/relationships/image" Target="../media/image62.png"/></Relationships>
</file>

<file path=ppt/slides/_rels/slide7.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slideLayout" Target="../slideLayouts/slideLayout45.xml"/><Relationship Id="rId5" Type="http://schemas.openxmlformats.org/officeDocument/2006/relationships/image" Target="../media/image67.svg"/><Relationship Id="rId4" Type="http://schemas.openxmlformats.org/officeDocument/2006/relationships/image" Target="../media/image66.png"/></Relationships>
</file>

<file path=ppt/slides/_rels/slide8.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pn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hyperlink" Target="https://virtualresource.org/ai-readiness-assessment" TargetMode="External"/><Relationship Id="rId2" Type="http://schemas.openxmlformats.org/officeDocument/2006/relationships/image" Target="../media/image71.jpe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hyperlink" Target="https://virtualresource.org/download/135/hris%20agent%20strategy%20blueprint/id:xmSUHx7M6coAAAAAAAAAXA/Workday%20Agent%20Catalogue%20&amp;%20Business%20Case%20Workbook.xlsx" TargetMode="External"/><Relationship Id="rId2" Type="http://schemas.openxmlformats.org/officeDocument/2006/relationships/image" Target="../media/image73.png"/><Relationship Id="rId1" Type="http://schemas.openxmlformats.org/officeDocument/2006/relationships/slideLayout" Target="../slideLayouts/slideLayout45.xml"/><Relationship Id="rId5" Type="http://schemas.openxmlformats.org/officeDocument/2006/relationships/image" Target="../media/image75.svg"/><Relationship Id="rId4" Type="http://schemas.openxmlformats.org/officeDocument/2006/relationships/image" Target="../media/image74.png"/></Relationships>
</file>

<file path=ppt/slides/_rels/slide1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svg"/><Relationship Id="rId7" Type="http://schemas.openxmlformats.org/officeDocument/2006/relationships/image" Target="../media/image85.svg"/><Relationship Id="rId2" Type="http://schemas.openxmlformats.org/officeDocument/2006/relationships/image" Target="../media/image80.png"/><Relationship Id="rId1" Type="http://schemas.openxmlformats.org/officeDocument/2006/relationships/slideLayout" Target="../slideLayouts/slideLayout45.xml"/><Relationship Id="rId6" Type="http://schemas.openxmlformats.org/officeDocument/2006/relationships/image" Target="../media/image84.png"/><Relationship Id="rId5" Type="http://schemas.openxmlformats.org/officeDocument/2006/relationships/image" Target="../media/image83.svg"/><Relationship Id="rId4" Type="http://schemas.openxmlformats.org/officeDocument/2006/relationships/image" Target="../media/image82.png"/><Relationship Id="rId9" Type="http://schemas.openxmlformats.org/officeDocument/2006/relationships/image" Target="../media/image87.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svg"/><Relationship Id="rId7" Type="http://schemas.openxmlformats.org/officeDocument/2006/relationships/image" Target="../media/image65.svg"/><Relationship Id="rId2" Type="http://schemas.openxmlformats.org/officeDocument/2006/relationships/image" Target="../media/image60.png"/><Relationship Id="rId1" Type="http://schemas.openxmlformats.org/officeDocument/2006/relationships/slideLayout" Target="../slideLayouts/slideLayout45.xml"/><Relationship Id="rId6" Type="http://schemas.openxmlformats.org/officeDocument/2006/relationships/image" Target="../media/image64.png"/><Relationship Id="rId11" Type="http://schemas.openxmlformats.org/officeDocument/2006/relationships/image" Target="../media/image69.svg"/><Relationship Id="rId5" Type="http://schemas.openxmlformats.org/officeDocument/2006/relationships/image" Target="../media/image63.sv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svg"/></Relationships>
</file>

<file path=ppt/slides/_rels/slide19.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52.svg"/><Relationship Id="rId7" Type="http://schemas.openxmlformats.org/officeDocument/2006/relationships/image" Target="../media/image89.svg"/><Relationship Id="rId2" Type="http://schemas.openxmlformats.org/officeDocument/2006/relationships/image" Target="../media/image51.png"/><Relationship Id="rId1" Type="http://schemas.openxmlformats.org/officeDocument/2006/relationships/slideLayout" Target="../slideLayouts/slideLayout45.xml"/><Relationship Id="rId6" Type="http://schemas.openxmlformats.org/officeDocument/2006/relationships/image" Target="../media/image88.png"/><Relationship Id="rId5" Type="http://schemas.openxmlformats.org/officeDocument/2006/relationships/image" Target="../media/image56.svg"/><Relationship Id="rId4" Type="http://schemas.openxmlformats.org/officeDocument/2006/relationships/image" Target="../media/image55.png"/><Relationship Id="rId9" Type="http://schemas.openxmlformats.org/officeDocument/2006/relationships/image" Target="../media/image91.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69.svg"/><Relationship Id="rId7" Type="http://schemas.openxmlformats.org/officeDocument/2006/relationships/image" Target="../media/image54.svg"/><Relationship Id="rId2" Type="http://schemas.openxmlformats.org/officeDocument/2006/relationships/image" Target="../media/image68.png"/><Relationship Id="rId1" Type="http://schemas.openxmlformats.org/officeDocument/2006/relationships/slideLayout" Target="../slideLayouts/slideLayout45.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png"/><Relationship Id="rId9" Type="http://schemas.openxmlformats.org/officeDocument/2006/relationships/image" Target="../media/image93.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5.jpeg"/><Relationship Id="rId7" Type="http://schemas.openxmlformats.org/officeDocument/2006/relationships/image" Target="../media/image69.svg"/><Relationship Id="rId2" Type="http://schemas.openxmlformats.org/officeDocument/2006/relationships/image" Target="../media/image94.jpeg"/><Relationship Id="rId1" Type="http://schemas.openxmlformats.org/officeDocument/2006/relationships/slideLayout" Target="../slideLayouts/slideLayout45.xml"/><Relationship Id="rId6" Type="http://schemas.openxmlformats.org/officeDocument/2006/relationships/image" Target="../media/image68.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97.sv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8.jpeg"/><Relationship Id="rId1" Type="http://schemas.openxmlformats.org/officeDocument/2006/relationships/slideLayout" Target="../slideLayouts/slideLayout44.xml"/><Relationship Id="rId4" Type="http://schemas.openxmlformats.org/officeDocument/2006/relationships/image" Target="../media/image3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yellow robot with a black face&#10;&#10;AI-generated content may be incorrect.">
            <a:extLst>
              <a:ext uri="{FF2B5EF4-FFF2-40B4-BE49-F238E27FC236}">
                <a16:creationId xmlns:a16="http://schemas.microsoft.com/office/drawing/2014/main" id="{7DE05C5A-826E-9703-453B-A21960E17F7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523" b="1523"/>
          <a:stretch>
            <a:fillRect/>
          </a:stretch>
        </p:blipFill>
        <p:spPr>
          <a:xfrm>
            <a:off x="5015135" y="-891195"/>
            <a:ext cx="8911163" cy="8640389"/>
          </a:xfrm>
        </p:spPr>
      </p:pic>
      <p:grpSp>
        <p:nvGrpSpPr>
          <p:cNvPr id="5" name="Group 4">
            <a:extLst>
              <a:ext uri="{FF2B5EF4-FFF2-40B4-BE49-F238E27FC236}">
                <a16:creationId xmlns:a16="http://schemas.microsoft.com/office/drawing/2014/main" id="{E6F1A112-3FBC-5262-3371-1C2A856B0A6A}"/>
              </a:ext>
            </a:extLst>
          </p:cNvPr>
          <p:cNvGrpSpPr>
            <a:grpSpLocks noChangeAspect="1"/>
          </p:cNvGrpSpPr>
          <p:nvPr/>
        </p:nvGrpSpPr>
        <p:grpSpPr>
          <a:xfrm>
            <a:off x="1123300" y="4503766"/>
            <a:ext cx="1595170" cy="208946"/>
            <a:chOff x="571500" y="930335"/>
            <a:chExt cx="838200" cy="120483"/>
          </a:xfrm>
        </p:grpSpPr>
        <p:sp>
          <p:nvSpPr>
            <p:cNvPr id="6" name="Oval 5">
              <a:extLst>
                <a:ext uri="{FF2B5EF4-FFF2-40B4-BE49-F238E27FC236}">
                  <a16:creationId xmlns:a16="http://schemas.microsoft.com/office/drawing/2014/main" id="{E6EC29C5-A4AE-77C3-2F64-437BACB1BB3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425A6E7D-4170-063F-78A6-985B8C2A8BA2}"/>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CBCE6DE4-B3F5-D684-9072-B7A4D048C614}"/>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7D4D3171-B59C-9209-85B3-BED49E97C5C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F8152E30-6578-DD1E-0B5E-AA2C41E3DB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3" name="Graphic 12">
            <a:extLst>
              <a:ext uri="{FF2B5EF4-FFF2-40B4-BE49-F238E27FC236}">
                <a16:creationId xmlns:a16="http://schemas.microsoft.com/office/drawing/2014/main" id="{B8734445-8357-9DDF-6234-7DD0F32DBD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63571" y="341687"/>
            <a:ext cx="1796029" cy="536618"/>
          </a:xfrm>
          <a:prstGeom prst="rect">
            <a:avLst/>
          </a:prstGeom>
        </p:spPr>
      </p:pic>
      <p:pic>
        <p:nvPicPr>
          <p:cNvPr id="14" name="Graphic 13">
            <a:extLst>
              <a:ext uri="{FF2B5EF4-FFF2-40B4-BE49-F238E27FC236}">
                <a16:creationId xmlns:a16="http://schemas.microsoft.com/office/drawing/2014/main" id="{FB714C10-CB16-E2A9-1E61-40D632D18E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1509" y="191336"/>
            <a:ext cx="1347168" cy="636958"/>
          </a:xfrm>
          <a:prstGeom prst="rect">
            <a:avLst/>
          </a:prstGeom>
        </p:spPr>
      </p:pic>
      <p:sp>
        <p:nvSpPr>
          <p:cNvPr id="2" name="Text Placeholder 2">
            <a:extLst>
              <a:ext uri="{FF2B5EF4-FFF2-40B4-BE49-F238E27FC236}">
                <a16:creationId xmlns:a16="http://schemas.microsoft.com/office/drawing/2014/main" id="{41CAD222-CD4A-4E7C-D4F1-AFF20B27D4FD}"/>
              </a:ext>
            </a:extLst>
          </p:cNvPr>
          <p:cNvSpPr txBox="1">
            <a:spLocks/>
          </p:cNvSpPr>
          <p:nvPr/>
        </p:nvSpPr>
        <p:spPr>
          <a:xfrm>
            <a:off x="935996" y="2060627"/>
            <a:ext cx="5377539" cy="1120613"/>
          </a:xfrm>
          <a:prstGeom prst="rect">
            <a:avLst/>
          </a:prstGeom>
        </p:spPr>
        <p:txBody>
          <a:bodyPr lIns="91440" tIns="45720" rIns="91440" bIns="45720" anchor="t">
            <a:noAutofit/>
          </a:bodyPr>
          <a:lst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dirty="0">
                <a:solidFill>
                  <a:srgbClr val="262626"/>
                </a:solidFill>
                <a:latin typeface="Century Gothic"/>
                <a:cs typeface="Arial"/>
              </a:rPr>
              <a:t>HRIS Agent Strategy Blueprint</a:t>
            </a:r>
            <a:endParaRPr lang="en-US" sz="4800" dirty="0"/>
          </a:p>
        </p:txBody>
      </p:sp>
      <p:sp>
        <p:nvSpPr>
          <p:cNvPr id="3" name="Text Placeholder 2">
            <a:extLst>
              <a:ext uri="{FF2B5EF4-FFF2-40B4-BE49-F238E27FC236}">
                <a16:creationId xmlns:a16="http://schemas.microsoft.com/office/drawing/2014/main" id="{93DE3E65-D380-A453-4491-AAB7B96435D7}"/>
              </a:ext>
            </a:extLst>
          </p:cNvPr>
          <p:cNvSpPr txBox="1">
            <a:spLocks/>
          </p:cNvSpPr>
          <p:nvPr/>
        </p:nvSpPr>
        <p:spPr>
          <a:xfrm>
            <a:off x="969400" y="3880173"/>
            <a:ext cx="5377539" cy="1120613"/>
          </a:xfrm>
          <a:prstGeom prst="rect">
            <a:avLst/>
          </a:prstGeom>
        </p:spPr>
        <p:txBody>
          <a:bodyPr lIns="91440" tIns="45720" rIns="91440" bIns="45720" anchor="t">
            <a:noAutofit/>
          </a:bodyPr>
          <a:lst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rgbClr val="262626"/>
                </a:solidFill>
                <a:latin typeface="Century Gothic"/>
                <a:cs typeface="Arial"/>
              </a:rPr>
              <a:t>Strategy &amp; Vision</a:t>
            </a:r>
            <a:endParaRPr lang="en-US" sz="3200" b="1" dirty="0"/>
          </a:p>
        </p:txBody>
      </p:sp>
      <p:pic>
        <p:nvPicPr>
          <p:cNvPr id="11" name="Graphic 10" descr="Eye with solid fill">
            <a:extLst>
              <a:ext uri="{FF2B5EF4-FFF2-40B4-BE49-F238E27FC236}">
                <a16:creationId xmlns:a16="http://schemas.microsoft.com/office/drawing/2014/main" id="{0CDED01A-88F8-4D51-5CDD-BB238EE6CF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84529" y="5738949"/>
            <a:ext cx="914400" cy="914400"/>
          </a:xfrm>
          <a:prstGeom prst="rect">
            <a:avLst/>
          </a:prstGeom>
        </p:spPr>
      </p:pic>
    </p:spTree>
    <p:extLst>
      <p:ext uri="{BB962C8B-B14F-4D97-AF65-F5344CB8AC3E}">
        <p14:creationId xmlns:p14="http://schemas.microsoft.com/office/powerpoint/2010/main" val="579408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descr="A yellow box with a red and white hat on top&#10;&#10;AI-generated content may be incorrect.">
            <a:extLst>
              <a:ext uri="{FF2B5EF4-FFF2-40B4-BE49-F238E27FC236}">
                <a16:creationId xmlns:a16="http://schemas.microsoft.com/office/drawing/2014/main" id="{E428972C-4C29-8B62-70EC-2B1BAE1CE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1815" y="1501122"/>
            <a:ext cx="785196" cy="523915"/>
          </a:xfrm>
          <a:prstGeom prst="rect">
            <a:avLst/>
          </a:prstGeom>
        </p:spPr>
      </p:pic>
      <p:pic>
        <p:nvPicPr>
          <p:cNvPr id="54" name="Picture 53" descr="A red and green wrapped presents&#10;&#10;AI-generated content may be incorrect.">
            <a:extLst>
              <a:ext uri="{FF2B5EF4-FFF2-40B4-BE49-F238E27FC236}">
                <a16:creationId xmlns:a16="http://schemas.microsoft.com/office/drawing/2014/main" id="{04E06D77-C7FF-2382-D105-122E86377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569" y="1501122"/>
            <a:ext cx="560430" cy="560430"/>
          </a:xfrm>
          <a:prstGeom prst="rect">
            <a:avLst/>
          </a:prstGeom>
        </p:spPr>
      </p:pic>
      <p:pic>
        <p:nvPicPr>
          <p:cNvPr id="56" name="Picture 55" descr="A blue and green gift box with red ribbon&#10;&#10;AI-generated content may be incorrect.">
            <a:extLst>
              <a:ext uri="{FF2B5EF4-FFF2-40B4-BE49-F238E27FC236}">
                <a16:creationId xmlns:a16="http://schemas.microsoft.com/office/drawing/2014/main" id="{30A19D07-69E9-EFB0-95D2-49C46E2FB600}"/>
              </a:ext>
            </a:extLst>
          </p:cNvPr>
          <p:cNvPicPr>
            <a:picLocks noChangeAspect="1"/>
          </p:cNvPicPr>
          <p:nvPr/>
        </p:nvPicPr>
        <p:blipFill>
          <a:blip r:embed="rId4">
            <a:extLst>
              <a:ext uri="{28A0092B-C50C-407E-A947-70E740481C1C}">
                <a14:useLocalDpi xmlns:a14="http://schemas.microsoft.com/office/drawing/2010/main" val="0"/>
              </a:ext>
            </a:extLst>
          </a:blip>
          <a:srcRect b="7382"/>
          <a:stretch>
            <a:fillRect/>
          </a:stretch>
        </p:blipFill>
        <p:spPr>
          <a:xfrm>
            <a:off x="11583632" y="1615192"/>
            <a:ext cx="328626" cy="366872"/>
          </a:xfrm>
          <a:prstGeom prst="rect">
            <a:avLst/>
          </a:prstGeom>
        </p:spPr>
      </p:pic>
      <p:sp>
        <p:nvSpPr>
          <p:cNvPr id="2" name="Slide Number Placeholder 1">
            <a:extLst>
              <a:ext uri="{FF2B5EF4-FFF2-40B4-BE49-F238E27FC236}">
                <a16:creationId xmlns:a16="http://schemas.microsoft.com/office/drawing/2014/main" id="{17D867B3-0890-C5AB-6ACA-B0EF67F94087}"/>
              </a:ext>
            </a:extLst>
          </p:cNvPr>
          <p:cNvSpPr>
            <a:spLocks noGrp="1"/>
          </p:cNvSpPr>
          <p:nvPr>
            <p:ph type="sldNum" sz="quarter" idx="4"/>
          </p:nvPr>
        </p:nvSpPr>
        <p:spPr/>
        <p:txBody>
          <a:bodyPr/>
          <a:lstStyle/>
          <a:p>
            <a:fld id="{B97DCD48-F2F0-436C-978D-7C4D59D5E31F}" type="slidenum">
              <a:rPr lang="en-US" smtClean="0"/>
              <a:pPr/>
              <a:t>2</a:t>
            </a:fld>
            <a:endParaRPr lang="en-US"/>
          </a:p>
        </p:txBody>
      </p:sp>
      <p:sp>
        <p:nvSpPr>
          <p:cNvPr id="3" name="Title 2">
            <a:extLst>
              <a:ext uri="{FF2B5EF4-FFF2-40B4-BE49-F238E27FC236}">
                <a16:creationId xmlns:a16="http://schemas.microsoft.com/office/drawing/2014/main" id="{4A7CB973-1A7D-FB94-C056-D4A5D05CD8F2}"/>
              </a:ext>
            </a:extLst>
          </p:cNvPr>
          <p:cNvSpPr>
            <a:spLocks noGrp="1"/>
          </p:cNvSpPr>
          <p:nvPr>
            <p:ph type="title"/>
          </p:nvPr>
        </p:nvSpPr>
        <p:spPr/>
        <p:txBody>
          <a:bodyPr/>
          <a:lstStyle/>
          <a:p>
            <a:r>
              <a:rPr lang="en-US" dirty="0"/>
              <a:t>The HRIS Agent Strategy Blueprint</a:t>
            </a:r>
          </a:p>
        </p:txBody>
      </p:sp>
      <p:sp>
        <p:nvSpPr>
          <p:cNvPr id="4" name="Rectangle 3">
            <a:extLst>
              <a:ext uri="{FF2B5EF4-FFF2-40B4-BE49-F238E27FC236}">
                <a16:creationId xmlns:a16="http://schemas.microsoft.com/office/drawing/2014/main" id="{445EB581-BC0A-5CBA-8521-4311137E2D5D}"/>
              </a:ext>
            </a:extLst>
          </p:cNvPr>
          <p:cNvSpPr/>
          <p:nvPr/>
        </p:nvSpPr>
        <p:spPr>
          <a:xfrm>
            <a:off x="206247" y="1985112"/>
            <a:ext cx="3694005" cy="5207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5" name="Rectangle 4">
            <a:extLst>
              <a:ext uri="{FF2B5EF4-FFF2-40B4-BE49-F238E27FC236}">
                <a16:creationId xmlns:a16="http://schemas.microsoft.com/office/drawing/2014/main" id="{5BCE8CED-FEB0-E97B-82DF-A917CE407D7E}"/>
              </a:ext>
            </a:extLst>
          </p:cNvPr>
          <p:cNvSpPr/>
          <p:nvPr/>
        </p:nvSpPr>
        <p:spPr>
          <a:xfrm>
            <a:off x="4212251" y="1985112"/>
            <a:ext cx="3694005" cy="520700"/>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Architecture &amp; Build</a:t>
            </a:r>
          </a:p>
        </p:txBody>
      </p:sp>
      <p:sp>
        <p:nvSpPr>
          <p:cNvPr id="6" name="Rectangle 5">
            <a:extLst>
              <a:ext uri="{FF2B5EF4-FFF2-40B4-BE49-F238E27FC236}">
                <a16:creationId xmlns:a16="http://schemas.microsoft.com/office/drawing/2014/main" id="{0206585E-81D1-96BD-F130-179170B7E1CB}"/>
              </a:ext>
            </a:extLst>
          </p:cNvPr>
          <p:cNvSpPr/>
          <p:nvPr/>
        </p:nvSpPr>
        <p:spPr>
          <a:xfrm>
            <a:off x="8218254" y="1985112"/>
            <a:ext cx="3694005" cy="520700"/>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Governance &amp; People</a:t>
            </a:r>
          </a:p>
        </p:txBody>
      </p:sp>
      <p:sp>
        <p:nvSpPr>
          <p:cNvPr id="8" name="TextBox 7">
            <a:extLst>
              <a:ext uri="{FF2B5EF4-FFF2-40B4-BE49-F238E27FC236}">
                <a16:creationId xmlns:a16="http://schemas.microsoft.com/office/drawing/2014/main" id="{C929100F-B7EF-9108-4F89-E4EDA1C459DC}"/>
              </a:ext>
            </a:extLst>
          </p:cNvPr>
          <p:cNvSpPr txBox="1"/>
          <p:nvPr/>
        </p:nvSpPr>
        <p:spPr>
          <a:xfrm>
            <a:off x="8218254" y="2505812"/>
            <a:ext cx="3694005" cy="461665"/>
          </a:xfrm>
          <a:prstGeom prst="rect">
            <a:avLst/>
          </a:prstGeom>
          <a:noFill/>
        </p:spPr>
        <p:txBody>
          <a:bodyPr wrap="square">
            <a:spAutoFit/>
          </a:bodyPr>
          <a:lstStyle/>
          <a:p>
            <a:r>
              <a:rPr lang="en-US" sz="1200" i="1"/>
              <a:t>Make it safe, compliant, and make sure people can run it.</a:t>
            </a:r>
          </a:p>
        </p:txBody>
      </p:sp>
      <p:sp>
        <p:nvSpPr>
          <p:cNvPr id="9" name="TextBox 8">
            <a:extLst>
              <a:ext uri="{FF2B5EF4-FFF2-40B4-BE49-F238E27FC236}">
                <a16:creationId xmlns:a16="http://schemas.microsoft.com/office/drawing/2014/main" id="{3713D6F7-4704-C4A7-1C04-D0E58866E554}"/>
              </a:ext>
            </a:extLst>
          </p:cNvPr>
          <p:cNvSpPr txBox="1"/>
          <p:nvPr/>
        </p:nvSpPr>
        <p:spPr>
          <a:xfrm>
            <a:off x="4212251" y="2505812"/>
            <a:ext cx="3694005" cy="461665"/>
          </a:xfrm>
          <a:prstGeom prst="rect">
            <a:avLst/>
          </a:prstGeom>
          <a:noFill/>
        </p:spPr>
        <p:txBody>
          <a:bodyPr wrap="square">
            <a:spAutoFit/>
          </a:bodyPr>
          <a:lstStyle/>
          <a:p>
            <a:r>
              <a:rPr lang="en-US" sz="1200" i="1" dirty="0"/>
              <a:t>Show how to design and wire agents with Workday and Flowise.</a:t>
            </a:r>
          </a:p>
        </p:txBody>
      </p:sp>
      <p:sp>
        <p:nvSpPr>
          <p:cNvPr id="10" name="TextBox 9">
            <a:extLst>
              <a:ext uri="{FF2B5EF4-FFF2-40B4-BE49-F238E27FC236}">
                <a16:creationId xmlns:a16="http://schemas.microsoft.com/office/drawing/2014/main" id="{7FAF46B6-C81A-2416-0C7E-C1025A986D03}"/>
              </a:ext>
            </a:extLst>
          </p:cNvPr>
          <p:cNvSpPr txBox="1"/>
          <p:nvPr/>
        </p:nvSpPr>
        <p:spPr>
          <a:xfrm>
            <a:off x="242995" y="2505812"/>
            <a:ext cx="3694005" cy="461665"/>
          </a:xfrm>
          <a:prstGeom prst="rect">
            <a:avLst/>
          </a:prstGeom>
          <a:noFill/>
        </p:spPr>
        <p:txBody>
          <a:bodyPr wrap="square">
            <a:spAutoFit/>
          </a:bodyPr>
          <a:lstStyle/>
          <a:p>
            <a:r>
              <a:rPr lang="en-US" sz="1200" i="1"/>
              <a:t>Help HR tech lead define the vision and get buy in.</a:t>
            </a:r>
          </a:p>
        </p:txBody>
      </p:sp>
      <p:grpSp>
        <p:nvGrpSpPr>
          <p:cNvPr id="15" name="Group 14">
            <a:extLst>
              <a:ext uri="{FF2B5EF4-FFF2-40B4-BE49-F238E27FC236}">
                <a16:creationId xmlns:a16="http://schemas.microsoft.com/office/drawing/2014/main" id="{ED63883F-2075-CC7C-FF1D-DEA51A33581A}"/>
              </a:ext>
            </a:extLst>
          </p:cNvPr>
          <p:cNvGrpSpPr/>
          <p:nvPr/>
        </p:nvGrpSpPr>
        <p:grpSpPr>
          <a:xfrm>
            <a:off x="206245" y="2505812"/>
            <a:ext cx="3694006" cy="4170426"/>
            <a:chOff x="206245" y="2243074"/>
            <a:chExt cx="3694006" cy="4170426"/>
          </a:xfrm>
        </p:grpSpPr>
        <p:sp>
          <p:nvSpPr>
            <p:cNvPr id="11" name="Rectangle 10">
              <a:extLst>
                <a:ext uri="{FF2B5EF4-FFF2-40B4-BE49-F238E27FC236}">
                  <a16:creationId xmlns:a16="http://schemas.microsoft.com/office/drawing/2014/main" id="{FD099580-AFD0-5BC2-3635-D4E731F60887}"/>
                </a:ext>
              </a:extLst>
            </p:cNvPr>
            <p:cNvSpPr/>
            <p:nvPr/>
          </p:nvSpPr>
          <p:spPr>
            <a:xfrm>
              <a:off x="206246" y="2243074"/>
              <a:ext cx="3694005" cy="520700"/>
            </a:xfrm>
            <a:prstGeom prst="rect">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2" name="Rectangle 11">
              <a:extLst>
                <a:ext uri="{FF2B5EF4-FFF2-40B4-BE49-F238E27FC236}">
                  <a16:creationId xmlns:a16="http://schemas.microsoft.com/office/drawing/2014/main" id="{FA9976FA-62ED-49C7-9BFA-A5D187585E7D}"/>
                </a:ext>
              </a:extLst>
            </p:cNvPr>
            <p:cNvSpPr/>
            <p:nvPr/>
          </p:nvSpPr>
          <p:spPr>
            <a:xfrm>
              <a:off x="206246" y="2758948"/>
              <a:ext cx="3694005" cy="2048002"/>
            </a:xfrm>
            <a:prstGeom prst="rect">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13" name="Rectangle 12">
              <a:extLst>
                <a:ext uri="{FF2B5EF4-FFF2-40B4-BE49-F238E27FC236}">
                  <a16:creationId xmlns:a16="http://schemas.microsoft.com/office/drawing/2014/main" id="{2EC27456-4A6E-8A4D-15EA-4A59D5280858}"/>
                </a:ext>
              </a:extLst>
            </p:cNvPr>
            <p:cNvSpPr/>
            <p:nvPr/>
          </p:nvSpPr>
          <p:spPr>
            <a:xfrm>
              <a:off x="206245" y="4809998"/>
              <a:ext cx="3694005" cy="1603502"/>
            </a:xfrm>
            <a:prstGeom prst="rect">
              <a:avLst/>
            </a:prstGeom>
            <a:solidFill>
              <a:schemeClr val="accent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sz="1200" dirty="0"/>
                <a:t>AGENT Framework &amp; Templates</a:t>
              </a:r>
            </a:p>
            <a:p>
              <a:pPr marL="285750" indent="-285750">
                <a:buFont typeface="Arial" panose="020B0604020202020204" pitchFamily="34" charset="0"/>
                <a:buChar char="•"/>
              </a:pPr>
              <a:r>
                <a:rPr lang="en-US" sz="1200" dirty="0"/>
                <a:t>Agent Use Case Library for Workday</a:t>
              </a:r>
            </a:p>
            <a:p>
              <a:pPr marL="285750" indent="-285750">
                <a:buFont typeface="Arial" panose="020B0604020202020204" pitchFamily="34" charset="0"/>
                <a:buChar char="•"/>
              </a:pPr>
              <a:r>
                <a:rPr lang="en-US" sz="1200" dirty="0"/>
                <a:t>Business Case &amp; Token Calculator Template</a:t>
              </a:r>
            </a:p>
            <a:p>
              <a:pPr marL="285750" indent="-285750">
                <a:buFont typeface="Arial" panose="020B0604020202020204" pitchFamily="34" charset="0"/>
                <a:buChar char="•"/>
              </a:pPr>
              <a:r>
                <a:rPr lang="en-US" sz="1200" dirty="0"/>
                <a:t>AI Readiness Assessment</a:t>
              </a:r>
            </a:p>
            <a:p>
              <a:pPr marL="285750" indent="-285750">
                <a:buFont typeface="Arial" panose="020B0604020202020204" pitchFamily="34" charset="0"/>
                <a:buChar char="•"/>
              </a:pPr>
              <a:r>
                <a:rPr lang="en-US" sz="1200" dirty="0"/>
                <a:t>Executive Pitch Deck template </a:t>
              </a:r>
            </a:p>
            <a:p>
              <a:pPr marL="285750" indent="-285750">
                <a:buFont typeface="Arial" panose="020B0604020202020204" pitchFamily="34" charset="0"/>
                <a:buChar char="•"/>
              </a:pPr>
              <a:r>
                <a:rPr lang="en-US" sz="1200" dirty="0"/>
                <a:t>On demand webinars</a:t>
              </a:r>
            </a:p>
            <a:p>
              <a:pPr marL="285750" indent="-285750">
                <a:buFont typeface="Arial" panose="020B0604020202020204" pitchFamily="34" charset="0"/>
                <a:buChar char="•"/>
              </a:pPr>
              <a:r>
                <a:rPr lang="en-US" sz="1200" dirty="0"/>
                <a:t>Workday &amp; AI Glossary for HRIS Teams</a:t>
              </a:r>
            </a:p>
            <a:p>
              <a:pPr marL="285750" indent="-285750">
                <a:buFont typeface="Arial" panose="020B0604020202020204" pitchFamily="34" charset="0"/>
                <a:buChar char="•"/>
              </a:pPr>
              <a:r>
                <a:rPr lang="en-US" sz="1200" dirty="0"/>
                <a:t>Agent FAQ</a:t>
              </a:r>
            </a:p>
          </p:txBody>
        </p:sp>
      </p:grpSp>
      <p:grpSp>
        <p:nvGrpSpPr>
          <p:cNvPr id="16" name="Group 15">
            <a:extLst>
              <a:ext uri="{FF2B5EF4-FFF2-40B4-BE49-F238E27FC236}">
                <a16:creationId xmlns:a16="http://schemas.microsoft.com/office/drawing/2014/main" id="{ED28812E-EE34-C165-7EAE-7F66DCEE1D4D}"/>
              </a:ext>
            </a:extLst>
          </p:cNvPr>
          <p:cNvGrpSpPr/>
          <p:nvPr/>
        </p:nvGrpSpPr>
        <p:grpSpPr>
          <a:xfrm>
            <a:off x="4212248" y="2505812"/>
            <a:ext cx="3694006" cy="4170426"/>
            <a:chOff x="206245" y="2243074"/>
            <a:chExt cx="3694006" cy="4170426"/>
          </a:xfrm>
        </p:grpSpPr>
        <p:sp>
          <p:nvSpPr>
            <p:cNvPr id="17" name="Rectangle 16">
              <a:extLst>
                <a:ext uri="{FF2B5EF4-FFF2-40B4-BE49-F238E27FC236}">
                  <a16:creationId xmlns:a16="http://schemas.microsoft.com/office/drawing/2014/main" id="{8535D6BA-481E-EF3A-5B8B-B3389C9DAB15}"/>
                </a:ext>
              </a:extLst>
            </p:cNvPr>
            <p:cNvSpPr/>
            <p:nvPr/>
          </p:nvSpPr>
          <p:spPr>
            <a:xfrm>
              <a:off x="206246" y="2243074"/>
              <a:ext cx="3694005" cy="520700"/>
            </a:xfrm>
            <a:prstGeom prst="rect">
              <a:avLst/>
            </a:prstGeom>
            <a:no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8" name="Rectangle 17">
              <a:extLst>
                <a:ext uri="{FF2B5EF4-FFF2-40B4-BE49-F238E27FC236}">
                  <a16:creationId xmlns:a16="http://schemas.microsoft.com/office/drawing/2014/main" id="{F7F9F79F-8BEC-98CF-B4BD-ADD9DBD0C6DB}"/>
                </a:ext>
              </a:extLst>
            </p:cNvPr>
            <p:cNvSpPr/>
            <p:nvPr/>
          </p:nvSpPr>
          <p:spPr>
            <a:xfrm>
              <a:off x="206246" y="2758948"/>
              <a:ext cx="3694005" cy="2048002"/>
            </a:xfrm>
            <a:prstGeom prst="rect">
              <a:avLst/>
            </a:prstGeom>
            <a:no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19" name="Rectangle 18">
              <a:extLst>
                <a:ext uri="{FF2B5EF4-FFF2-40B4-BE49-F238E27FC236}">
                  <a16:creationId xmlns:a16="http://schemas.microsoft.com/office/drawing/2014/main" id="{AA8B3CA6-6525-5FBE-7BB8-CC22A35B3883}"/>
                </a:ext>
              </a:extLst>
            </p:cNvPr>
            <p:cNvSpPr/>
            <p:nvPr/>
          </p:nvSpPr>
          <p:spPr>
            <a:xfrm>
              <a:off x="206245" y="4809998"/>
              <a:ext cx="3694005" cy="1603502"/>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sz="1200" dirty="0"/>
                <a:t>Guiding Principles for Agent Architecture</a:t>
              </a:r>
            </a:p>
            <a:p>
              <a:pPr marL="285750" indent="-285750">
                <a:buFont typeface="Arial" panose="020B0604020202020204" pitchFamily="34" charset="0"/>
                <a:buChar char="•"/>
              </a:pPr>
              <a:r>
                <a:rPr lang="en-US" sz="1200" dirty="0"/>
                <a:t>Agent Reference Architecture &amp; MCP / A2A Explained and Decision Table</a:t>
              </a:r>
            </a:p>
            <a:p>
              <a:pPr marL="285750" indent="-285750">
                <a:buFont typeface="Arial" panose="020B0604020202020204" pitchFamily="34" charset="0"/>
                <a:buChar char="•"/>
              </a:pPr>
              <a:r>
                <a:rPr lang="en-US" sz="1200" dirty="0"/>
                <a:t>Multi-Agent Architecture Templates</a:t>
              </a:r>
            </a:p>
            <a:p>
              <a:pPr marL="285750" indent="-285750">
                <a:buFont typeface="Arial" panose="020B0604020202020204" pitchFamily="34" charset="0"/>
                <a:buChar char="•"/>
              </a:pPr>
              <a:r>
                <a:rPr lang="en-US" sz="1200" dirty="0"/>
                <a:t>Service request types &amp; agent patterns</a:t>
              </a:r>
            </a:p>
            <a:p>
              <a:pPr marL="285750" indent="-285750">
                <a:buFont typeface="Arial" panose="020B0604020202020204" pitchFamily="34" charset="0"/>
                <a:buChar char="•"/>
              </a:pPr>
              <a:r>
                <a:rPr lang="en-US" sz="1200" dirty="0"/>
                <a:t>Flowise Patterns, Templates and Use Cases</a:t>
              </a:r>
            </a:p>
            <a:p>
              <a:pPr marL="285750" indent="-285750">
                <a:buFont typeface="Arial" panose="020B0604020202020204" pitchFamily="34" charset="0"/>
                <a:buChar char="•"/>
              </a:pPr>
              <a:r>
                <a:rPr lang="en-US" sz="1200" dirty="0"/>
                <a:t>Early access to Flowise tutorials</a:t>
              </a:r>
            </a:p>
          </p:txBody>
        </p:sp>
      </p:grpSp>
      <p:grpSp>
        <p:nvGrpSpPr>
          <p:cNvPr id="20" name="Group 19">
            <a:extLst>
              <a:ext uri="{FF2B5EF4-FFF2-40B4-BE49-F238E27FC236}">
                <a16:creationId xmlns:a16="http://schemas.microsoft.com/office/drawing/2014/main" id="{2F211B6F-683D-893F-30D1-03047567F5AE}"/>
              </a:ext>
            </a:extLst>
          </p:cNvPr>
          <p:cNvGrpSpPr/>
          <p:nvPr/>
        </p:nvGrpSpPr>
        <p:grpSpPr>
          <a:xfrm>
            <a:off x="8218253" y="2505812"/>
            <a:ext cx="3694006" cy="4170426"/>
            <a:chOff x="206245" y="2243074"/>
            <a:chExt cx="3694006" cy="4170426"/>
          </a:xfrm>
        </p:grpSpPr>
        <p:sp>
          <p:nvSpPr>
            <p:cNvPr id="21" name="Rectangle 20">
              <a:extLst>
                <a:ext uri="{FF2B5EF4-FFF2-40B4-BE49-F238E27FC236}">
                  <a16:creationId xmlns:a16="http://schemas.microsoft.com/office/drawing/2014/main" id="{1F06ECB4-18A6-1BEA-3C85-7A5E487EE5D5}"/>
                </a:ext>
              </a:extLst>
            </p:cNvPr>
            <p:cNvSpPr/>
            <p:nvPr/>
          </p:nvSpPr>
          <p:spPr>
            <a:xfrm>
              <a:off x="206246" y="2243074"/>
              <a:ext cx="3694005" cy="520700"/>
            </a:xfrm>
            <a:prstGeom prst="rect">
              <a:avLst/>
            </a:prstGeom>
            <a:no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2" name="Rectangle 21">
              <a:extLst>
                <a:ext uri="{FF2B5EF4-FFF2-40B4-BE49-F238E27FC236}">
                  <a16:creationId xmlns:a16="http://schemas.microsoft.com/office/drawing/2014/main" id="{1546924A-AFA7-B637-9B27-2B9702EA8615}"/>
                </a:ext>
              </a:extLst>
            </p:cNvPr>
            <p:cNvSpPr/>
            <p:nvPr/>
          </p:nvSpPr>
          <p:spPr>
            <a:xfrm>
              <a:off x="206246" y="2758948"/>
              <a:ext cx="3694005" cy="2048002"/>
            </a:xfrm>
            <a:prstGeom prst="rect">
              <a:avLst/>
            </a:prstGeom>
            <a:no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23" name="Rectangle 22">
              <a:extLst>
                <a:ext uri="{FF2B5EF4-FFF2-40B4-BE49-F238E27FC236}">
                  <a16:creationId xmlns:a16="http://schemas.microsoft.com/office/drawing/2014/main" id="{648A119D-450F-DD3A-5D9A-5D98C6C355D5}"/>
                </a:ext>
              </a:extLst>
            </p:cNvPr>
            <p:cNvSpPr/>
            <p:nvPr/>
          </p:nvSpPr>
          <p:spPr>
            <a:xfrm>
              <a:off x="206245" y="4809998"/>
              <a:ext cx="3694005" cy="1603502"/>
            </a:xfrm>
            <a:prstGeom prst="rect">
              <a:avLst/>
            </a:prstGeom>
            <a:solidFill>
              <a:schemeClr val="accent3"/>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sz="1200" dirty="0"/>
                <a:t>EU AI Act Explained</a:t>
              </a:r>
            </a:p>
            <a:p>
              <a:pPr marL="285750" indent="-285750">
                <a:buFont typeface="Arial" panose="020B0604020202020204" pitchFamily="34" charset="0"/>
                <a:buChar char="•"/>
              </a:pPr>
              <a:r>
                <a:rPr lang="en-US" sz="1200" dirty="0"/>
                <a:t>Risk &amp; Controls Checklist</a:t>
              </a:r>
            </a:p>
            <a:p>
              <a:pPr marL="285750" indent="-285750">
                <a:buFont typeface="Arial" panose="020B0604020202020204" pitchFamily="34" charset="0"/>
                <a:buChar char="•"/>
              </a:pPr>
              <a:r>
                <a:rPr lang="en-US" sz="1200" dirty="0"/>
                <a:t>Example RACI for Agents</a:t>
              </a:r>
            </a:p>
            <a:p>
              <a:pPr marL="285750" indent="-285750">
                <a:buFont typeface="Arial" panose="020B0604020202020204" pitchFamily="34" charset="0"/>
                <a:buChar char="•"/>
              </a:pPr>
              <a:r>
                <a:rPr lang="en-US" sz="1200" dirty="0"/>
                <a:t>Agent Governance Starter Pack for AI Board</a:t>
              </a:r>
            </a:p>
            <a:p>
              <a:pPr marL="285750" indent="-285750">
                <a:buFont typeface="Arial" panose="020B0604020202020204" pitchFamily="34" charset="0"/>
                <a:buChar char="•"/>
              </a:pPr>
              <a:r>
                <a:rPr lang="en-US" sz="1200" dirty="0"/>
                <a:t>HRIS Agent Upskilling Plan (Functional </a:t>
              </a:r>
              <a:r>
                <a:rPr lang="en-US" sz="1200"/>
                <a:t>&amp; Technical Track)</a:t>
              </a:r>
              <a:endParaRPr lang="en-US" sz="1200" dirty="0"/>
            </a:p>
          </p:txBody>
        </p:sp>
      </p:grpSp>
      <p:pic>
        <p:nvPicPr>
          <p:cNvPr id="26" name="Picture 25">
            <a:extLst>
              <a:ext uri="{FF2B5EF4-FFF2-40B4-BE49-F238E27FC236}">
                <a16:creationId xmlns:a16="http://schemas.microsoft.com/office/drawing/2014/main" id="{55C0F9F9-C7A7-1CAF-1659-B9AB159E3CFA}"/>
              </a:ext>
            </a:extLst>
          </p:cNvPr>
          <p:cNvPicPr>
            <a:picLocks noChangeAspect="1"/>
          </p:cNvPicPr>
          <p:nvPr/>
        </p:nvPicPr>
        <p:blipFill>
          <a:blip r:embed="rId5"/>
          <a:srcRect l="269" r="2"/>
          <a:stretch>
            <a:fillRect/>
          </a:stretch>
        </p:blipFill>
        <p:spPr>
          <a:xfrm>
            <a:off x="4335220" y="3187483"/>
            <a:ext cx="1627430" cy="767467"/>
          </a:xfrm>
          <a:prstGeom prst="rect">
            <a:avLst/>
          </a:prstGeom>
          <a:ln w="19050">
            <a:solidFill>
              <a:schemeClr val="accent2"/>
            </a:solidFill>
          </a:ln>
        </p:spPr>
      </p:pic>
      <p:pic>
        <p:nvPicPr>
          <p:cNvPr id="28" name="Picture 27">
            <a:extLst>
              <a:ext uri="{FF2B5EF4-FFF2-40B4-BE49-F238E27FC236}">
                <a16:creationId xmlns:a16="http://schemas.microsoft.com/office/drawing/2014/main" id="{F68DA3FB-7123-CC3D-AF5F-33D32E9BB808}"/>
              </a:ext>
            </a:extLst>
          </p:cNvPr>
          <p:cNvPicPr>
            <a:picLocks noChangeAspect="1"/>
          </p:cNvPicPr>
          <p:nvPr/>
        </p:nvPicPr>
        <p:blipFill>
          <a:blip r:embed="rId6"/>
          <a:srcRect l="-1680"/>
          <a:stretch>
            <a:fillRect/>
          </a:stretch>
        </p:blipFill>
        <p:spPr>
          <a:xfrm>
            <a:off x="6159499" y="4158026"/>
            <a:ext cx="1673133" cy="837866"/>
          </a:xfrm>
          <a:prstGeom prst="rect">
            <a:avLst/>
          </a:prstGeom>
          <a:ln w="19050">
            <a:solidFill>
              <a:schemeClr val="accent2"/>
            </a:solidFill>
          </a:ln>
        </p:spPr>
      </p:pic>
      <p:pic>
        <p:nvPicPr>
          <p:cNvPr id="30" name="Picture 29">
            <a:extLst>
              <a:ext uri="{FF2B5EF4-FFF2-40B4-BE49-F238E27FC236}">
                <a16:creationId xmlns:a16="http://schemas.microsoft.com/office/drawing/2014/main" id="{A5782B57-939B-F7A2-4DD6-6DF47876D667}"/>
              </a:ext>
            </a:extLst>
          </p:cNvPr>
          <p:cNvPicPr>
            <a:picLocks noChangeAspect="1"/>
          </p:cNvPicPr>
          <p:nvPr/>
        </p:nvPicPr>
        <p:blipFill>
          <a:blip r:embed="rId7"/>
          <a:stretch>
            <a:fillRect/>
          </a:stretch>
        </p:blipFill>
        <p:spPr>
          <a:xfrm>
            <a:off x="4335220" y="4158550"/>
            <a:ext cx="1627430" cy="837342"/>
          </a:xfrm>
          <a:prstGeom prst="rect">
            <a:avLst/>
          </a:prstGeom>
          <a:ln w="19050">
            <a:solidFill>
              <a:schemeClr val="accent2"/>
            </a:solidFill>
          </a:ln>
        </p:spPr>
      </p:pic>
      <p:sp>
        <p:nvSpPr>
          <p:cNvPr id="34" name="Rectangle 33">
            <a:extLst>
              <a:ext uri="{FF2B5EF4-FFF2-40B4-BE49-F238E27FC236}">
                <a16:creationId xmlns:a16="http://schemas.microsoft.com/office/drawing/2014/main" id="{ABB6AD69-09DD-8711-2F86-03624AC4C98A}"/>
              </a:ext>
            </a:extLst>
          </p:cNvPr>
          <p:cNvSpPr/>
          <p:nvPr/>
        </p:nvSpPr>
        <p:spPr>
          <a:xfrm>
            <a:off x="299793" y="3124889"/>
            <a:ext cx="1796654" cy="865630"/>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BCC3577-5693-42EC-4635-4AAEF9C5D03B}"/>
              </a:ext>
            </a:extLst>
          </p:cNvPr>
          <p:cNvPicPr>
            <a:picLocks noChangeAspect="1"/>
          </p:cNvPicPr>
          <p:nvPr/>
        </p:nvPicPr>
        <p:blipFill>
          <a:blip r:embed="rId8"/>
          <a:stretch>
            <a:fillRect/>
          </a:stretch>
        </p:blipFill>
        <p:spPr>
          <a:xfrm>
            <a:off x="423619" y="3419468"/>
            <a:ext cx="1514616" cy="369806"/>
          </a:xfrm>
          <a:prstGeom prst="rect">
            <a:avLst/>
          </a:prstGeom>
        </p:spPr>
      </p:pic>
      <p:pic>
        <p:nvPicPr>
          <p:cNvPr id="36" name="Picture 35">
            <a:extLst>
              <a:ext uri="{FF2B5EF4-FFF2-40B4-BE49-F238E27FC236}">
                <a16:creationId xmlns:a16="http://schemas.microsoft.com/office/drawing/2014/main" id="{CD318A5C-02E5-5D3D-5147-4CBE7F538012}"/>
              </a:ext>
            </a:extLst>
          </p:cNvPr>
          <p:cNvPicPr>
            <a:picLocks noChangeAspect="1"/>
          </p:cNvPicPr>
          <p:nvPr/>
        </p:nvPicPr>
        <p:blipFill>
          <a:blip r:embed="rId9"/>
          <a:stretch>
            <a:fillRect/>
          </a:stretch>
        </p:blipFill>
        <p:spPr>
          <a:xfrm>
            <a:off x="2170069" y="3124889"/>
            <a:ext cx="1661313" cy="1671749"/>
          </a:xfrm>
          <a:prstGeom prst="rect">
            <a:avLst/>
          </a:prstGeom>
          <a:solidFill>
            <a:schemeClr val="bg1"/>
          </a:solidFill>
          <a:ln w="19050">
            <a:solidFill>
              <a:schemeClr val="accent1"/>
            </a:solidFill>
          </a:ln>
        </p:spPr>
      </p:pic>
      <p:pic>
        <p:nvPicPr>
          <p:cNvPr id="38" name="Picture 37">
            <a:extLst>
              <a:ext uri="{FF2B5EF4-FFF2-40B4-BE49-F238E27FC236}">
                <a16:creationId xmlns:a16="http://schemas.microsoft.com/office/drawing/2014/main" id="{59E05E31-640E-1897-7410-28645F20711B}"/>
              </a:ext>
            </a:extLst>
          </p:cNvPr>
          <p:cNvPicPr>
            <a:picLocks noChangeAspect="1"/>
          </p:cNvPicPr>
          <p:nvPr/>
        </p:nvPicPr>
        <p:blipFill>
          <a:blip r:embed="rId10"/>
          <a:srcRect l="8642"/>
          <a:stretch>
            <a:fillRect/>
          </a:stretch>
        </p:blipFill>
        <p:spPr>
          <a:xfrm>
            <a:off x="6140151" y="3187483"/>
            <a:ext cx="1711828" cy="803036"/>
          </a:xfrm>
          <a:prstGeom prst="rect">
            <a:avLst/>
          </a:prstGeom>
          <a:ln w="19050">
            <a:solidFill>
              <a:schemeClr val="accent2"/>
            </a:solidFill>
          </a:ln>
        </p:spPr>
      </p:pic>
      <p:pic>
        <p:nvPicPr>
          <p:cNvPr id="40" name="Picture 39">
            <a:extLst>
              <a:ext uri="{FF2B5EF4-FFF2-40B4-BE49-F238E27FC236}">
                <a16:creationId xmlns:a16="http://schemas.microsoft.com/office/drawing/2014/main" id="{366003A4-D6F7-AB08-5573-7693E5480EAC}"/>
              </a:ext>
            </a:extLst>
          </p:cNvPr>
          <p:cNvPicPr>
            <a:picLocks noChangeAspect="1"/>
          </p:cNvPicPr>
          <p:nvPr/>
        </p:nvPicPr>
        <p:blipFill>
          <a:blip r:embed="rId11"/>
          <a:stretch>
            <a:fillRect/>
          </a:stretch>
        </p:blipFill>
        <p:spPr>
          <a:xfrm>
            <a:off x="8430969" y="4046208"/>
            <a:ext cx="1634286" cy="923159"/>
          </a:xfrm>
          <a:prstGeom prst="rect">
            <a:avLst/>
          </a:prstGeom>
          <a:ln w="19050">
            <a:solidFill>
              <a:schemeClr val="accent3"/>
            </a:solidFill>
          </a:ln>
        </p:spPr>
      </p:pic>
      <p:pic>
        <p:nvPicPr>
          <p:cNvPr id="42" name="Picture 41">
            <a:extLst>
              <a:ext uri="{FF2B5EF4-FFF2-40B4-BE49-F238E27FC236}">
                <a16:creationId xmlns:a16="http://schemas.microsoft.com/office/drawing/2014/main" id="{2BAD3FA1-14B6-A350-AB89-C70ADA1F07C4}"/>
              </a:ext>
            </a:extLst>
          </p:cNvPr>
          <p:cNvPicPr>
            <a:picLocks noChangeAspect="1"/>
          </p:cNvPicPr>
          <p:nvPr/>
        </p:nvPicPr>
        <p:blipFill>
          <a:blip r:embed="rId12"/>
          <a:stretch>
            <a:fillRect/>
          </a:stretch>
        </p:blipFill>
        <p:spPr>
          <a:xfrm>
            <a:off x="299792" y="4115610"/>
            <a:ext cx="963267" cy="666056"/>
          </a:xfrm>
          <a:prstGeom prst="rect">
            <a:avLst/>
          </a:prstGeom>
          <a:solidFill>
            <a:schemeClr val="bg1"/>
          </a:solidFill>
          <a:ln w="19050">
            <a:solidFill>
              <a:schemeClr val="accent1"/>
            </a:solidFill>
          </a:ln>
        </p:spPr>
      </p:pic>
      <p:pic>
        <p:nvPicPr>
          <p:cNvPr id="44" name="Picture 43">
            <a:extLst>
              <a:ext uri="{FF2B5EF4-FFF2-40B4-BE49-F238E27FC236}">
                <a16:creationId xmlns:a16="http://schemas.microsoft.com/office/drawing/2014/main" id="{E5129446-A64A-EAAF-65F2-76BFF9BE3D2E}"/>
              </a:ext>
            </a:extLst>
          </p:cNvPr>
          <p:cNvPicPr>
            <a:picLocks noChangeAspect="1"/>
          </p:cNvPicPr>
          <p:nvPr/>
        </p:nvPicPr>
        <p:blipFill>
          <a:blip r:embed="rId13"/>
          <a:stretch>
            <a:fillRect/>
          </a:stretch>
        </p:blipFill>
        <p:spPr>
          <a:xfrm>
            <a:off x="8409222" y="3179461"/>
            <a:ext cx="1656033" cy="783509"/>
          </a:xfrm>
          <a:prstGeom prst="rect">
            <a:avLst/>
          </a:prstGeom>
          <a:ln w="19050">
            <a:solidFill>
              <a:schemeClr val="accent3"/>
            </a:solidFill>
          </a:ln>
        </p:spPr>
      </p:pic>
      <p:pic>
        <p:nvPicPr>
          <p:cNvPr id="46" name="Picture 45">
            <a:extLst>
              <a:ext uri="{FF2B5EF4-FFF2-40B4-BE49-F238E27FC236}">
                <a16:creationId xmlns:a16="http://schemas.microsoft.com/office/drawing/2014/main" id="{6B4ECE89-D24D-19C0-90DF-E73BCB13E7FC}"/>
              </a:ext>
            </a:extLst>
          </p:cNvPr>
          <p:cNvPicPr>
            <a:picLocks noChangeAspect="1"/>
          </p:cNvPicPr>
          <p:nvPr/>
        </p:nvPicPr>
        <p:blipFill>
          <a:blip r:embed="rId14"/>
          <a:stretch>
            <a:fillRect/>
          </a:stretch>
        </p:blipFill>
        <p:spPr>
          <a:xfrm>
            <a:off x="1336681" y="4115610"/>
            <a:ext cx="759766" cy="681028"/>
          </a:xfrm>
          <a:prstGeom prst="rect">
            <a:avLst/>
          </a:prstGeom>
          <a:solidFill>
            <a:schemeClr val="bg1"/>
          </a:solidFill>
          <a:ln w="19050">
            <a:solidFill>
              <a:schemeClr val="accent1"/>
            </a:solidFill>
          </a:ln>
        </p:spPr>
      </p:pic>
      <p:pic>
        <p:nvPicPr>
          <p:cNvPr id="48" name="Picture 47">
            <a:extLst>
              <a:ext uri="{FF2B5EF4-FFF2-40B4-BE49-F238E27FC236}">
                <a16:creationId xmlns:a16="http://schemas.microsoft.com/office/drawing/2014/main" id="{38CFA929-6E77-771E-86EA-20B3207275EC}"/>
              </a:ext>
            </a:extLst>
          </p:cNvPr>
          <p:cNvPicPr>
            <a:picLocks noChangeAspect="1"/>
          </p:cNvPicPr>
          <p:nvPr/>
        </p:nvPicPr>
        <p:blipFill>
          <a:blip r:embed="rId15"/>
          <a:stretch>
            <a:fillRect/>
          </a:stretch>
        </p:blipFill>
        <p:spPr>
          <a:xfrm>
            <a:off x="10280653" y="3179461"/>
            <a:ext cx="1408673" cy="793710"/>
          </a:xfrm>
          <a:prstGeom prst="rect">
            <a:avLst/>
          </a:prstGeom>
          <a:ln w="19050">
            <a:solidFill>
              <a:schemeClr val="accent3"/>
            </a:solidFill>
          </a:ln>
        </p:spPr>
      </p:pic>
      <p:pic>
        <p:nvPicPr>
          <p:cNvPr id="50" name="Picture 49">
            <a:extLst>
              <a:ext uri="{FF2B5EF4-FFF2-40B4-BE49-F238E27FC236}">
                <a16:creationId xmlns:a16="http://schemas.microsoft.com/office/drawing/2014/main" id="{CA696F5A-B4C2-C507-C34D-BBCBAD1CE564}"/>
              </a:ext>
            </a:extLst>
          </p:cNvPr>
          <p:cNvPicPr>
            <a:picLocks noChangeAspect="1"/>
          </p:cNvPicPr>
          <p:nvPr/>
        </p:nvPicPr>
        <p:blipFill>
          <a:blip r:embed="rId16"/>
          <a:stretch>
            <a:fillRect/>
          </a:stretch>
        </p:blipFill>
        <p:spPr>
          <a:xfrm>
            <a:off x="10277970" y="4079224"/>
            <a:ext cx="1384981" cy="857125"/>
          </a:xfrm>
          <a:prstGeom prst="rect">
            <a:avLst/>
          </a:prstGeom>
          <a:ln w="19050">
            <a:solidFill>
              <a:schemeClr val="accent3"/>
            </a:solidFill>
          </a:ln>
        </p:spPr>
      </p:pic>
      <p:grpSp>
        <p:nvGrpSpPr>
          <p:cNvPr id="14" name="Group 13">
            <a:extLst>
              <a:ext uri="{FF2B5EF4-FFF2-40B4-BE49-F238E27FC236}">
                <a16:creationId xmlns:a16="http://schemas.microsoft.com/office/drawing/2014/main" id="{57FE7AB2-5CD4-29E3-D263-D7808901921F}"/>
              </a:ext>
            </a:extLst>
          </p:cNvPr>
          <p:cNvGrpSpPr/>
          <p:nvPr/>
        </p:nvGrpSpPr>
        <p:grpSpPr>
          <a:xfrm rot="20723187">
            <a:off x="4079357" y="1722102"/>
            <a:ext cx="1270719" cy="447429"/>
            <a:chOff x="5219492" y="1176688"/>
            <a:chExt cx="1270719" cy="447429"/>
          </a:xfrm>
        </p:grpSpPr>
        <p:sp>
          <p:nvSpPr>
            <p:cNvPr id="7" name="Rectangle 6">
              <a:extLst>
                <a:ext uri="{FF2B5EF4-FFF2-40B4-BE49-F238E27FC236}">
                  <a16:creationId xmlns:a16="http://schemas.microsoft.com/office/drawing/2014/main" id="{D809AFF1-0E13-2D7A-0C14-C7511D50703F}"/>
                </a:ext>
              </a:extLst>
            </p:cNvPr>
            <p:cNvSpPr/>
            <p:nvPr/>
          </p:nvSpPr>
          <p:spPr>
            <a:xfrm>
              <a:off x="5219492" y="1216552"/>
              <a:ext cx="1193891" cy="407565"/>
            </a:xfrm>
            <a:prstGeom prst="rect">
              <a:avLst/>
            </a:prstGeom>
            <a:solidFill>
              <a:schemeClr val="accent4"/>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t>Release Date</a:t>
              </a:r>
            </a:p>
            <a:p>
              <a:pPr algn="ctr"/>
              <a:r>
                <a:rPr lang="en-US" sz="1100" dirty="0"/>
                <a:t>5</a:t>
              </a:r>
              <a:r>
                <a:rPr lang="en-US" sz="1100" baseline="30000" dirty="0"/>
                <a:t>th</a:t>
              </a:r>
              <a:r>
                <a:rPr lang="en-US" sz="1100" dirty="0"/>
                <a:t> of Jan</a:t>
              </a:r>
            </a:p>
          </p:txBody>
        </p:sp>
        <p:pic>
          <p:nvPicPr>
            <p:cNvPr id="1026" name="Picture 2">
              <a:extLst>
                <a:ext uri="{FF2B5EF4-FFF2-40B4-BE49-F238E27FC236}">
                  <a16:creationId xmlns:a16="http://schemas.microsoft.com/office/drawing/2014/main" id="{0D26E8A1-044A-338B-BF70-115E6B842EB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336554" y="1176688"/>
              <a:ext cx="153657" cy="153657"/>
            </a:xfrm>
            <a:prstGeom prst="rect">
              <a:avLst/>
            </a:prstGeom>
            <a:solidFill>
              <a:schemeClr val="accent4"/>
            </a:solidFill>
          </p:spPr>
        </p:pic>
      </p:grpSp>
      <p:grpSp>
        <p:nvGrpSpPr>
          <p:cNvPr id="24" name="Group 23">
            <a:extLst>
              <a:ext uri="{FF2B5EF4-FFF2-40B4-BE49-F238E27FC236}">
                <a16:creationId xmlns:a16="http://schemas.microsoft.com/office/drawing/2014/main" id="{64C24694-BF9C-BD86-6912-E6B2A88C705A}"/>
              </a:ext>
            </a:extLst>
          </p:cNvPr>
          <p:cNvGrpSpPr/>
          <p:nvPr/>
        </p:nvGrpSpPr>
        <p:grpSpPr>
          <a:xfrm rot="20723187">
            <a:off x="8020645" y="1608448"/>
            <a:ext cx="1270719" cy="447429"/>
            <a:chOff x="5219492" y="1176688"/>
            <a:chExt cx="1270719" cy="447429"/>
          </a:xfrm>
        </p:grpSpPr>
        <p:sp>
          <p:nvSpPr>
            <p:cNvPr id="25" name="Rectangle 24">
              <a:extLst>
                <a:ext uri="{FF2B5EF4-FFF2-40B4-BE49-F238E27FC236}">
                  <a16:creationId xmlns:a16="http://schemas.microsoft.com/office/drawing/2014/main" id="{1861050E-994A-91C1-ACA7-8910299BD519}"/>
                </a:ext>
              </a:extLst>
            </p:cNvPr>
            <p:cNvSpPr/>
            <p:nvPr/>
          </p:nvSpPr>
          <p:spPr>
            <a:xfrm>
              <a:off x="5219492" y="1216552"/>
              <a:ext cx="1193891" cy="407565"/>
            </a:xfrm>
            <a:prstGeom prst="rect">
              <a:avLst/>
            </a:prstGeom>
            <a:solidFill>
              <a:schemeClr val="accent4"/>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t>Release Date</a:t>
              </a:r>
            </a:p>
            <a:p>
              <a:pPr algn="ctr"/>
              <a:r>
                <a:rPr lang="en-US" sz="1100" dirty="0"/>
                <a:t>12</a:t>
              </a:r>
              <a:r>
                <a:rPr lang="en-US" sz="1100" baseline="30000" dirty="0"/>
                <a:t>th</a:t>
              </a:r>
              <a:r>
                <a:rPr lang="en-US" sz="1100" dirty="0"/>
                <a:t> of Jan</a:t>
              </a:r>
            </a:p>
          </p:txBody>
        </p:sp>
        <p:pic>
          <p:nvPicPr>
            <p:cNvPr id="27" name="Picture 2">
              <a:extLst>
                <a:ext uri="{FF2B5EF4-FFF2-40B4-BE49-F238E27FC236}">
                  <a16:creationId xmlns:a16="http://schemas.microsoft.com/office/drawing/2014/main" id="{3014A608-A766-9FA5-9DE8-D5493212966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336554" y="1176688"/>
              <a:ext cx="153657" cy="153657"/>
            </a:xfrm>
            <a:prstGeom prst="rect">
              <a:avLst/>
            </a:prstGeom>
            <a:solidFill>
              <a:schemeClr val="accent4"/>
            </a:solidFill>
          </p:spPr>
        </p:pic>
      </p:grpSp>
      <p:sp>
        <p:nvSpPr>
          <p:cNvPr id="29" name="TextBox 28">
            <a:extLst>
              <a:ext uri="{FF2B5EF4-FFF2-40B4-BE49-F238E27FC236}">
                <a16:creationId xmlns:a16="http://schemas.microsoft.com/office/drawing/2014/main" id="{6B6F3ADA-5D45-681C-B582-182681E8CDC9}"/>
              </a:ext>
            </a:extLst>
          </p:cNvPr>
          <p:cNvSpPr txBox="1"/>
          <p:nvPr/>
        </p:nvSpPr>
        <p:spPr>
          <a:xfrm>
            <a:off x="299792" y="940422"/>
            <a:ext cx="11612466" cy="584775"/>
          </a:xfrm>
          <a:prstGeom prst="rect">
            <a:avLst/>
          </a:prstGeom>
          <a:noFill/>
        </p:spPr>
        <p:txBody>
          <a:bodyPr wrap="square" rtlCol="0">
            <a:spAutoFit/>
          </a:bodyPr>
          <a:lstStyle/>
          <a:p>
            <a:r>
              <a:rPr lang="en-US" sz="1600" dirty="0"/>
              <a:t>In line with our core value of Sharing Knowledge, we have built the HRIS Agent Strategy Blueprint. It will be released in three parts, and is aimed to give you all necessary tools and templates to start your Agent Journey.</a:t>
            </a:r>
          </a:p>
        </p:txBody>
      </p:sp>
    </p:spTree>
    <p:extLst>
      <p:ext uri="{BB962C8B-B14F-4D97-AF65-F5344CB8AC3E}">
        <p14:creationId xmlns:p14="http://schemas.microsoft.com/office/powerpoint/2010/main" val="223370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D484CF-1EC5-5FC0-43BA-606878E1CB27}"/>
              </a:ext>
            </a:extLst>
          </p:cNvPr>
          <p:cNvSpPr>
            <a:spLocks noGrp="1"/>
          </p:cNvSpPr>
          <p:nvPr>
            <p:ph type="sldNum" sz="quarter" idx="4"/>
          </p:nvPr>
        </p:nvSpPr>
        <p:spPr/>
        <p:txBody>
          <a:bodyPr/>
          <a:lstStyle/>
          <a:p>
            <a:fld id="{B97DCD48-F2F0-436C-978D-7C4D59D5E31F}" type="slidenum">
              <a:rPr lang="en-US" smtClean="0"/>
              <a:pPr/>
              <a:t>3</a:t>
            </a:fld>
            <a:endParaRPr lang="en-US"/>
          </a:p>
        </p:txBody>
      </p:sp>
      <p:sp>
        <p:nvSpPr>
          <p:cNvPr id="3" name="Title 2">
            <a:extLst>
              <a:ext uri="{FF2B5EF4-FFF2-40B4-BE49-F238E27FC236}">
                <a16:creationId xmlns:a16="http://schemas.microsoft.com/office/drawing/2014/main" id="{C50ADC88-7618-DDC3-0896-ECA56279638E}"/>
              </a:ext>
            </a:extLst>
          </p:cNvPr>
          <p:cNvSpPr>
            <a:spLocks noGrp="1"/>
          </p:cNvSpPr>
          <p:nvPr>
            <p:ph type="title"/>
          </p:nvPr>
        </p:nvSpPr>
        <p:spPr/>
        <p:txBody>
          <a:bodyPr/>
          <a:lstStyle/>
          <a:p>
            <a:r>
              <a:rPr lang="en-US" dirty="0"/>
              <a:t>Table of Contents – Strategy &amp; Vision</a:t>
            </a:r>
          </a:p>
        </p:txBody>
      </p:sp>
      <p:graphicFrame>
        <p:nvGraphicFramePr>
          <p:cNvPr id="4" name="Table 3">
            <a:extLst>
              <a:ext uri="{FF2B5EF4-FFF2-40B4-BE49-F238E27FC236}">
                <a16:creationId xmlns:a16="http://schemas.microsoft.com/office/drawing/2014/main" id="{F78BB43C-837E-DD83-6792-DF1B48B186B0}"/>
              </a:ext>
            </a:extLst>
          </p:cNvPr>
          <p:cNvGraphicFramePr>
            <a:graphicFrameLocks noGrp="1"/>
          </p:cNvGraphicFramePr>
          <p:nvPr>
            <p:extLst>
              <p:ext uri="{D42A27DB-BD31-4B8C-83A1-F6EECF244321}">
                <p14:modId xmlns:p14="http://schemas.microsoft.com/office/powerpoint/2010/main" val="1908960361"/>
              </p:ext>
            </p:extLst>
          </p:nvPr>
        </p:nvGraphicFramePr>
        <p:xfrm>
          <a:off x="433029" y="1393005"/>
          <a:ext cx="10107152" cy="4832373"/>
        </p:xfrm>
        <a:graphic>
          <a:graphicData uri="http://schemas.openxmlformats.org/drawingml/2006/table">
            <a:tbl>
              <a:tblPr firstRow="1">
                <a:tableStyleId>{EB344D84-9AFB-497E-A393-DC336BA19D2E}</a:tableStyleId>
              </a:tblPr>
              <a:tblGrid>
                <a:gridCol w="3369051">
                  <a:extLst>
                    <a:ext uri="{9D8B030D-6E8A-4147-A177-3AD203B41FA5}">
                      <a16:colId xmlns:a16="http://schemas.microsoft.com/office/drawing/2014/main" val="1799532856"/>
                    </a:ext>
                  </a:extLst>
                </a:gridCol>
                <a:gridCol w="5393183">
                  <a:extLst>
                    <a:ext uri="{9D8B030D-6E8A-4147-A177-3AD203B41FA5}">
                      <a16:colId xmlns:a16="http://schemas.microsoft.com/office/drawing/2014/main" val="2267762736"/>
                    </a:ext>
                  </a:extLst>
                </a:gridCol>
                <a:gridCol w="1344918">
                  <a:extLst>
                    <a:ext uri="{9D8B030D-6E8A-4147-A177-3AD203B41FA5}">
                      <a16:colId xmlns:a16="http://schemas.microsoft.com/office/drawing/2014/main" val="1583623491"/>
                    </a:ext>
                  </a:extLst>
                </a:gridCol>
              </a:tblGrid>
              <a:tr h="318927">
                <a:tc>
                  <a:txBody>
                    <a:bodyPr/>
                    <a:lstStyle/>
                    <a:p>
                      <a:pPr>
                        <a:buNone/>
                      </a:pPr>
                      <a:r>
                        <a:rPr lang="en-US" sz="1800" dirty="0"/>
                        <a:t>Title</a:t>
                      </a:r>
                    </a:p>
                  </a:txBody>
                  <a:tcPr marL="67365" marR="67365" marT="33683" marB="33683" anchor="ctr">
                    <a:solidFill>
                      <a:schemeClr val="accent1"/>
                    </a:solidFill>
                  </a:tcPr>
                </a:tc>
                <a:tc>
                  <a:txBody>
                    <a:bodyPr/>
                    <a:lstStyle/>
                    <a:p>
                      <a:pPr>
                        <a:buNone/>
                      </a:pPr>
                      <a:r>
                        <a:rPr lang="en-US" sz="1800" dirty="0"/>
                        <a:t>Description</a:t>
                      </a:r>
                    </a:p>
                  </a:txBody>
                  <a:tcPr marL="67365" marR="67365" marT="33683" marB="33683" anchor="ctr">
                    <a:solidFill>
                      <a:schemeClr val="accent1"/>
                    </a:solidFill>
                  </a:tcPr>
                </a:tc>
                <a:tc>
                  <a:txBody>
                    <a:bodyPr/>
                    <a:lstStyle/>
                    <a:p>
                      <a:pPr>
                        <a:buNone/>
                      </a:pPr>
                      <a:r>
                        <a:rPr lang="en-US" sz="1800" dirty="0"/>
                        <a:t>Page</a:t>
                      </a:r>
                    </a:p>
                  </a:txBody>
                  <a:tcPr marL="67365" marR="67365" marT="33683" marB="33683" anchor="ctr">
                    <a:solidFill>
                      <a:schemeClr val="accent1"/>
                    </a:solidFill>
                  </a:tcPr>
                </a:tc>
                <a:extLst>
                  <a:ext uri="{0D108BD9-81ED-4DB2-BD59-A6C34878D82A}">
                    <a16:rowId xmlns:a16="http://schemas.microsoft.com/office/drawing/2014/main" val="1611059023"/>
                  </a:ext>
                </a:extLst>
              </a:tr>
              <a:tr h="540463">
                <a:tc>
                  <a:txBody>
                    <a:bodyPr/>
                    <a:lstStyle/>
                    <a:p>
                      <a:pPr>
                        <a:buNone/>
                      </a:pPr>
                      <a:r>
                        <a:rPr lang="en-US" sz="1300" b="1" dirty="0"/>
                        <a:t>How to use this document</a:t>
                      </a:r>
                    </a:p>
                  </a:txBody>
                  <a:tcPr marL="67365" marR="67365" marT="33683" marB="33683" anchor="ctr">
                    <a:lnB w="12700" cap="flat" cmpd="sng" algn="ctr">
                      <a:solidFill>
                        <a:schemeClr val="accent1"/>
                      </a:solidFill>
                      <a:prstDash val="solid"/>
                      <a:round/>
                      <a:headEnd type="none" w="med" len="med"/>
                      <a:tailEnd type="none" w="med" len="med"/>
                    </a:lnB>
                  </a:tcPr>
                </a:tc>
                <a:tc>
                  <a:txBody>
                    <a:bodyPr/>
                    <a:lstStyle/>
                    <a:p>
                      <a:pPr>
                        <a:buNone/>
                      </a:pPr>
                      <a:r>
                        <a:rPr lang="en-US" sz="1400" dirty="0"/>
                        <a:t>Brief explanation of who this document is for and how to apply it in your Workday agent journey.</a:t>
                      </a:r>
                      <a:endParaRPr lang="en-US" sz="1300" dirty="0"/>
                    </a:p>
                  </a:txBody>
                  <a:tcPr marL="67365" marR="67365" marT="33683" marB="33683" anchor="ctr">
                    <a:lnB w="12700" cap="flat" cmpd="sng" algn="ctr">
                      <a:solidFill>
                        <a:schemeClr val="accent1"/>
                      </a:solidFill>
                      <a:prstDash val="solid"/>
                      <a:round/>
                      <a:headEnd type="none" w="med" len="med"/>
                      <a:tailEnd type="none" w="med" len="med"/>
                    </a:lnB>
                  </a:tcPr>
                </a:tc>
                <a:tc>
                  <a:txBody>
                    <a:bodyPr/>
                    <a:lstStyle/>
                    <a:p>
                      <a:pPr>
                        <a:buNone/>
                      </a:pPr>
                      <a:r>
                        <a:rPr lang="en-US" sz="1300" dirty="0"/>
                        <a:t>4</a:t>
                      </a:r>
                    </a:p>
                  </a:txBody>
                  <a:tcPr marL="67365" marR="67365" marT="33683" marB="33683" anchor="ct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38600606"/>
                  </a:ext>
                </a:extLst>
              </a:tr>
              <a:tr h="570347">
                <a:tc>
                  <a:txBody>
                    <a:bodyPr/>
                    <a:lstStyle/>
                    <a:p>
                      <a:pPr>
                        <a:buNone/>
                      </a:pPr>
                      <a:r>
                        <a:rPr lang="en-US" sz="1300" b="1" dirty="0"/>
                        <a:t>A.G.E.N.T. Strategy Framework</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400" dirty="0"/>
                        <a:t>Overview of the A.G.E.N.T. strategy lens for agents (Ambitions, Governance, Experience, Native vs custom, Trajectory).</a:t>
                      </a:r>
                      <a:endParaRPr lang="en-US" sz="1300" dirty="0"/>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300" dirty="0"/>
                        <a:t>5</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94653740"/>
                  </a:ext>
                </a:extLst>
              </a:tr>
              <a:tr h="540463">
                <a:tc>
                  <a:txBody>
                    <a:bodyPr/>
                    <a:lstStyle/>
                    <a:p>
                      <a:pPr>
                        <a:buNone/>
                      </a:pPr>
                      <a:r>
                        <a:rPr lang="en-US" sz="1300" b="1" dirty="0"/>
                        <a:t>AI Readiness Assessment</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400" dirty="0"/>
                        <a:t>Link and guidance for running an AI readiness scan across data, Workday architecture, process and AI maturity.</a:t>
                      </a:r>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300" dirty="0"/>
                        <a:t>9</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2803153"/>
                  </a:ext>
                </a:extLst>
              </a:tr>
              <a:tr h="540463">
                <a:tc>
                  <a:txBody>
                    <a:bodyPr/>
                    <a:lstStyle/>
                    <a:p>
                      <a:pPr>
                        <a:buNone/>
                      </a:pPr>
                      <a:r>
                        <a:rPr lang="en-US" sz="1300" b="1" dirty="0"/>
                        <a:t>Workday Agents Catalogue</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300" dirty="0"/>
                        <a:t>Overview of Workday native agents and space to document your own agent use cases on Workday.</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300" dirty="0"/>
                        <a:t>11</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201866075"/>
                  </a:ext>
                </a:extLst>
              </a:tr>
              <a:tr h="540463">
                <a:tc>
                  <a:txBody>
                    <a:bodyPr/>
                    <a:lstStyle/>
                    <a:p>
                      <a:pPr>
                        <a:buNone/>
                      </a:pPr>
                      <a:r>
                        <a:rPr lang="en-US" sz="1300" b="1" dirty="0"/>
                        <a:t>Business Case Template &amp; Token Cost Estimator</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400" dirty="0"/>
                        <a:t>Excel-based template to estimate costs, benefits, token spend and ROI for each agent use case.</a:t>
                      </a:r>
                      <a:endParaRPr lang="en-US" sz="1300" dirty="0"/>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300" dirty="0"/>
                        <a:t>13</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269484383"/>
                  </a:ext>
                </a:extLst>
              </a:tr>
              <a:tr h="540463">
                <a:tc>
                  <a:txBody>
                    <a:bodyPr/>
                    <a:lstStyle/>
                    <a:p>
                      <a:pPr>
                        <a:buNone/>
                      </a:pPr>
                      <a:r>
                        <a:rPr lang="en-US" sz="1300" b="1" dirty="0"/>
                        <a:t>Executive Pitch Deck Template</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300" dirty="0"/>
                        <a:t>Short executive-ready pitch you can tailor to secure sponsorship from CHRO / CIO and IT leadership.</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300" dirty="0"/>
                        <a:t>15</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108497406"/>
                  </a:ext>
                </a:extLst>
              </a:tr>
              <a:tr h="540463">
                <a:tc>
                  <a:txBody>
                    <a:bodyPr/>
                    <a:lstStyle/>
                    <a:p>
                      <a:pPr>
                        <a:buNone/>
                      </a:pPr>
                      <a:r>
                        <a:rPr lang="en-US" sz="1400" b="1" dirty="0"/>
                        <a:t>Workday Ecosystem &amp; AI Glossary</a:t>
                      </a:r>
                      <a:endParaRPr lang="en-US" sz="1300" b="1" dirty="0"/>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400" dirty="0"/>
                        <a:t>Key Workday platform &amp; AI terms (Extend, Build, Flowise, Agent Gateway, </a:t>
                      </a:r>
                      <a:r>
                        <a:rPr lang="en-US" sz="1400" dirty="0" err="1"/>
                        <a:t>ASoR</a:t>
                      </a:r>
                      <a:r>
                        <a:rPr lang="en-US" sz="1400" dirty="0"/>
                        <a:t>, etc.) explained for HRIS teams.</a:t>
                      </a:r>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US" sz="1300" dirty="0"/>
                        <a:t>22</a:t>
                      </a:r>
                    </a:p>
                  </a:txBody>
                  <a:tcPr marL="67365" marR="67365" marT="33683" marB="33683"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163830679"/>
                  </a:ext>
                </a:extLst>
              </a:tr>
              <a:tr h="540463">
                <a:tc>
                  <a:txBody>
                    <a:bodyPr/>
                    <a:lstStyle/>
                    <a:p>
                      <a:pPr>
                        <a:buNone/>
                      </a:pPr>
                      <a:r>
                        <a:rPr lang="en-US" sz="1400" b="1" dirty="0"/>
                        <a:t>Agent FAQ</a:t>
                      </a:r>
                      <a:endParaRPr lang="en-US" sz="1300" b="1" dirty="0"/>
                    </a:p>
                  </a:txBody>
                  <a:tcPr marL="67365" marR="67365" marT="33683" marB="33683" anchor="ctr">
                    <a:lnT w="12700" cap="flat" cmpd="sng" algn="ctr">
                      <a:solidFill>
                        <a:schemeClr val="accent1"/>
                      </a:solidFill>
                      <a:prstDash val="solid"/>
                      <a:round/>
                      <a:headEnd type="none" w="med" len="med"/>
                      <a:tailEnd type="none" w="med" len="med"/>
                    </a:lnT>
                  </a:tcPr>
                </a:tc>
                <a:tc>
                  <a:txBody>
                    <a:bodyPr/>
                    <a:lstStyle/>
                    <a:p>
                      <a:pPr>
                        <a:buNone/>
                      </a:pPr>
                      <a:r>
                        <a:rPr lang="en-US" sz="1400" dirty="0"/>
                        <a:t>Frequently asked questions from Incubane’s recent agent and Flowise webinars, with concise answers you can reuse.</a:t>
                      </a:r>
                    </a:p>
                  </a:txBody>
                  <a:tcPr anchor="ctr">
                    <a:lnT w="12700" cap="flat" cmpd="sng" algn="ctr">
                      <a:solidFill>
                        <a:schemeClr val="accent1"/>
                      </a:solidFill>
                      <a:prstDash val="solid"/>
                      <a:round/>
                      <a:headEnd type="none" w="med" len="med"/>
                      <a:tailEnd type="none" w="med" len="med"/>
                    </a:lnT>
                  </a:tcPr>
                </a:tc>
                <a:tc>
                  <a:txBody>
                    <a:bodyPr/>
                    <a:lstStyle/>
                    <a:p>
                      <a:pPr>
                        <a:buNone/>
                      </a:pPr>
                      <a:r>
                        <a:rPr lang="en-US" sz="1300" dirty="0"/>
                        <a:t>26</a:t>
                      </a:r>
                    </a:p>
                  </a:txBody>
                  <a:tcPr marL="67365" marR="67365" marT="33683" marB="33683" anchor="ct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4139550699"/>
                  </a:ext>
                </a:extLst>
              </a:tr>
            </a:tbl>
          </a:graphicData>
        </a:graphic>
      </p:graphicFrame>
      <p:pic>
        <p:nvPicPr>
          <p:cNvPr id="5" name="Graphic 4" descr="Eye with solid fill">
            <a:extLst>
              <a:ext uri="{FF2B5EF4-FFF2-40B4-BE49-F238E27FC236}">
                <a16:creationId xmlns:a16="http://schemas.microsoft.com/office/drawing/2014/main" id="{67970628-3048-9991-E87D-4FC41E58FE0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07009" y="-89326"/>
            <a:ext cx="914400" cy="914400"/>
          </a:xfrm>
          <a:prstGeom prst="rect">
            <a:avLst/>
          </a:prstGeom>
        </p:spPr>
      </p:pic>
    </p:spTree>
    <p:extLst>
      <p:ext uri="{BB962C8B-B14F-4D97-AF65-F5344CB8AC3E}">
        <p14:creationId xmlns:p14="http://schemas.microsoft.com/office/powerpoint/2010/main" val="2082309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AD786-4209-0202-97CF-9B37017976C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4102C53-F79A-54B3-25CB-A1C18FC8918E}"/>
              </a:ext>
            </a:extLst>
          </p:cNvPr>
          <p:cNvSpPr/>
          <p:nvPr/>
        </p:nvSpPr>
        <p:spPr>
          <a:xfrm>
            <a:off x="0" y="6224573"/>
            <a:ext cx="12192000" cy="63342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Slide Number Placeholder 1">
            <a:extLst>
              <a:ext uri="{FF2B5EF4-FFF2-40B4-BE49-F238E27FC236}">
                <a16:creationId xmlns:a16="http://schemas.microsoft.com/office/drawing/2014/main" id="{6924FE15-B4A7-4BAA-D677-FA22C712F8A1}"/>
              </a:ext>
            </a:extLst>
          </p:cNvPr>
          <p:cNvSpPr>
            <a:spLocks noGrp="1"/>
          </p:cNvSpPr>
          <p:nvPr>
            <p:ph type="sldNum" sz="quarter" idx="4"/>
          </p:nvPr>
        </p:nvSpPr>
        <p:spPr/>
        <p:txBody>
          <a:bodyPr/>
          <a:lstStyle/>
          <a:p>
            <a:fld id="{B97DCD48-F2F0-436C-978D-7C4D59D5E31F}" type="slidenum">
              <a:rPr lang="en-US" smtClean="0">
                <a:solidFill>
                  <a:schemeClr val="bg1"/>
                </a:solidFill>
              </a:rPr>
              <a:pPr/>
              <a:t>4</a:t>
            </a:fld>
            <a:endParaRPr lang="en-US" dirty="0">
              <a:solidFill>
                <a:schemeClr val="bg1"/>
              </a:solidFill>
            </a:endParaRPr>
          </a:p>
        </p:txBody>
      </p:sp>
      <p:sp>
        <p:nvSpPr>
          <p:cNvPr id="3" name="Title 2">
            <a:extLst>
              <a:ext uri="{FF2B5EF4-FFF2-40B4-BE49-F238E27FC236}">
                <a16:creationId xmlns:a16="http://schemas.microsoft.com/office/drawing/2014/main" id="{00B10574-7563-501B-167A-69513878537F}"/>
              </a:ext>
            </a:extLst>
          </p:cNvPr>
          <p:cNvSpPr>
            <a:spLocks noGrp="1"/>
          </p:cNvSpPr>
          <p:nvPr>
            <p:ph type="title"/>
          </p:nvPr>
        </p:nvSpPr>
        <p:spPr/>
        <p:txBody>
          <a:bodyPr/>
          <a:lstStyle/>
          <a:p>
            <a:r>
              <a:rPr lang="en-US" dirty="0"/>
              <a:t>How to Use the Strategy &amp; Vision Blueprint</a:t>
            </a:r>
          </a:p>
        </p:txBody>
      </p:sp>
      <p:graphicFrame>
        <p:nvGraphicFramePr>
          <p:cNvPr id="5" name="Table 4">
            <a:extLst>
              <a:ext uri="{FF2B5EF4-FFF2-40B4-BE49-F238E27FC236}">
                <a16:creationId xmlns:a16="http://schemas.microsoft.com/office/drawing/2014/main" id="{8C91880B-9727-917C-0CD0-7D18D201A678}"/>
              </a:ext>
            </a:extLst>
          </p:cNvPr>
          <p:cNvGraphicFramePr>
            <a:graphicFrameLocks noGrp="1"/>
          </p:cNvGraphicFramePr>
          <p:nvPr>
            <p:extLst>
              <p:ext uri="{D42A27DB-BD31-4B8C-83A1-F6EECF244321}">
                <p14:modId xmlns:p14="http://schemas.microsoft.com/office/powerpoint/2010/main" val="1820323090"/>
              </p:ext>
            </p:extLst>
          </p:nvPr>
        </p:nvGraphicFramePr>
        <p:xfrm>
          <a:off x="336550" y="1104301"/>
          <a:ext cx="10603882" cy="4968240"/>
        </p:xfrm>
        <a:graphic>
          <a:graphicData uri="http://schemas.openxmlformats.org/drawingml/2006/table">
            <a:tbl>
              <a:tblPr firstRow="1" bandRow="1">
                <a:tableStyleId>{8799B23B-EC83-4686-B30A-512413B5E67A}</a:tableStyleId>
              </a:tblPr>
              <a:tblGrid>
                <a:gridCol w="3353222">
                  <a:extLst>
                    <a:ext uri="{9D8B030D-6E8A-4147-A177-3AD203B41FA5}">
                      <a16:colId xmlns:a16="http://schemas.microsoft.com/office/drawing/2014/main" val="3479510549"/>
                    </a:ext>
                  </a:extLst>
                </a:gridCol>
                <a:gridCol w="7250660">
                  <a:extLst>
                    <a:ext uri="{9D8B030D-6E8A-4147-A177-3AD203B41FA5}">
                      <a16:colId xmlns:a16="http://schemas.microsoft.com/office/drawing/2014/main" val="3630415192"/>
                    </a:ext>
                  </a:extLst>
                </a:gridCol>
              </a:tblGrid>
              <a:tr h="370840">
                <a:tc>
                  <a:txBody>
                    <a:bodyPr/>
                    <a:lstStyle/>
                    <a:p>
                      <a:pPr algn="l"/>
                      <a:r>
                        <a:rPr lang="en-US" b="1" dirty="0">
                          <a:solidFill>
                            <a:schemeClr val="bg1"/>
                          </a:solidFill>
                        </a:rPr>
                        <a:t>Who this document </a:t>
                      </a:r>
                    </a:p>
                    <a:p>
                      <a:pPr algn="l"/>
                      <a:r>
                        <a:rPr lang="en-US" b="1" dirty="0">
                          <a:solidFill>
                            <a:schemeClr val="bg1"/>
                          </a:solidFill>
                        </a:rPr>
                        <a:t>is for</a:t>
                      </a:r>
                    </a:p>
                  </a:txBody>
                  <a:tcPr anchor="ctr">
                    <a:lnL w="12700" cap="flat" cmpd="sng" algn="ctr">
                      <a:solidFill>
                        <a:schemeClr val="accent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285750" indent="-285750">
                        <a:buFont typeface="Arial" panose="020B0604020202020204" pitchFamily="34" charset="0"/>
                        <a:buChar char="•"/>
                      </a:pPr>
                      <a:r>
                        <a:rPr lang="en-US" sz="1400" b="0" dirty="0"/>
                        <a:t>HRIS leads and HR tech product owners.</a:t>
                      </a:r>
                    </a:p>
                    <a:p>
                      <a:pPr marL="285750" indent="-285750">
                        <a:buFont typeface="Arial" panose="020B0604020202020204" pitchFamily="34" charset="0"/>
                        <a:buChar char="•"/>
                      </a:pPr>
                      <a:r>
                        <a:rPr lang="en-US" sz="1400" b="0" dirty="0"/>
                        <a:t>Product owners and architects for Workday and adjacent HR / Finance tools.</a:t>
                      </a:r>
                    </a:p>
                    <a:p>
                      <a:pPr marL="285750" indent="-285750">
                        <a:buFont typeface="Arial" panose="020B0604020202020204" pitchFamily="34" charset="0"/>
                        <a:buChar char="•"/>
                      </a:pPr>
                      <a:r>
                        <a:rPr lang="en-US" sz="1400" b="0" dirty="0"/>
                        <a:t>HR / IT leaders who sponsor AI and agent initiatives.</a:t>
                      </a:r>
                    </a:p>
                  </a:txBody>
                  <a:tcP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630133347"/>
                  </a:ext>
                </a:extLst>
              </a:tr>
              <a:tr h="370840">
                <a:tc>
                  <a:txBody>
                    <a:bodyPr/>
                    <a:lstStyle/>
                    <a:p>
                      <a:pPr algn="l"/>
                      <a:r>
                        <a:rPr lang="en-US" b="1" dirty="0">
                          <a:solidFill>
                            <a:schemeClr val="bg1"/>
                          </a:solidFill>
                        </a:rPr>
                        <a:t>When to use it</a:t>
                      </a:r>
                    </a:p>
                  </a:txBody>
                  <a:tcPr anchor="ctr">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285750" indent="-285750">
                        <a:buFont typeface="Arial" panose="020B0604020202020204" pitchFamily="34" charset="0"/>
                        <a:buChar char="•"/>
                      </a:pPr>
                      <a:r>
                        <a:rPr lang="en-US" sz="1400" b="0" dirty="0"/>
                        <a:t>When you want to define an overall agent strategy on top of Workday.</a:t>
                      </a:r>
                    </a:p>
                    <a:p>
                      <a:pPr marL="285750" indent="-285750">
                        <a:buFont typeface="Arial" panose="020B0604020202020204" pitchFamily="34" charset="0"/>
                        <a:buChar char="•"/>
                      </a:pPr>
                      <a:r>
                        <a:rPr lang="en-US" sz="1400" b="0" dirty="0"/>
                        <a:t>When you are building an agent roadmap and portfolio for the next 12–24 months.</a:t>
                      </a:r>
                    </a:p>
                    <a:p>
                      <a:pPr marL="285750" indent="-285750">
                        <a:buFont typeface="Arial" panose="020B0604020202020204" pitchFamily="34" charset="0"/>
                        <a:buChar char="•"/>
                      </a:pPr>
                      <a:r>
                        <a:rPr lang="en-US" sz="1400" b="0" dirty="0"/>
                        <a:t>When you need to prepare a business case and executive pitch for investment in Workday and partner agents.</a:t>
                      </a:r>
                    </a:p>
                  </a:txBody>
                  <a:tcP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1509918327"/>
                  </a:ext>
                </a:extLst>
              </a:tr>
              <a:tr h="370840">
                <a:tc>
                  <a:txBody>
                    <a:bodyPr/>
                    <a:lstStyle/>
                    <a:p>
                      <a:pPr algn="l"/>
                      <a:r>
                        <a:rPr lang="en-US" b="1" dirty="0">
                          <a:solidFill>
                            <a:schemeClr val="bg1"/>
                          </a:solidFill>
                        </a:rPr>
                        <a:t>How to work with it</a:t>
                      </a:r>
                    </a:p>
                  </a:txBody>
                  <a:tcPr anchor="ctr">
                    <a:lnL w="12700" cap="flat" cmpd="sng" algn="ctr">
                      <a:solidFill>
                        <a:schemeClr val="accent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342900" indent="-342900">
                        <a:buFont typeface="+mj-lt"/>
                        <a:buAutoNum type="arabicPeriod"/>
                      </a:pPr>
                      <a:r>
                        <a:rPr lang="en-US" sz="1400" b="0" dirty="0"/>
                        <a:t>Use the A.G.E.N.T. Strategy Framework &amp; Template to capture your ambitions, governance choices, experience goals, native vs custom direction and roadmap. Rewatch the webinar Agent Strategy &amp; Business case if you need more context. </a:t>
                      </a:r>
                    </a:p>
                    <a:p>
                      <a:pPr marL="342900" indent="-342900">
                        <a:buFont typeface="+mj-lt"/>
                        <a:buAutoNum type="arabicPeriod"/>
                      </a:pPr>
                      <a:r>
                        <a:rPr lang="en-US" sz="1400" b="0" dirty="0"/>
                        <a:t>Complete the AI Readiness Assessment to understand where your Workday landscape and </a:t>
                      </a:r>
                      <a:r>
                        <a:rPr lang="en-US" sz="1400" b="0" dirty="0" err="1"/>
                        <a:t>organisation</a:t>
                      </a:r>
                      <a:r>
                        <a:rPr lang="en-US" sz="1400" b="0" dirty="0"/>
                        <a:t> are today.</a:t>
                      </a:r>
                    </a:p>
                    <a:p>
                      <a:pPr marL="342900" indent="-342900">
                        <a:buFont typeface="+mj-lt"/>
                        <a:buAutoNum type="arabicPeriod"/>
                      </a:pPr>
                      <a:r>
                        <a:rPr lang="en-US" sz="1400" b="0" dirty="0"/>
                        <a:t>Explore the Workday Agents Catalogue and start adding your own priority use cases.</a:t>
                      </a:r>
                    </a:p>
                    <a:p>
                      <a:pPr marL="342900" indent="-342900">
                        <a:buFont typeface="+mj-lt"/>
                        <a:buAutoNum type="arabicPeriod"/>
                      </a:pPr>
                      <a:r>
                        <a:rPr lang="en-US" sz="1400" b="0" dirty="0"/>
                        <a:t>Build your first agent business cases using the Business Case Template and Token Cost Estimator.</a:t>
                      </a:r>
                    </a:p>
                    <a:p>
                      <a:pPr marL="342900" indent="-342900">
                        <a:buFont typeface="+mj-lt"/>
                        <a:buAutoNum type="arabicPeriod"/>
                      </a:pPr>
                      <a:r>
                        <a:rPr lang="en-US" sz="1400" b="0" dirty="0"/>
                        <a:t>Review and tailor the Executive Pitch Deck pages to your context and use them with your CHRO / CIO to gain sponsorship.</a:t>
                      </a:r>
                    </a:p>
                    <a:p>
                      <a:pPr marL="342900" indent="-342900">
                        <a:buFont typeface="+mj-lt"/>
                        <a:buAutoNum type="arabicPeriod"/>
                      </a:pPr>
                      <a:r>
                        <a:rPr lang="en-US" sz="1400" b="0" dirty="0"/>
                        <a:t>Use the glossaries and FAQ to align stakeholders on terminology and answer common questions.</a:t>
                      </a:r>
                    </a:p>
                  </a:txBody>
                  <a:tcP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7991360"/>
                  </a:ext>
                </a:extLst>
              </a:tr>
            </a:tbl>
          </a:graphicData>
        </a:graphic>
      </p:graphicFrame>
      <p:pic>
        <p:nvPicPr>
          <p:cNvPr id="7" name="Graphic 6" descr="Users with solid fill">
            <a:extLst>
              <a:ext uri="{FF2B5EF4-FFF2-40B4-BE49-F238E27FC236}">
                <a16:creationId xmlns:a16="http://schemas.microsoft.com/office/drawing/2014/main" id="{415EDB32-038A-1204-F490-AF08BC88A6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05938" y="1121128"/>
            <a:ext cx="782273" cy="782273"/>
          </a:xfrm>
          <a:prstGeom prst="rect">
            <a:avLst/>
          </a:prstGeom>
        </p:spPr>
      </p:pic>
      <p:pic>
        <p:nvPicPr>
          <p:cNvPr id="9" name="Graphic 8" descr="Monthly calendar with solid fill">
            <a:extLst>
              <a:ext uri="{FF2B5EF4-FFF2-40B4-BE49-F238E27FC236}">
                <a16:creationId xmlns:a16="http://schemas.microsoft.com/office/drawing/2014/main" id="{CE2D8350-A31A-A6DF-236F-C7A1E4C64D9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80392" y="2239300"/>
            <a:ext cx="555072" cy="555072"/>
          </a:xfrm>
          <a:prstGeom prst="rect">
            <a:avLst/>
          </a:prstGeom>
        </p:spPr>
      </p:pic>
      <p:pic>
        <p:nvPicPr>
          <p:cNvPr id="11" name="Graphic 10" descr="Checklist with solid fill">
            <a:extLst>
              <a:ext uri="{FF2B5EF4-FFF2-40B4-BE49-F238E27FC236}">
                <a16:creationId xmlns:a16="http://schemas.microsoft.com/office/drawing/2014/main" id="{B2D8A99B-8262-7643-38AA-025B97B6606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05938" y="4171048"/>
            <a:ext cx="629526" cy="629526"/>
          </a:xfrm>
          <a:prstGeom prst="rect">
            <a:avLst/>
          </a:prstGeom>
        </p:spPr>
      </p:pic>
      <p:pic>
        <p:nvPicPr>
          <p:cNvPr id="4" name="Graphic 3" descr="Eye with solid fill">
            <a:extLst>
              <a:ext uri="{FF2B5EF4-FFF2-40B4-BE49-F238E27FC236}">
                <a16:creationId xmlns:a16="http://schemas.microsoft.com/office/drawing/2014/main" id="{CC40EF2F-C1C4-B064-DE79-2D2C61907C5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507009" y="-89326"/>
            <a:ext cx="914400" cy="914400"/>
          </a:xfrm>
          <a:prstGeom prst="rect">
            <a:avLst/>
          </a:prstGeom>
        </p:spPr>
      </p:pic>
      <p:pic>
        <p:nvPicPr>
          <p:cNvPr id="10" name="Graphic 9" descr="Vlog with solid fill">
            <a:extLst>
              <a:ext uri="{FF2B5EF4-FFF2-40B4-BE49-F238E27FC236}">
                <a16:creationId xmlns:a16="http://schemas.microsoft.com/office/drawing/2014/main" id="{E2FA7DF4-30ED-4113-9A56-71F1472AD30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2321" y="6268361"/>
            <a:ext cx="506231" cy="506231"/>
          </a:xfrm>
          <a:prstGeom prst="rect">
            <a:avLst/>
          </a:prstGeom>
        </p:spPr>
      </p:pic>
      <p:sp>
        <p:nvSpPr>
          <p:cNvPr id="12" name="TextBox 11">
            <a:extLst>
              <a:ext uri="{FF2B5EF4-FFF2-40B4-BE49-F238E27FC236}">
                <a16:creationId xmlns:a16="http://schemas.microsoft.com/office/drawing/2014/main" id="{677EA239-1112-ECDE-4E97-C13A4160F5DA}"/>
              </a:ext>
            </a:extLst>
          </p:cNvPr>
          <p:cNvSpPr txBox="1"/>
          <p:nvPr/>
        </p:nvSpPr>
        <p:spPr>
          <a:xfrm>
            <a:off x="1189575" y="6312988"/>
            <a:ext cx="1424677" cy="430887"/>
          </a:xfrm>
          <a:prstGeom prst="rect">
            <a:avLst/>
          </a:prstGeom>
          <a:noFill/>
        </p:spPr>
        <p:txBody>
          <a:bodyPr wrap="square" rtlCol="0">
            <a:spAutoFit/>
          </a:bodyPr>
          <a:lstStyle/>
          <a:p>
            <a:r>
              <a:rPr lang="en-US" sz="1100" b="1" dirty="0">
                <a:solidFill>
                  <a:schemeClr val="bg1"/>
                </a:solidFill>
              </a:rPr>
              <a:t>Incubane’s Agent Webinar Series</a:t>
            </a:r>
          </a:p>
        </p:txBody>
      </p:sp>
      <p:sp>
        <p:nvSpPr>
          <p:cNvPr id="13" name="TextBox 12">
            <a:extLst>
              <a:ext uri="{FF2B5EF4-FFF2-40B4-BE49-F238E27FC236}">
                <a16:creationId xmlns:a16="http://schemas.microsoft.com/office/drawing/2014/main" id="{E0EA9CB7-278B-2D65-BDEC-46B18CE9325D}"/>
              </a:ext>
            </a:extLst>
          </p:cNvPr>
          <p:cNvSpPr txBox="1"/>
          <p:nvPr/>
        </p:nvSpPr>
        <p:spPr>
          <a:xfrm>
            <a:off x="2661114" y="6326977"/>
            <a:ext cx="1346960" cy="430887"/>
          </a:xfrm>
          <a:prstGeom prst="rect">
            <a:avLst/>
          </a:prstGeom>
          <a:noFill/>
        </p:spPr>
        <p:txBody>
          <a:bodyPr wrap="square" rtlCol="0">
            <a:spAutoFit/>
          </a:bodyPr>
          <a:lstStyle/>
          <a:p>
            <a:r>
              <a:rPr lang="en-US" sz="1100" b="1" dirty="0">
                <a:solidFill>
                  <a:schemeClr val="bg1"/>
                </a:solidFill>
              </a:rPr>
              <a:t>Age of Agents </a:t>
            </a:r>
          </a:p>
          <a:p>
            <a:r>
              <a:rPr lang="en-US" sz="1100" b="1" dirty="0">
                <a:solidFill>
                  <a:schemeClr val="bg1"/>
                </a:solidFill>
              </a:rPr>
              <a:t>(intro to Flowise)</a:t>
            </a:r>
          </a:p>
        </p:txBody>
      </p:sp>
      <p:sp>
        <p:nvSpPr>
          <p:cNvPr id="14" name="TextBox 13">
            <a:extLst>
              <a:ext uri="{FF2B5EF4-FFF2-40B4-BE49-F238E27FC236}">
                <a16:creationId xmlns:a16="http://schemas.microsoft.com/office/drawing/2014/main" id="{32EA6B90-8682-63A3-6DF2-853CBBD735BB}"/>
              </a:ext>
            </a:extLst>
          </p:cNvPr>
          <p:cNvSpPr txBox="1"/>
          <p:nvPr/>
        </p:nvSpPr>
        <p:spPr>
          <a:xfrm>
            <a:off x="3855152" y="6300770"/>
            <a:ext cx="1254732" cy="246221"/>
          </a:xfrm>
          <a:prstGeom prst="rect">
            <a:avLst/>
          </a:prstGeom>
          <a:noFill/>
        </p:spPr>
        <p:txBody>
          <a:bodyPr wrap="square" rtlCol="0">
            <a:spAutoFit/>
          </a:bodyPr>
          <a:lstStyle/>
          <a:p>
            <a:r>
              <a:rPr lang="en-US" sz="1000" dirty="0">
                <a:solidFill>
                  <a:schemeClr val="bg1"/>
                </a:solidFill>
                <a:hlinkClick r:id="rId13">
                  <a:extLst>
                    <a:ext uri="{A12FA001-AC4F-418D-AE19-62706E023703}">
                      <ahyp:hlinkClr xmlns:ahyp="http://schemas.microsoft.com/office/drawing/2018/hyperlinkcolor" val="tx"/>
                    </a:ext>
                  </a:extLst>
                </a:hlinkClick>
              </a:rPr>
              <a:t>Link to webinar</a:t>
            </a:r>
            <a:endParaRPr lang="en-US" sz="1000" dirty="0">
              <a:solidFill>
                <a:schemeClr val="bg1"/>
              </a:solidFill>
            </a:endParaRPr>
          </a:p>
        </p:txBody>
      </p:sp>
      <p:sp>
        <p:nvSpPr>
          <p:cNvPr id="15" name="TextBox 14">
            <a:hlinkClick r:id="rId14"/>
            <a:extLst>
              <a:ext uri="{FF2B5EF4-FFF2-40B4-BE49-F238E27FC236}">
                <a16:creationId xmlns:a16="http://schemas.microsoft.com/office/drawing/2014/main" id="{FD177392-5D08-CA0F-40F1-33E10318A0C8}"/>
              </a:ext>
            </a:extLst>
          </p:cNvPr>
          <p:cNvSpPr txBox="1"/>
          <p:nvPr/>
        </p:nvSpPr>
        <p:spPr>
          <a:xfrm>
            <a:off x="3855150" y="6541768"/>
            <a:ext cx="1254733" cy="246221"/>
          </a:xfrm>
          <a:prstGeom prst="rect">
            <a:avLst/>
          </a:prstGeom>
          <a:noFill/>
        </p:spPr>
        <p:txBody>
          <a:bodyPr wrap="square" rtlCol="0">
            <a:spAutoFit/>
          </a:bodyPr>
          <a:lstStyle/>
          <a:p>
            <a:r>
              <a:rPr lang="en-US" sz="1000" dirty="0">
                <a:solidFill>
                  <a:schemeClr val="bg1"/>
                </a:solidFill>
                <a:hlinkClick r:id="rId14">
                  <a:extLst>
                    <a:ext uri="{A12FA001-AC4F-418D-AE19-62706E023703}">
                      <ahyp:hlinkClr xmlns:ahyp="http://schemas.microsoft.com/office/drawing/2018/hyperlinkcolor" val="tx"/>
                    </a:ext>
                  </a:extLst>
                </a:hlinkClick>
              </a:rPr>
              <a:t>Link to slides</a:t>
            </a:r>
            <a:endParaRPr lang="en-US" sz="1000" dirty="0">
              <a:solidFill>
                <a:schemeClr val="bg1"/>
              </a:solidFill>
            </a:endParaRPr>
          </a:p>
        </p:txBody>
      </p:sp>
      <p:cxnSp>
        <p:nvCxnSpPr>
          <p:cNvPr id="17" name="Straight Connector 16">
            <a:extLst>
              <a:ext uri="{FF2B5EF4-FFF2-40B4-BE49-F238E27FC236}">
                <a16:creationId xmlns:a16="http://schemas.microsoft.com/office/drawing/2014/main" id="{816DD1DA-1160-30C2-C127-8981C3114660}"/>
              </a:ext>
            </a:extLst>
          </p:cNvPr>
          <p:cNvCxnSpPr/>
          <p:nvPr/>
        </p:nvCxnSpPr>
        <p:spPr>
          <a:xfrm>
            <a:off x="2661115" y="6271728"/>
            <a:ext cx="0" cy="5321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171CEAB-995B-B47D-F5C4-EF277DCF72D4}"/>
              </a:ext>
            </a:extLst>
          </p:cNvPr>
          <p:cNvCxnSpPr/>
          <p:nvPr/>
        </p:nvCxnSpPr>
        <p:spPr>
          <a:xfrm>
            <a:off x="5095320" y="6271728"/>
            <a:ext cx="0" cy="5321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7B80B42-F6EB-8C3A-0191-EBAA53C42C44}"/>
              </a:ext>
            </a:extLst>
          </p:cNvPr>
          <p:cNvSpPr txBox="1"/>
          <p:nvPr/>
        </p:nvSpPr>
        <p:spPr>
          <a:xfrm>
            <a:off x="5095320" y="6318886"/>
            <a:ext cx="1873309" cy="430887"/>
          </a:xfrm>
          <a:prstGeom prst="rect">
            <a:avLst/>
          </a:prstGeom>
          <a:noFill/>
        </p:spPr>
        <p:txBody>
          <a:bodyPr wrap="square" rtlCol="0">
            <a:spAutoFit/>
          </a:bodyPr>
          <a:lstStyle/>
          <a:p>
            <a:r>
              <a:rPr lang="en-US" sz="1100" b="1" dirty="0">
                <a:solidFill>
                  <a:schemeClr val="bg1"/>
                </a:solidFill>
              </a:rPr>
              <a:t>Build Your Agent Strategy &amp; Business Case</a:t>
            </a:r>
          </a:p>
        </p:txBody>
      </p:sp>
      <p:sp>
        <p:nvSpPr>
          <p:cNvPr id="20" name="TextBox 19">
            <a:extLst>
              <a:ext uri="{FF2B5EF4-FFF2-40B4-BE49-F238E27FC236}">
                <a16:creationId xmlns:a16="http://schemas.microsoft.com/office/drawing/2014/main" id="{CB672A23-E0E8-EA46-0A5B-FB6E9D1636F3}"/>
              </a:ext>
            </a:extLst>
          </p:cNvPr>
          <p:cNvSpPr txBox="1"/>
          <p:nvPr/>
        </p:nvSpPr>
        <p:spPr>
          <a:xfrm>
            <a:off x="6916548" y="6503552"/>
            <a:ext cx="1234592" cy="246221"/>
          </a:xfrm>
          <a:prstGeom prst="rect">
            <a:avLst/>
          </a:prstGeom>
          <a:noFill/>
        </p:spPr>
        <p:txBody>
          <a:bodyPr wrap="square" rtlCol="0">
            <a:spAutoFit/>
          </a:bodyPr>
          <a:lstStyle/>
          <a:p>
            <a:r>
              <a:rPr lang="en-US" sz="1000" dirty="0">
                <a:solidFill>
                  <a:schemeClr val="bg1"/>
                </a:solidFill>
                <a:hlinkClick r:id="rId15">
                  <a:extLst>
                    <a:ext uri="{A12FA001-AC4F-418D-AE19-62706E023703}">
                      <ahyp:hlinkClr xmlns:ahyp="http://schemas.microsoft.com/office/drawing/2018/hyperlinkcolor" val="tx"/>
                    </a:ext>
                  </a:extLst>
                </a:hlinkClick>
              </a:rPr>
              <a:t>Link to slides</a:t>
            </a:r>
            <a:endParaRPr lang="en-US" sz="1000" dirty="0">
              <a:solidFill>
                <a:schemeClr val="bg1"/>
              </a:solidFill>
            </a:endParaRPr>
          </a:p>
        </p:txBody>
      </p:sp>
      <p:sp>
        <p:nvSpPr>
          <p:cNvPr id="21" name="TextBox 20">
            <a:extLst>
              <a:ext uri="{FF2B5EF4-FFF2-40B4-BE49-F238E27FC236}">
                <a16:creationId xmlns:a16="http://schemas.microsoft.com/office/drawing/2014/main" id="{F68971F9-0C97-E253-A626-14743C1CCD88}"/>
              </a:ext>
            </a:extLst>
          </p:cNvPr>
          <p:cNvSpPr txBox="1"/>
          <p:nvPr/>
        </p:nvSpPr>
        <p:spPr>
          <a:xfrm>
            <a:off x="6912175" y="6282211"/>
            <a:ext cx="1224402" cy="246221"/>
          </a:xfrm>
          <a:prstGeom prst="rect">
            <a:avLst/>
          </a:prstGeom>
          <a:noFill/>
        </p:spPr>
        <p:txBody>
          <a:bodyPr wrap="square" rtlCol="0">
            <a:spAutoFit/>
          </a:bodyPr>
          <a:lstStyle/>
          <a:p>
            <a:r>
              <a:rPr lang="en-US" sz="1000" dirty="0">
                <a:solidFill>
                  <a:schemeClr val="bg1"/>
                </a:solidFill>
                <a:hlinkClick r:id="rId16">
                  <a:extLst>
                    <a:ext uri="{A12FA001-AC4F-418D-AE19-62706E023703}">
                      <ahyp:hlinkClr xmlns:ahyp="http://schemas.microsoft.com/office/drawing/2018/hyperlinkcolor" val="tx"/>
                    </a:ext>
                  </a:extLst>
                </a:hlinkClick>
              </a:rPr>
              <a:t>Link to webinar</a:t>
            </a:r>
            <a:endParaRPr lang="en-US" sz="1000" dirty="0">
              <a:solidFill>
                <a:schemeClr val="bg1"/>
              </a:solidFill>
            </a:endParaRPr>
          </a:p>
        </p:txBody>
      </p:sp>
      <p:cxnSp>
        <p:nvCxnSpPr>
          <p:cNvPr id="22" name="Straight Connector 21">
            <a:extLst>
              <a:ext uri="{FF2B5EF4-FFF2-40B4-BE49-F238E27FC236}">
                <a16:creationId xmlns:a16="http://schemas.microsoft.com/office/drawing/2014/main" id="{3AA48BF6-AF7F-C1E8-CD24-D93CDB1371F6}"/>
              </a:ext>
            </a:extLst>
          </p:cNvPr>
          <p:cNvCxnSpPr/>
          <p:nvPr/>
        </p:nvCxnSpPr>
        <p:spPr>
          <a:xfrm>
            <a:off x="8136577" y="6271728"/>
            <a:ext cx="0" cy="5321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F057AC9-67EA-89FB-60BE-AFE4779AD7E9}"/>
              </a:ext>
            </a:extLst>
          </p:cNvPr>
          <p:cNvSpPr txBox="1"/>
          <p:nvPr/>
        </p:nvSpPr>
        <p:spPr>
          <a:xfrm>
            <a:off x="8136578" y="6318886"/>
            <a:ext cx="1832620" cy="430887"/>
          </a:xfrm>
          <a:prstGeom prst="rect">
            <a:avLst/>
          </a:prstGeom>
          <a:noFill/>
        </p:spPr>
        <p:txBody>
          <a:bodyPr wrap="square" rtlCol="0">
            <a:spAutoFit/>
          </a:bodyPr>
          <a:lstStyle/>
          <a:p>
            <a:r>
              <a:rPr lang="en-US" sz="1100" b="1" dirty="0">
                <a:solidFill>
                  <a:schemeClr val="bg1"/>
                </a:solidFill>
              </a:rPr>
              <a:t>Technical Deep Dive into Flowise &amp; Agents</a:t>
            </a:r>
          </a:p>
        </p:txBody>
      </p:sp>
      <p:sp>
        <p:nvSpPr>
          <p:cNvPr id="24" name="TextBox 23">
            <a:extLst>
              <a:ext uri="{FF2B5EF4-FFF2-40B4-BE49-F238E27FC236}">
                <a16:creationId xmlns:a16="http://schemas.microsoft.com/office/drawing/2014/main" id="{2EF5B2C0-56B2-0547-EF6F-E29229A3220A}"/>
              </a:ext>
            </a:extLst>
          </p:cNvPr>
          <p:cNvSpPr txBox="1"/>
          <p:nvPr/>
        </p:nvSpPr>
        <p:spPr>
          <a:xfrm>
            <a:off x="9728382" y="6517888"/>
            <a:ext cx="1424677" cy="246221"/>
          </a:xfrm>
          <a:prstGeom prst="rect">
            <a:avLst/>
          </a:prstGeom>
          <a:noFill/>
        </p:spPr>
        <p:txBody>
          <a:bodyPr wrap="square" rtlCol="0">
            <a:spAutoFit/>
          </a:bodyPr>
          <a:lstStyle/>
          <a:p>
            <a:r>
              <a:rPr lang="en-US" sz="1000" dirty="0">
                <a:solidFill>
                  <a:schemeClr val="bg1"/>
                </a:solidFill>
                <a:hlinkClick r:id="rId17">
                  <a:extLst>
                    <a:ext uri="{A12FA001-AC4F-418D-AE19-62706E023703}">
                      <ahyp:hlinkClr xmlns:ahyp="http://schemas.microsoft.com/office/drawing/2018/hyperlinkcolor" val="tx"/>
                    </a:ext>
                  </a:extLst>
                </a:hlinkClick>
              </a:rPr>
              <a:t>Link to slides</a:t>
            </a:r>
            <a:endParaRPr lang="en-US" sz="1000" dirty="0">
              <a:solidFill>
                <a:schemeClr val="bg1"/>
              </a:solidFill>
            </a:endParaRPr>
          </a:p>
        </p:txBody>
      </p:sp>
      <p:sp>
        <p:nvSpPr>
          <p:cNvPr id="25" name="TextBox 24">
            <a:extLst>
              <a:ext uri="{FF2B5EF4-FFF2-40B4-BE49-F238E27FC236}">
                <a16:creationId xmlns:a16="http://schemas.microsoft.com/office/drawing/2014/main" id="{641D913E-D451-5267-E5BD-E55AFEBFB444}"/>
              </a:ext>
            </a:extLst>
          </p:cNvPr>
          <p:cNvSpPr txBox="1"/>
          <p:nvPr/>
        </p:nvSpPr>
        <p:spPr>
          <a:xfrm>
            <a:off x="9713820" y="6304550"/>
            <a:ext cx="1424677" cy="246221"/>
          </a:xfrm>
          <a:prstGeom prst="rect">
            <a:avLst/>
          </a:prstGeom>
          <a:noFill/>
        </p:spPr>
        <p:txBody>
          <a:bodyPr wrap="square" rtlCol="0">
            <a:spAutoFit/>
          </a:bodyPr>
          <a:lstStyle/>
          <a:p>
            <a:r>
              <a:rPr lang="en-US" sz="1000" dirty="0">
                <a:solidFill>
                  <a:schemeClr val="bg1"/>
                </a:solidFill>
                <a:hlinkClick r:id="rId18">
                  <a:extLst>
                    <a:ext uri="{A12FA001-AC4F-418D-AE19-62706E023703}">
                      <ahyp:hlinkClr xmlns:ahyp="http://schemas.microsoft.com/office/drawing/2018/hyperlinkcolor" val="tx"/>
                    </a:ext>
                  </a:extLst>
                </a:hlinkClick>
              </a:rPr>
              <a:t>Link to webinar</a:t>
            </a:r>
            <a:endParaRPr lang="en-US" sz="1000" dirty="0">
              <a:solidFill>
                <a:schemeClr val="bg1"/>
              </a:solidFill>
            </a:endParaRPr>
          </a:p>
        </p:txBody>
      </p:sp>
    </p:spTree>
    <p:extLst>
      <p:ext uri="{BB962C8B-B14F-4D97-AF65-F5344CB8AC3E}">
        <p14:creationId xmlns:p14="http://schemas.microsoft.com/office/powerpoint/2010/main" val="463800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F4094-7D2E-9240-7D16-4BC0CBDE7668}"/>
            </a:ext>
          </a:extLst>
        </p:cNvPr>
        <p:cNvGrpSpPr/>
        <p:nvPr/>
      </p:nvGrpSpPr>
      <p:grpSpPr>
        <a:xfrm>
          <a:off x="0" y="0"/>
          <a:ext cx="0" cy="0"/>
          <a:chOff x="0" y="0"/>
          <a:chExt cx="0" cy="0"/>
        </a:xfrm>
      </p:grpSpPr>
      <p:sp>
        <p:nvSpPr>
          <p:cNvPr id="3" name="Graphic 3">
            <a:extLst>
              <a:ext uri="{FF2B5EF4-FFF2-40B4-BE49-F238E27FC236}">
                <a16:creationId xmlns:a16="http://schemas.microsoft.com/office/drawing/2014/main" id="{961F37A2-50C4-E7A0-6C57-BA6AB67793F4}"/>
              </a:ext>
            </a:extLst>
          </p:cNvPr>
          <p:cNvSpPr/>
          <p:nvPr/>
        </p:nvSpPr>
        <p:spPr>
          <a:xfrm>
            <a:off x="5147019" y="0"/>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57FBE147-D2C2-DDA7-48E0-2AB1EAF94CE2}"/>
              </a:ext>
            </a:extLst>
          </p:cNvPr>
          <p:cNvSpPr>
            <a:spLocks noGrp="1"/>
          </p:cNvSpPr>
          <p:nvPr>
            <p:ph type="title"/>
          </p:nvPr>
        </p:nvSpPr>
        <p:spPr>
          <a:xfrm>
            <a:off x="-498763" y="3259590"/>
            <a:ext cx="8222526" cy="816864"/>
          </a:xfrm>
          <a:solidFill>
            <a:schemeClr val="accent1"/>
          </a:solidFill>
        </p:spPr>
        <p:txBody>
          <a:bodyPr/>
          <a:lstStyle/>
          <a:p>
            <a:r>
              <a:rPr lang="en-US" dirty="0"/>
              <a:t>A.G.E.N.T. Strategy Framework</a:t>
            </a:r>
          </a:p>
        </p:txBody>
      </p:sp>
    </p:spTree>
    <p:extLst>
      <p:ext uri="{BB962C8B-B14F-4D97-AF65-F5344CB8AC3E}">
        <p14:creationId xmlns:p14="http://schemas.microsoft.com/office/powerpoint/2010/main" val="3767775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993B0-7508-B074-D78F-0B4904CF5B5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A697C8-0BAE-953C-115F-F45201DC9CD7}"/>
              </a:ext>
            </a:extLst>
          </p:cNvPr>
          <p:cNvSpPr>
            <a:spLocks noGrp="1"/>
          </p:cNvSpPr>
          <p:nvPr>
            <p:ph type="sldNum" sz="quarter" idx="4"/>
          </p:nvPr>
        </p:nvSpPr>
        <p:spPr/>
        <p:txBody>
          <a:bodyPr/>
          <a:lstStyle/>
          <a:p>
            <a:fld id="{B97DCD48-F2F0-436C-978D-7C4D59D5E31F}" type="slidenum">
              <a:rPr lang="en-US" smtClean="0"/>
              <a:pPr/>
              <a:t>6</a:t>
            </a:fld>
            <a:endParaRPr lang="en-US"/>
          </a:p>
        </p:txBody>
      </p:sp>
      <p:sp>
        <p:nvSpPr>
          <p:cNvPr id="3" name="Title 2">
            <a:extLst>
              <a:ext uri="{FF2B5EF4-FFF2-40B4-BE49-F238E27FC236}">
                <a16:creationId xmlns:a16="http://schemas.microsoft.com/office/drawing/2014/main" id="{AC6FF6B9-3D3A-AECE-AE83-A21830BBC2F3}"/>
              </a:ext>
            </a:extLst>
          </p:cNvPr>
          <p:cNvSpPr>
            <a:spLocks noGrp="1"/>
          </p:cNvSpPr>
          <p:nvPr>
            <p:ph type="title"/>
          </p:nvPr>
        </p:nvSpPr>
        <p:spPr/>
        <p:txBody>
          <a:bodyPr/>
          <a:lstStyle/>
          <a:p>
            <a:r>
              <a:rPr lang="en-US"/>
              <a:t>Agent Strategy Template</a:t>
            </a:r>
          </a:p>
        </p:txBody>
      </p:sp>
      <p:graphicFrame>
        <p:nvGraphicFramePr>
          <p:cNvPr id="4" name="Table 3">
            <a:extLst>
              <a:ext uri="{FF2B5EF4-FFF2-40B4-BE49-F238E27FC236}">
                <a16:creationId xmlns:a16="http://schemas.microsoft.com/office/drawing/2014/main" id="{41D375B3-7F73-E496-C238-E9393FD09BAE}"/>
              </a:ext>
            </a:extLst>
          </p:cNvPr>
          <p:cNvGraphicFramePr>
            <a:graphicFrameLocks noGrp="1"/>
          </p:cNvGraphicFramePr>
          <p:nvPr/>
        </p:nvGraphicFramePr>
        <p:xfrm>
          <a:off x="336547" y="1052001"/>
          <a:ext cx="5607051" cy="4254190"/>
        </p:xfrm>
        <a:graphic>
          <a:graphicData uri="http://schemas.openxmlformats.org/drawingml/2006/table">
            <a:tbl>
              <a:tblPr/>
              <a:tblGrid>
                <a:gridCol w="1406526">
                  <a:extLst>
                    <a:ext uri="{9D8B030D-6E8A-4147-A177-3AD203B41FA5}">
                      <a16:colId xmlns:a16="http://schemas.microsoft.com/office/drawing/2014/main" val="4228761403"/>
                    </a:ext>
                  </a:extLst>
                </a:gridCol>
                <a:gridCol w="1933575">
                  <a:extLst>
                    <a:ext uri="{9D8B030D-6E8A-4147-A177-3AD203B41FA5}">
                      <a16:colId xmlns:a16="http://schemas.microsoft.com/office/drawing/2014/main" val="663604839"/>
                    </a:ext>
                  </a:extLst>
                </a:gridCol>
                <a:gridCol w="2266950">
                  <a:extLst>
                    <a:ext uri="{9D8B030D-6E8A-4147-A177-3AD203B41FA5}">
                      <a16:colId xmlns:a16="http://schemas.microsoft.com/office/drawing/2014/main" val="2852829595"/>
                    </a:ext>
                  </a:extLst>
                </a:gridCol>
              </a:tblGrid>
              <a:tr h="479315">
                <a:tc gridSpan="3">
                  <a:txBody>
                    <a:bodyPr/>
                    <a:lstStyle/>
                    <a:p>
                      <a:pPr algn="ctr">
                        <a:buNone/>
                      </a:pPr>
                      <a:r>
                        <a:rPr lang="en-US" sz="2000" b="1">
                          <a:solidFill>
                            <a:schemeClr val="bg1"/>
                          </a:solidFill>
                        </a:rPr>
                        <a:t>Ambitions &amp; Outcomes</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hMerge="1">
                  <a:txBody>
                    <a:bodyPr/>
                    <a:lstStyle/>
                    <a:p>
                      <a:pPr>
                        <a:buNone/>
                      </a:pPr>
                      <a:endParaRPr lang="en-US" sz="1400" b="1">
                        <a:solidFill>
                          <a:schemeClr val="bg1"/>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1"/>
                    </a:solidFill>
                  </a:tcPr>
                </a:tc>
                <a:tc hMerge="1">
                  <a:txBody>
                    <a:bodyPr/>
                    <a:lstStyle/>
                    <a:p>
                      <a:endParaRPr lang="en-US"/>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1"/>
                    </a:solidFill>
                  </a:tcPr>
                </a:tc>
                <a:extLst>
                  <a:ext uri="{0D108BD9-81ED-4DB2-BD59-A6C34878D82A}">
                    <a16:rowId xmlns:a16="http://schemas.microsoft.com/office/drawing/2014/main" val="112187252"/>
                  </a:ext>
                </a:extLst>
              </a:tr>
              <a:tr h="382795">
                <a:tc>
                  <a:txBody>
                    <a:bodyPr/>
                    <a:lstStyle/>
                    <a:p>
                      <a:pPr>
                        <a:buNone/>
                      </a:pPr>
                      <a:r>
                        <a:rPr lang="en-US" sz="1400" b="1">
                          <a:solidFill>
                            <a:schemeClr val="bg1"/>
                          </a:solidFill>
                        </a:rPr>
                        <a:t>Field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400" b="1">
                          <a:solidFill>
                            <a:schemeClr val="bg1"/>
                          </a:solidFill>
                        </a:rPr>
                        <a:t>Description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400" b="1">
                          <a:solidFill>
                            <a:schemeClr val="bg1"/>
                          </a:solidFill>
                        </a:rPr>
                        <a:t>Your input</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2026463311"/>
                  </a:ext>
                </a:extLst>
              </a:tr>
              <a:tr h="626798">
                <a:tc>
                  <a:txBody>
                    <a:bodyPr/>
                    <a:lstStyle/>
                    <a:p>
                      <a:pPr>
                        <a:buNone/>
                      </a:pPr>
                      <a:r>
                        <a:rPr lang="en-US" sz="1400" b="1">
                          <a:solidFill>
                            <a:schemeClr val="bg1"/>
                          </a:solidFill>
                        </a:rPr>
                        <a:t>Vision statement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50" dirty="0"/>
                        <a:t>One sentence on why you invest in agents</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228600" indent="-228600">
                        <a:buFont typeface="+mj-lt"/>
                        <a:buAutoNum type="arabicPeriod"/>
                      </a:pPr>
                      <a:endParaRPr lang="en-US" sz="105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463147719"/>
                  </a:ext>
                </a:extLst>
              </a:tr>
              <a:tr h="691320">
                <a:tc>
                  <a:txBody>
                    <a:bodyPr/>
                    <a:lstStyle/>
                    <a:p>
                      <a:pPr>
                        <a:buNone/>
                      </a:pPr>
                      <a:r>
                        <a:rPr lang="en-US" sz="1400" b="1">
                          <a:solidFill>
                            <a:schemeClr val="bg1"/>
                          </a:solidFill>
                        </a:rPr>
                        <a:t>Main personas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50"/>
                        <a:t>2-3 key personas (e.g. HRBP, Manager, Employee, Finance)</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342900" indent="-342900">
                        <a:buFont typeface="+mj-lt"/>
                        <a:buAutoNum type="arabicPeriod"/>
                      </a:pPr>
                      <a:r>
                        <a:rPr lang="en-US" sz="1050"/>
                        <a:t>Persona</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2629954417"/>
                  </a:ext>
                </a:extLst>
              </a:tr>
              <a:tr h="884891">
                <a:tc>
                  <a:txBody>
                    <a:bodyPr/>
                    <a:lstStyle/>
                    <a:p>
                      <a:pPr>
                        <a:buNone/>
                      </a:pPr>
                      <a:r>
                        <a:rPr lang="en-US" sz="1400" b="1">
                          <a:solidFill>
                            <a:schemeClr val="bg1"/>
                          </a:solidFill>
                        </a:rPr>
                        <a:t>Top 3 problems to solve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50"/>
                        <a:t>Concrete pains you want to remove</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228600" indent="-228600">
                        <a:buFont typeface="+mj-lt"/>
                        <a:buAutoNum type="arabicPeriod"/>
                      </a:pPr>
                      <a:r>
                        <a:rPr lang="en-US" sz="1050"/>
                        <a:t>Pain point X</a:t>
                      </a:r>
                    </a:p>
                    <a:p>
                      <a:pPr marL="228600" indent="-228600">
                        <a:buFont typeface="+mj-lt"/>
                        <a:buAutoNum type="arabicPeriod"/>
                      </a:pPr>
                      <a:r>
                        <a:rPr lang="en-US" sz="1050"/>
                        <a:t>Y</a:t>
                      </a:r>
                    </a:p>
                    <a:p>
                      <a:pPr marL="228600" indent="-228600">
                        <a:buFont typeface="+mj-lt"/>
                        <a:buAutoNum type="arabicPeriod"/>
                      </a:pPr>
                      <a:r>
                        <a:rPr lang="en-US" sz="1050"/>
                        <a:t>Z</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402543113"/>
                  </a:ext>
                </a:extLst>
              </a:tr>
              <a:tr h="691320">
                <a:tc>
                  <a:txBody>
                    <a:bodyPr/>
                    <a:lstStyle/>
                    <a:p>
                      <a:pPr>
                        <a:buNone/>
                      </a:pPr>
                      <a:r>
                        <a:rPr lang="en-US" sz="1400" b="1">
                          <a:solidFill>
                            <a:schemeClr val="bg1"/>
                          </a:solidFill>
                        </a:rPr>
                        <a:t>Business outcomes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50"/>
                        <a:t>e.g. faster cycle times, better decisions, less manual work</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228600" indent="-228600">
                        <a:buFont typeface="+mj-lt"/>
                        <a:buAutoNum type="arabicPeriod"/>
                      </a:pPr>
                      <a:endParaRPr lang="en-US" sz="105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265835263"/>
                  </a:ext>
                </a:extLst>
              </a:tr>
              <a:tr h="497751">
                <a:tc>
                  <a:txBody>
                    <a:bodyPr/>
                    <a:lstStyle/>
                    <a:p>
                      <a:pPr>
                        <a:buNone/>
                      </a:pPr>
                      <a:r>
                        <a:rPr lang="en-US" sz="1400" b="1">
                          <a:solidFill>
                            <a:schemeClr val="bg1"/>
                          </a:solidFill>
                        </a:rPr>
                        <a:t>Key KPIs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50"/>
                        <a:t>3-5 KPIs you will track for agents</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228600" indent="-228600">
                        <a:buFont typeface="+mj-lt"/>
                        <a:buAutoNum type="arabicPeriod"/>
                      </a:pPr>
                      <a:endParaRPr lang="en-US" sz="1050"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499328935"/>
                  </a:ext>
                </a:extLst>
              </a:tr>
            </a:tbl>
          </a:graphicData>
        </a:graphic>
      </p:graphicFrame>
      <p:pic>
        <p:nvPicPr>
          <p:cNvPr id="11" name="Graphic 10" descr="Bullseye with solid fill">
            <a:extLst>
              <a:ext uri="{FF2B5EF4-FFF2-40B4-BE49-F238E27FC236}">
                <a16:creationId xmlns:a16="http://schemas.microsoft.com/office/drawing/2014/main" id="{10DF0B1C-D631-474F-81C9-797E0B7B51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85940" y="1090101"/>
            <a:ext cx="406707" cy="406707"/>
          </a:xfrm>
          <a:prstGeom prst="rect">
            <a:avLst/>
          </a:prstGeom>
        </p:spPr>
      </p:pic>
      <p:sp>
        <p:nvSpPr>
          <p:cNvPr id="12" name="Rectangle 11">
            <a:extLst>
              <a:ext uri="{FF2B5EF4-FFF2-40B4-BE49-F238E27FC236}">
                <a16:creationId xmlns:a16="http://schemas.microsoft.com/office/drawing/2014/main" id="{DE53A425-D99A-DC04-E2CA-71611607EA4E}"/>
              </a:ext>
            </a:extLst>
          </p:cNvPr>
          <p:cNvSpPr/>
          <p:nvPr/>
        </p:nvSpPr>
        <p:spPr>
          <a:xfrm>
            <a:off x="336550" y="1038985"/>
            <a:ext cx="489263" cy="475490"/>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A</a:t>
            </a:r>
          </a:p>
        </p:txBody>
      </p:sp>
      <p:graphicFrame>
        <p:nvGraphicFramePr>
          <p:cNvPr id="13" name="Table 12">
            <a:extLst>
              <a:ext uri="{FF2B5EF4-FFF2-40B4-BE49-F238E27FC236}">
                <a16:creationId xmlns:a16="http://schemas.microsoft.com/office/drawing/2014/main" id="{195C2014-04BB-A9E1-9B8A-0DD3350FB8DB}"/>
              </a:ext>
            </a:extLst>
          </p:cNvPr>
          <p:cNvGraphicFramePr>
            <a:graphicFrameLocks noGrp="1"/>
          </p:cNvGraphicFramePr>
          <p:nvPr/>
        </p:nvGraphicFramePr>
        <p:xfrm>
          <a:off x="6248403" y="1052001"/>
          <a:ext cx="5829297" cy="5585419"/>
        </p:xfrm>
        <a:graphic>
          <a:graphicData uri="http://schemas.openxmlformats.org/drawingml/2006/table">
            <a:tbl>
              <a:tblPr/>
              <a:tblGrid>
                <a:gridCol w="1385280">
                  <a:extLst>
                    <a:ext uri="{9D8B030D-6E8A-4147-A177-3AD203B41FA5}">
                      <a16:colId xmlns:a16="http://schemas.microsoft.com/office/drawing/2014/main" val="863401397"/>
                    </a:ext>
                  </a:extLst>
                </a:gridCol>
                <a:gridCol w="2183637">
                  <a:extLst>
                    <a:ext uri="{9D8B030D-6E8A-4147-A177-3AD203B41FA5}">
                      <a16:colId xmlns:a16="http://schemas.microsoft.com/office/drawing/2014/main" val="809953898"/>
                    </a:ext>
                  </a:extLst>
                </a:gridCol>
                <a:gridCol w="2260380">
                  <a:extLst>
                    <a:ext uri="{9D8B030D-6E8A-4147-A177-3AD203B41FA5}">
                      <a16:colId xmlns:a16="http://schemas.microsoft.com/office/drawing/2014/main" val="3586488734"/>
                    </a:ext>
                  </a:extLst>
                </a:gridCol>
              </a:tblGrid>
              <a:tr h="447675">
                <a:tc gridSpan="3">
                  <a:txBody>
                    <a:bodyPr/>
                    <a:lstStyle/>
                    <a:p>
                      <a:pPr algn="ctr">
                        <a:buNone/>
                      </a:pPr>
                      <a:r>
                        <a:rPr lang="en-US" sz="2000" b="1">
                          <a:solidFill>
                            <a:schemeClr val="bg1"/>
                          </a:solidFill>
                        </a:rPr>
                        <a:t>Governance &amp; Guardrails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hMerge="1">
                  <a:txBody>
                    <a:bodyPr/>
                    <a:lstStyle/>
                    <a:p>
                      <a:pPr>
                        <a:buNone/>
                      </a:pPr>
                      <a:endParaRPr lang="en-US" sz="1400">
                        <a:solidFill>
                          <a:schemeClr val="bg1"/>
                        </a:solidFill>
                      </a:endParaRPr>
                    </a:p>
                  </a:txBody>
                  <a:tcPr marL="40419" marR="40419" marT="20210" marB="20210" anchor="ctr">
                    <a:lnL>
                      <a:noFill/>
                    </a:lnL>
                    <a:lnR>
                      <a:noFill/>
                    </a:lnR>
                    <a:lnT>
                      <a:noFill/>
                    </a:lnT>
                    <a:lnB>
                      <a:noFill/>
                    </a:lnB>
                    <a:solidFill>
                      <a:schemeClr val="accent2"/>
                    </a:solidFill>
                  </a:tcPr>
                </a:tc>
                <a:tc hMerge="1">
                  <a:txBody>
                    <a:bodyPr/>
                    <a:lstStyle/>
                    <a:p>
                      <a:pPr>
                        <a:buNone/>
                      </a:pPr>
                      <a:endParaRPr lang="en-US" sz="1400">
                        <a:solidFill>
                          <a:schemeClr val="bg1"/>
                        </a:solidFill>
                      </a:endParaRPr>
                    </a:p>
                  </a:txBody>
                  <a:tcPr marL="40419" marR="40419" marT="20210" marB="20210" anchor="ctr">
                    <a:lnL>
                      <a:noFill/>
                    </a:lnL>
                    <a:lnR>
                      <a:noFill/>
                    </a:lnR>
                    <a:lnT>
                      <a:noFill/>
                    </a:lnT>
                    <a:lnB>
                      <a:noFill/>
                    </a:lnB>
                    <a:solidFill>
                      <a:schemeClr val="accent2"/>
                    </a:solidFill>
                  </a:tcPr>
                </a:tc>
                <a:extLst>
                  <a:ext uri="{0D108BD9-81ED-4DB2-BD59-A6C34878D82A}">
                    <a16:rowId xmlns:a16="http://schemas.microsoft.com/office/drawing/2014/main" val="196091501"/>
                  </a:ext>
                </a:extLst>
              </a:tr>
              <a:tr h="256938">
                <a:tc>
                  <a:txBody>
                    <a:bodyPr/>
                    <a:lstStyle/>
                    <a:p>
                      <a:pPr>
                        <a:buNone/>
                      </a:pPr>
                      <a:r>
                        <a:rPr lang="en-US" sz="1400" b="1">
                          <a:solidFill>
                            <a:schemeClr val="bg1"/>
                          </a:solidFill>
                        </a:rPr>
                        <a:t>Field</a:t>
                      </a:r>
                      <a:endParaRPr lang="en-US" sz="1400">
                        <a:solidFill>
                          <a:schemeClr val="bg1"/>
                        </a:solidFill>
                      </a:endParaRP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400" b="1">
                          <a:solidFill>
                            <a:schemeClr val="bg1"/>
                          </a:solidFill>
                        </a:rPr>
                        <a:t>Description</a:t>
                      </a:r>
                      <a:endParaRPr lang="en-US" sz="1400">
                        <a:solidFill>
                          <a:schemeClr val="bg1"/>
                        </a:solidFill>
                      </a:endParaRP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accent2"/>
                    </a:solidFill>
                  </a:tcPr>
                </a:tc>
                <a:tc>
                  <a:txBody>
                    <a:bodyPr/>
                    <a:lstStyle/>
                    <a:p>
                      <a:pPr>
                        <a:buNone/>
                      </a:pPr>
                      <a:r>
                        <a:rPr lang="en-US" sz="1400" b="1">
                          <a:solidFill>
                            <a:schemeClr val="bg1"/>
                          </a:solidFill>
                        </a:rPr>
                        <a:t>Your input</a:t>
                      </a:r>
                      <a:endParaRPr lang="en-US" sz="1400">
                        <a:solidFill>
                          <a:schemeClr val="bg1"/>
                        </a:solidFill>
                      </a:endParaRP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2574719591"/>
                  </a:ext>
                </a:extLst>
              </a:tr>
              <a:tr h="688968">
                <a:tc>
                  <a:txBody>
                    <a:bodyPr/>
                    <a:lstStyle/>
                    <a:p>
                      <a:pPr>
                        <a:buNone/>
                      </a:pPr>
                      <a:r>
                        <a:rPr lang="en-US" sz="1400" b="1">
                          <a:solidFill>
                            <a:schemeClr val="bg1"/>
                          </a:solidFill>
                        </a:rPr>
                        <a:t>Risk appetite</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050"/>
                        <a:t>How much risk you accept for agents, for example conservative, balanced, ambitious</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tc>
                  <a:txBody>
                    <a:bodyPr/>
                    <a:lstStyle/>
                    <a:p>
                      <a:pPr>
                        <a:buNone/>
                      </a:pPr>
                      <a:r>
                        <a:rPr lang="en-US" sz="1050"/>
                        <a:t>e.g. “Balanced, low for HR core data”</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87053589"/>
                  </a:ext>
                </a:extLst>
              </a:tr>
              <a:tr h="531988">
                <a:tc>
                  <a:txBody>
                    <a:bodyPr/>
                    <a:lstStyle/>
                    <a:p>
                      <a:pPr>
                        <a:buNone/>
                      </a:pPr>
                      <a:r>
                        <a:rPr lang="en-US" sz="1400" b="1">
                          <a:solidFill>
                            <a:schemeClr val="bg1"/>
                          </a:solidFill>
                        </a:rPr>
                        <a:t>Data boundaries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050"/>
                        <a:t>What data agents can and cannot use, including sensitive data and cross border rules</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tc>
                  <a:txBody>
                    <a:bodyPr/>
                    <a:lstStyle/>
                    <a:p>
                      <a:pPr>
                        <a:buNone/>
                      </a:pPr>
                      <a:r>
                        <a:rPr lang="en-US" sz="1050"/>
                        <a:t>List key data domains and red lines</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1867913405"/>
                  </a:ext>
                </a:extLst>
              </a:tr>
              <a:tr h="531988">
                <a:tc>
                  <a:txBody>
                    <a:bodyPr/>
                    <a:lstStyle/>
                    <a:p>
                      <a:pPr>
                        <a:buNone/>
                      </a:pPr>
                      <a:r>
                        <a:rPr lang="en-US" sz="1400" b="1">
                          <a:solidFill>
                            <a:schemeClr val="bg1"/>
                          </a:solidFill>
                        </a:rPr>
                        <a:t>Use case risk levels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050"/>
                        <a:t>Simple categories for use cases, for example low / medium / high risk, or EU AI Act categories</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tc>
                  <a:txBody>
                    <a:bodyPr/>
                    <a:lstStyle/>
                    <a:p>
                      <a:pPr>
                        <a:buNone/>
                      </a:pPr>
                      <a:r>
                        <a:rPr lang="en-US" sz="1050"/>
                        <a:t>Define levels and examples per level</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2270961167"/>
                  </a:ext>
                </a:extLst>
              </a:tr>
              <a:tr h="531988">
                <a:tc>
                  <a:txBody>
                    <a:bodyPr/>
                    <a:lstStyle/>
                    <a:p>
                      <a:pPr>
                        <a:buNone/>
                      </a:pPr>
                      <a:r>
                        <a:rPr lang="en-US" sz="1400" b="1">
                          <a:solidFill>
                            <a:schemeClr val="bg1"/>
                          </a:solidFill>
                        </a:rPr>
                        <a:t>Human in the loop</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050"/>
                        <a:t>When a human must review or approve actions before they hit Workday or other systems</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tc>
                  <a:txBody>
                    <a:bodyPr/>
                    <a:lstStyle/>
                    <a:p>
                      <a:pPr>
                        <a:buNone/>
                      </a:pPr>
                      <a:r>
                        <a:rPr lang="en-US" sz="1050"/>
                        <a:t>List processes where review is required</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1291558838"/>
                  </a:ext>
                </a:extLst>
              </a:tr>
              <a:tr h="526957">
                <a:tc>
                  <a:txBody>
                    <a:bodyPr/>
                    <a:lstStyle/>
                    <a:p>
                      <a:pPr>
                        <a:buNone/>
                      </a:pPr>
                      <a:r>
                        <a:rPr lang="en-US" sz="1400" b="1">
                          <a:solidFill>
                            <a:schemeClr val="bg1"/>
                          </a:solidFill>
                        </a:rPr>
                        <a:t>Approval model</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050"/>
                        <a:t>Who approves which type of agent use case or change, and in which forum</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tc>
                  <a:txBody>
                    <a:bodyPr/>
                    <a:lstStyle/>
                    <a:p>
                      <a:pPr>
                        <a:buNone/>
                      </a:pPr>
                      <a:r>
                        <a:rPr lang="en-US" sz="1050"/>
                        <a:t>e.g. AI board, HRIS CAB, data privacy</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4176803905"/>
                  </a:ext>
                </a:extLst>
              </a:tr>
              <a:tr h="531988">
                <a:tc>
                  <a:txBody>
                    <a:bodyPr/>
                    <a:lstStyle/>
                    <a:p>
                      <a:pPr>
                        <a:buNone/>
                      </a:pPr>
                      <a:r>
                        <a:rPr lang="fr-FR" sz="1400" b="1">
                          <a:solidFill>
                            <a:schemeClr val="bg1"/>
                          </a:solidFill>
                        </a:rPr>
                        <a:t>Compliance &amp; EU AI </a:t>
                      </a:r>
                      <a:r>
                        <a:rPr lang="fr-FR" sz="1400" b="1" err="1">
                          <a:solidFill>
                            <a:schemeClr val="bg1"/>
                          </a:solidFill>
                        </a:rPr>
                        <a:t>Act</a:t>
                      </a:r>
                      <a:endParaRPr lang="fr-FR" sz="1400" b="1">
                        <a:solidFill>
                          <a:schemeClr val="bg1"/>
                        </a:solidFill>
                      </a:endParaRP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050"/>
                        <a:t>How you make sure agents follow local law and EU AI Act rules</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tc>
                  <a:txBody>
                    <a:bodyPr/>
                    <a:lstStyle/>
                    <a:p>
                      <a:pPr>
                        <a:buNone/>
                      </a:pPr>
                      <a:r>
                        <a:rPr lang="en-US" sz="1050"/>
                        <a:t>Note required checks and documents</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354585789"/>
                  </a:ext>
                </a:extLst>
              </a:tr>
              <a:tr h="531988">
                <a:tc>
                  <a:txBody>
                    <a:bodyPr/>
                    <a:lstStyle/>
                    <a:p>
                      <a:pPr>
                        <a:buNone/>
                      </a:pPr>
                      <a:r>
                        <a:rPr lang="en-US" sz="1400" b="1">
                          <a:solidFill>
                            <a:schemeClr val="bg1"/>
                          </a:solidFill>
                        </a:rPr>
                        <a:t>Monitoring &amp; audit</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050"/>
                        <a:t>How you log agent activity, monitor outcomes, handle incidents and give recourse</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tc>
                  <a:txBody>
                    <a:bodyPr/>
                    <a:lstStyle/>
                    <a:p>
                      <a:pPr>
                        <a:buNone/>
                      </a:pPr>
                      <a:r>
                        <a:rPr lang="en-US" sz="1050"/>
                        <a:t>Tools, reports and escalation process</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342905790"/>
                  </a:ext>
                </a:extLst>
              </a:tr>
              <a:tr h="472953">
                <a:tc>
                  <a:txBody>
                    <a:bodyPr/>
                    <a:lstStyle/>
                    <a:p>
                      <a:pPr>
                        <a:buNone/>
                      </a:pPr>
                      <a:r>
                        <a:rPr lang="en-US" sz="1400" b="1">
                          <a:solidFill>
                            <a:schemeClr val="bg1"/>
                          </a:solidFill>
                        </a:rPr>
                        <a:t>Roles &amp; responsibilities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050"/>
                        <a:t>Who owns what in practice, for example HR, HRIS, IT, legal</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tc>
                  <a:txBody>
                    <a:bodyPr/>
                    <a:lstStyle/>
                    <a:p>
                      <a:pPr>
                        <a:buNone/>
                      </a:pPr>
                      <a:r>
                        <a:rPr lang="en-US" sz="1050"/>
                        <a:t>RACI style list of key roles</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23853551"/>
                  </a:ext>
                </a:extLst>
              </a:tr>
              <a:tr h="531988">
                <a:tc>
                  <a:txBody>
                    <a:bodyPr/>
                    <a:lstStyle/>
                    <a:p>
                      <a:pPr>
                        <a:buNone/>
                      </a:pPr>
                      <a:r>
                        <a:rPr lang="en-US" sz="1200" b="1">
                          <a:solidFill>
                            <a:schemeClr val="bg1"/>
                          </a:solidFill>
                        </a:rPr>
                        <a:t>Documentation &amp; transparency</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050"/>
                        <a:t>What you document for each agent, and how to share with employees and works councils</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tc>
                  <a:txBody>
                    <a:bodyPr/>
                    <a:lstStyle/>
                    <a:p>
                      <a:pPr>
                        <a:buNone/>
                      </a:pPr>
                      <a:r>
                        <a:rPr lang="en-US" sz="1050" dirty="0"/>
                        <a:t>Decide minimum docs per agent</a:t>
                      </a:r>
                    </a:p>
                  </a:txBody>
                  <a:tcPr marL="40419" marR="40419" marT="20210" marB="20210" anchor="ctr">
                    <a:lnL w="12700" cap="flat" cmpd="sng" algn="ctr">
                      <a:solidFill>
                        <a:schemeClr val="accent2">
                          <a:lumMod val="50000"/>
                        </a:schemeClr>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084684"/>
                  </a:ext>
                </a:extLst>
              </a:tr>
            </a:tbl>
          </a:graphicData>
        </a:graphic>
      </p:graphicFrame>
      <p:sp>
        <p:nvSpPr>
          <p:cNvPr id="14" name="Rectangle 13">
            <a:extLst>
              <a:ext uri="{FF2B5EF4-FFF2-40B4-BE49-F238E27FC236}">
                <a16:creationId xmlns:a16="http://schemas.microsoft.com/office/drawing/2014/main" id="{0EDD8EDB-D8E9-F24C-601B-DB9D24A231C5}"/>
              </a:ext>
            </a:extLst>
          </p:cNvPr>
          <p:cNvSpPr/>
          <p:nvPr/>
        </p:nvSpPr>
        <p:spPr>
          <a:xfrm>
            <a:off x="6248403" y="1052001"/>
            <a:ext cx="406707" cy="437997"/>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G</a:t>
            </a:r>
          </a:p>
        </p:txBody>
      </p:sp>
      <p:pic>
        <p:nvPicPr>
          <p:cNvPr id="16" name="Graphic 15" descr="Magnifying glass with solid fill">
            <a:extLst>
              <a:ext uri="{FF2B5EF4-FFF2-40B4-BE49-F238E27FC236}">
                <a16:creationId xmlns:a16="http://schemas.microsoft.com/office/drawing/2014/main" id="{0C921642-7A34-F8E6-2D5E-838C3EA4C6C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62010" y="1090101"/>
            <a:ext cx="386881" cy="386881"/>
          </a:xfrm>
          <a:prstGeom prst="rect">
            <a:avLst/>
          </a:prstGeom>
        </p:spPr>
      </p:pic>
    </p:spTree>
    <p:extLst>
      <p:ext uri="{BB962C8B-B14F-4D97-AF65-F5344CB8AC3E}">
        <p14:creationId xmlns:p14="http://schemas.microsoft.com/office/powerpoint/2010/main" val="4272945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3E976-E665-33A5-6AF0-BB3C5098B9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282AEA-546C-DC03-0EA4-FA8FB1B97F3E}"/>
              </a:ext>
            </a:extLst>
          </p:cNvPr>
          <p:cNvSpPr>
            <a:spLocks noGrp="1"/>
          </p:cNvSpPr>
          <p:nvPr>
            <p:ph type="sldNum" sz="quarter" idx="4"/>
          </p:nvPr>
        </p:nvSpPr>
        <p:spPr/>
        <p:txBody>
          <a:bodyPr/>
          <a:lstStyle/>
          <a:p>
            <a:fld id="{B97DCD48-F2F0-436C-978D-7C4D59D5E31F}" type="slidenum">
              <a:rPr lang="en-US" smtClean="0"/>
              <a:pPr/>
              <a:t>7</a:t>
            </a:fld>
            <a:endParaRPr lang="en-US"/>
          </a:p>
        </p:txBody>
      </p:sp>
      <p:sp>
        <p:nvSpPr>
          <p:cNvPr id="3" name="Title 2">
            <a:extLst>
              <a:ext uri="{FF2B5EF4-FFF2-40B4-BE49-F238E27FC236}">
                <a16:creationId xmlns:a16="http://schemas.microsoft.com/office/drawing/2014/main" id="{AFE52151-AA05-BA40-21D4-6741229489DB}"/>
              </a:ext>
            </a:extLst>
          </p:cNvPr>
          <p:cNvSpPr>
            <a:spLocks noGrp="1"/>
          </p:cNvSpPr>
          <p:nvPr>
            <p:ph type="title"/>
          </p:nvPr>
        </p:nvSpPr>
        <p:spPr/>
        <p:txBody>
          <a:bodyPr/>
          <a:lstStyle/>
          <a:p>
            <a:r>
              <a:rPr lang="en-US"/>
              <a:t>Agent Strategy Template</a:t>
            </a:r>
          </a:p>
        </p:txBody>
      </p:sp>
      <p:graphicFrame>
        <p:nvGraphicFramePr>
          <p:cNvPr id="4" name="Table 3">
            <a:extLst>
              <a:ext uri="{FF2B5EF4-FFF2-40B4-BE49-F238E27FC236}">
                <a16:creationId xmlns:a16="http://schemas.microsoft.com/office/drawing/2014/main" id="{79DE9432-57E9-4F57-DB45-CBBCD85A39A8}"/>
              </a:ext>
            </a:extLst>
          </p:cNvPr>
          <p:cNvGraphicFramePr>
            <a:graphicFrameLocks noGrp="1"/>
          </p:cNvGraphicFramePr>
          <p:nvPr>
            <p:extLst>
              <p:ext uri="{D42A27DB-BD31-4B8C-83A1-F6EECF244321}">
                <p14:modId xmlns:p14="http://schemas.microsoft.com/office/powerpoint/2010/main" val="47183472"/>
              </p:ext>
            </p:extLst>
          </p:nvPr>
        </p:nvGraphicFramePr>
        <p:xfrm>
          <a:off x="336547" y="1052001"/>
          <a:ext cx="5607052" cy="5640201"/>
        </p:xfrm>
        <a:graphic>
          <a:graphicData uri="http://schemas.openxmlformats.org/drawingml/2006/table">
            <a:tbl>
              <a:tblPr/>
              <a:tblGrid>
                <a:gridCol w="1406527">
                  <a:extLst>
                    <a:ext uri="{9D8B030D-6E8A-4147-A177-3AD203B41FA5}">
                      <a16:colId xmlns:a16="http://schemas.microsoft.com/office/drawing/2014/main" val="4228761403"/>
                    </a:ext>
                  </a:extLst>
                </a:gridCol>
                <a:gridCol w="1933575">
                  <a:extLst>
                    <a:ext uri="{9D8B030D-6E8A-4147-A177-3AD203B41FA5}">
                      <a16:colId xmlns:a16="http://schemas.microsoft.com/office/drawing/2014/main" val="663604839"/>
                    </a:ext>
                  </a:extLst>
                </a:gridCol>
                <a:gridCol w="2266950">
                  <a:extLst>
                    <a:ext uri="{9D8B030D-6E8A-4147-A177-3AD203B41FA5}">
                      <a16:colId xmlns:a16="http://schemas.microsoft.com/office/drawing/2014/main" val="2852829595"/>
                    </a:ext>
                  </a:extLst>
                </a:gridCol>
              </a:tblGrid>
              <a:tr h="479315">
                <a:tc gridSpan="3">
                  <a:txBody>
                    <a:bodyPr/>
                    <a:lstStyle/>
                    <a:p>
                      <a:pPr algn="ctr">
                        <a:buNone/>
                      </a:pPr>
                      <a:r>
                        <a:rPr lang="en-US" sz="2000" b="1">
                          <a:solidFill>
                            <a:schemeClr val="bg1"/>
                          </a:solidFill>
                        </a:rPr>
                        <a:t>Experience &amp; Platforms</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a:buNone/>
                      </a:pPr>
                      <a:endParaRPr lang="en-US" sz="1400" b="1">
                        <a:solidFill>
                          <a:schemeClr val="bg1"/>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1"/>
                    </a:solidFill>
                  </a:tcPr>
                </a:tc>
                <a:tc hMerge="1">
                  <a:txBody>
                    <a:bodyPr/>
                    <a:lstStyle/>
                    <a:p>
                      <a:endParaRPr lang="en-US"/>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1"/>
                    </a:solidFill>
                  </a:tcPr>
                </a:tc>
                <a:extLst>
                  <a:ext uri="{0D108BD9-81ED-4DB2-BD59-A6C34878D82A}">
                    <a16:rowId xmlns:a16="http://schemas.microsoft.com/office/drawing/2014/main" val="112187252"/>
                  </a:ext>
                </a:extLst>
              </a:tr>
              <a:tr h="382795">
                <a:tc>
                  <a:txBody>
                    <a:bodyPr/>
                    <a:lstStyle/>
                    <a:p>
                      <a:pPr>
                        <a:buNone/>
                      </a:pPr>
                      <a:r>
                        <a:rPr lang="en-US" sz="1400" b="1">
                          <a:solidFill>
                            <a:schemeClr val="bg1"/>
                          </a:solidFill>
                        </a:rPr>
                        <a:t>Field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400" b="1">
                          <a:solidFill>
                            <a:schemeClr val="bg1"/>
                          </a:solidFill>
                        </a:rPr>
                        <a:t>Description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400" b="1">
                          <a:solidFill>
                            <a:schemeClr val="bg1"/>
                          </a:solidFill>
                        </a:rPr>
                        <a:t>Your input</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026463311"/>
                  </a:ext>
                </a:extLst>
              </a:tr>
              <a:tr h="691320">
                <a:tc>
                  <a:txBody>
                    <a:bodyPr/>
                    <a:lstStyle/>
                    <a:p>
                      <a:pPr>
                        <a:buNone/>
                      </a:pPr>
                      <a:r>
                        <a:rPr lang="en-US" sz="1200" b="1">
                          <a:solidFill>
                            <a:schemeClr val="bg1"/>
                          </a:solidFill>
                        </a:rPr>
                        <a:t>Target journeys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050" dirty="0"/>
                        <a:t>Key journeys where users will work with agents, e.g. hire, transfer, performance</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buNone/>
                      </a:pPr>
                      <a:r>
                        <a:rPr lang="en-US" sz="1050" dirty="0"/>
                        <a:t>List 3 to 5 core journeys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629954417"/>
                  </a:ext>
                </a:extLst>
              </a:tr>
              <a:tr h="497751">
                <a:tc>
                  <a:txBody>
                    <a:bodyPr/>
                    <a:lstStyle/>
                    <a:p>
                      <a:pPr>
                        <a:buNone/>
                      </a:pPr>
                      <a:r>
                        <a:rPr lang="en-US" sz="1200" b="1">
                          <a:solidFill>
                            <a:schemeClr val="bg1"/>
                          </a:solidFill>
                        </a:rPr>
                        <a:t>Experience goals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050" dirty="0"/>
                        <a:t>How the experience should feel, e.g. fast, trusted, simple, no jargon</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buNone/>
                      </a:pPr>
                      <a:r>
                        <a:rPr lang="en-US" sz="1050" dirty="0"/>
                        <a:t>3 to 5 words that describe the experience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499328935"/>
                  </a:ext>
                </a:extLst>
              </a:tr>
              <a:tr h="497751">
                <a:tc>
                  <a:txBody>
                    <a:bodyPr/>
                    <a:lstStyle/>
                    <a:p>
                      <a:pPr>
                        <a:buNone/>
                      </a:pPr>
                      <a:r>
                        <a:rPr lang="en-US" sz="1200" b="1">
                          <a:solidFill>
                            <a:schemeClr val="bg1"/>
                          </a:solidFill>
                        </a:rPr>
                        <a:t>Handover to humans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050" dirty="0"/>
                        <a:t>When the agent should hand over to a human</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buNone/>
                      </a:pPr>
                      <a:r>
                        <a:rPr lang="en-US" sz="1050" dirty="0"/>
                        <a:t>Describe rules for handover</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610052643"/>
                  </a:ext>
                </a:extLst>
              </a:tr>
              <a:tr h="497751">
                <a:tc>
                  <a:txBody>
                    <a:bodyPr/>
                    <a:lstStyle/>
                    <a:p>
                      <a:pPr>
                        <a:buNone/>
                      </a:pPr>
                      <a:r>
                        <a:rPr lang="en-US" sz="1200" b="1">
                          <a:solidFill>
                            <a:schemeClr val="bg1"/>
                          </a:solidFill>
                        </a:rPr>
                        <a:t>Agent Builder Platform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050" dirty="0"/>
                        <a:t>Main tools and platforms, for example Flowise, LLM provider, integration tool</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buNone/>
                      </a:pPr>
                      <a:r>
                        <a:rPr lang="en-US" sz="1050" dirty="0"/>
                        <a:t>List your standard platforms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952934072"/>
                  </a:ext>
                </a:extLst>
              </a:tr>
              <a:tr h="497751">
                <a:tc>
                  <a:txBody>
                    <a:bodyPr/>
                    <a:lstStyle/>
                    <a:p>
                      <a:pPr>
                        <a:buNone/>
                      </a:pPr>
                      <a:r>
                        <a:rPr lang="en-US" sz="1200" b="1">
                          <a:solidFill>
                            <a:schemeClr val="bg1"/>
                          </a:solidFill>
                        </a:rPr>
                        <a:t>Primary HR Platforms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050" dirty="0"/>
                        <a:t>Where ~ 80 percent of HR activity happens, for example Workday, ticketing, LMS, intranet etc.</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buNone/>
                      </a:pPr>
                      <a:r>
                        <a:rPr lang="en-US" sz="1050" dirty="0"/>
                        <a:t>List 3 to 5 systems that must be integrated first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80836691"/>
                  </a:ext>
                </a:extLst>
              </a:tr>
              <a:tr h="497751">
                <a:tc>
                  <a:txBody>
                    <a:bodyPr/>
                    <a:lstStyle/>
                    <a:p>
                      <a:pPr>
                        <a:buNone/>
                      </a:pPr>
                      <a:r>
                        <a:rPr lang="en-US" sz="1200" b="1">
                          <a:solidFill>
                            <a:schemeClr val="bg1"/>
                          </a:solidFill>
                        </a:rPr>
                        <a:t>Entry points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050" dirty="0"/>
                        <a:t>Where users meet agents, for example WD Assistant, Teams, Slack</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buNone/>
                      </a:pPr>
                      <a:r>
                        <a:rPr lang="en-US" sz="1050" dirty="0"/>
                        <a:t>Choose main channels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313579568"/>
                  </a:ext>
                </a:extLst>
              </a:tr>
              <a:tr h="497751">
                <a:tc>
                  <a:txBody>
                    <a:bodyPr/>
                    <a:lstStyle/>
                    <a:p>
                      <a:pPr>
                        <a:buNone/>
                      </a:pPr>
                      <a:r>
                        <a:rPr lang="en-US" sz="1200" b="1">
                          <a:solidFill>
                            <a:schemeClr val="bg1"/>
                          </a:solidFill>
                        </a:rPr>
                        <a:t>Integration pattern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050" dirty="0"/>
                        <a:t>How agents talk to systems, for example APIs,, MCP, A2A</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buNone/>
                      </a:pPr>
                      <a:r>
                        <a:rPr lang="en-US" sz="1050" dirty="0"/>
                        <a:t>Describe preferred patterns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950364402"/>
                  </a:ext>
                </a:extLst>
              </a:tr>
              <a:tr h="497751">
                <a:tc>
                  <a:txBody>
                    <a:bodyPr/>
                    <a:lstStyle/>
                    <a:p>
                      <a:pPr>
                        <a:buNone/>
                      </a:pPr>
                      <a:r>
                        <a:rPr lang="en-US" sz="1200" b="1">
                          <a:solidFill>
                            <a:schemeClr val="bg1"/>
                          </a:solidFill>
                        </a:rPr>
                        <a:t>Measurement of experience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050" dirty="0"/>
                        <a:t>How you will measure success, for example CSAT, NPS, completion time</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buNone/>
                      </a:pPr>
                      <a:r>
                        <a:rPr lang="en-US" sz="1050" dirty="0"/>
                        <a:t>3 to 5 metrics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877837417"/>
                  </a:ext>
                </a:extLst>
              </a:tr>
            </a:tbl>
          </a:graphicData>
        </a:graphic>
      </p:graphicFrame>
      <p:sp>
        <p:nvSpPr>
          <p:cNvPr id="12" name="Rectangle 11">
            <a:extLst>
              <a:ext uri="{FF2B5EF4-FFF2-40B4-BE49-F238E27FC236}">
                <a16:creationId xmlns:a16="http://schemas.microsoft.com/office/drawing/2014/main" id="{1C4297CB-DDA6-74EA-7E90-2FC554D6B22E}"/>
              </a:ext>
            </a:extLst>
          </p:cNvPr>
          <p:cNvSpPr/>
          <p:nvPr/>
        </p:nvSpPr>
        <p:spPr>
          <a:xfrm>
            <a:off x="336550" y="1038985"/>
            <a:ext cx="489263" cy="475490"/>
          </a:xfrm>
          <a:prstGeom prst="rect">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E</a:t>
            </a:r>
          </a:p>
        </p:txBody>
      </p:sp>
      <p:graphicFrame>
        <p:nvGraphicFramePr>
          <p:cNvPr id="13" name="Table 12">
            <a:extLst>
              <a:ext uri="{FF2B5EF4-FFF2-40B4-BE49-F238E27FC236}">
                <a16:creationId xmlns:a16="http://schemas.microsoft.com/office/drawing/2014/main" id="{0F796768-DCB7-7628-E328-9F0259E55BD9}"/>
              </a:ext>
            </a:extLst>
          </p:cNvPr>
          <p:cNvGraphicFramePr>
            <a:graphicFrameLocks noGrp="1"/>
          </p:cNvGraphicFramePr>
          <p:nvPr>
            <p:extLst>
              <p:ext uri="{D42A27DB-BD31-4B8C-83A1-F6EECF244321}">
                <p14:modId xmlns:p14="http://schemas.microsoft.com/office/powerpoint/2010/main" val="1637099144"/>
              </p:ext>
            </p:extLst>
          </p:nvPr>
        </p:nvGraphicFramePr>
        <p:xfrm>
          <a:off x="6248403" y="1052001"/>
          <a:ext cx="5829297" cy="5614035"/>
        </p:xfrm>
        <a:graphic>
          <a:graphicData uri="http://schemas.openxmlformats.org/drawingml/2006/table">
            <a:tbl>
              <a:tblPr/>
              <a:tblGrid>
                <a:gridCol w="1385280">
                  <a:extLst>
                    <a:ext uri="{9D8B030D-6E8A-4147-A177-3AD203B41FA5}">
                      <a16:colId xmlns:a16="http://schemas.microsoft.com/office/drawing/2014/main" val="863401397"/>
                    </a:ext>
                  </a:extLst>
                </a:gridCol>
                <a:gridCol w="2183637">
                  <a:extLst>
                    <a:ext uri="{9D8B030D-6E8A-4147-A177-3AD203B41FA5}">
                      <a16:colId xmlns:a16="http://schemas.microsoft.com/office/drawing/2014/main" val="809953898"/>
                    </a:ext>
                  </a:extLst>
                </a:gridCol>
                <a:gridCol w="2260380">
                  <a:extLst>
                    <a:ext uri="{9D8B030D-6E8A-4147-A177-3AD203B41FA5}">
                      <a16:colId xmlns:a16="http://schemas.microsoft.com/office/drawing/2014/main" val="3586488734"/>
                    </a:ext>
                  </a:extLst>
                </a:gridCol>
              </a:tblGrid>
              <a:tr h="447675">
                <a:tc gridSpan="3">
                  <a:txBody>
                    <a:bodyPr/>
                    <a:lstStyle/>
                    <a:p>
                      <a:pPr algn="ctr">
                        <a:buNone/>
                      </a:pPr>
                      <a:r>
                        <a:rPr lang="en-US" sz="2000" b="1">
                          <a:solidFill>
                            <a:schemeClr val="bg1"/>
                          </a:solidFill>
                        </a:rPr>
                        <a:t>Native vs. Custom Agents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hMerge="1">
                  <a:txBody>
                    <a:bodyPr/>
                    <a:lstStyle/>
                    <a:p>
                      <a:pPr>
                        <a:buNone/>
                      </a:pPr>
                      <a:endParaRPr lang="en-US" sz="1400">
                        <a:solidFill>
                          <a:schemeClr val="bg1"/>
                        </a:solidFill>
                      </a:endParaRPr>
                    </a:p>
                  </a:txBody>
                  <a:tcPr marL="40419" marR="40419" marT="20210" marB="20210" anchor="ctr">
                    <a:lnL>
                      <a:noFill/>
                    </a:lnL>
                    <a:lnR>
                      <a:noFill/>
                    </a:lnR>
                    <a:lnT>
                      <a:noFill/>
                    </a:lnT>
                    <a:lnB>
                      <a:noFill/>
                    </a:lnB>
                    <a:solidFill>
                      <a:schemeClr val="accent2"/>
                    </a:solidFill>
                  </a:tcPr>
                </a:tc>
                <a:tc hMerge="1">
                  <a:txBody>
                    <a:bodyPr/>
                    <a:lstStyle/>
                    <a:p>
                      <a:pPr>
                        <a:buNone/>
                      </a:pPr>
                      <a:endParaRPr lang="en-US" sz="1400">
                        <a:solidFill>
                          <a:schemeClr val="bg1"/>
                        </a:solidFill>
                      </a:endParaRPr>
                    </a:p>
                  </a:txBody>
                  <a:tcPr marL="40419" marR="40419" marT="20210" marB="20210" anchor="ctr">
                    <a:lnL>
                      <a:noFill/>
                    </a:lnL>
                    <a:lnR>
                      <a:noFill/>
                    </a:lnR>
                    <a:lnT>
                      <a:noFill/>
                    </a:lnT>
                    <a:lnB>
                      <a:noFill/>
                    </a:lnB>
                    <a:solidFill>
                      <a:schemeClr val="accent2"/>
                    </a:solidFill>
                  </a:tcPr>
                </a:tc>
                <a:extLst>
                  <a:ext uri="{0D108BD9-81ED-4DB2-BD59-A6C34878D82A}">
                    <a16:rowId xmlns:a16="http://schemas.microsoft.com/office/drawing/2014/main" val="196091501"/>
                  </a:ext>
                </a:extLst>
              </a:tr>
              <a:tr h="256938">
                <a:tc>
                  <a:txBody>
                    <a:bodyPr/>
                    <a:lstStyle/>
                    <a:p>
                      <a:pPr>
                        <a:buNone/>
                      </a:pPr>
                      <a:r>
                        <a:rPr lang="en-US" sz="1200" b="1">
                          <a:solidFill>
                            <a:schemeClr val="bg1"/>
                          </a:solidFill>
                        </a:rPr>
                        <a:t>Field</a:t>
                      </a:r>
                      <a:endParaRPr lang="en-US" sz="120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1200" b="1">
                          <a:solidFill>
                            <a:schemeClr val="bg1"/>
                          </a:solidFill>
                        </a:rPr>
                        <a:t>Description</a:t>
                      </a:r>
                      <a:endParaRPr lang="en-US" sz="120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lumMod val="75000"/>
                      </a:schemeClr>
                    </a:solidFill>
                  </a:tcPr>
                </a:tc>
                <a:tc>
                  <a:txBody>
                    <a:bodyPr/>
                    <a:lstStyle/>
                    <a:p>
                      <a:pPr>
                        <a:buNone/>
                      </a:pPr>
                      <a:r>
                        <a:rPr lang="en-US" sz="1200" b="1">
                          <a:solidFill>
                            <a:schemeClr val="bg1"/>
                          </a:solidFill>
                        </a:rPr>
                        <a:t>Your input</a:t>
                      </a:r>
                      <a:endParaRPr lang="en-US" sz="120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574719591"/>
                  </a:ext>
                </a:extLst>
              </a:tr>
              <a:tr h="688968">
                <a:tc>
                  <a:txBody>
                    <a:bodyPr/>
                    <a:lstStyle/>
                    <a:p>
                      <a:pPr>
                        <a:buNone/>
                      </a:pPr>
                      <a:r>
                        <a:rPr lang="en-US" sz="1200" b="1">
                          <a:solidFill>
                            <a:schemeClr val="bg1"/>
                          </a:solidFill>
                        </a:rPr>
                        <a:t>Strategic direction</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1050" dirty="0"/>
                        <a:t>Overall view on native vs. custom, e.g. native first, custom where it adds clear value</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r>
                        <a:rPr lang="en-US" sz="1050"/>
                        <a:t>Short statement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7053589"/>
                  </a:ext>
                </a:extLst>
              </a:tr>
              <a:tr h="531988">
                <a:tc>
                  <a:txBody>
                    <a:bodyPr/>
                    <a:lstStyle/>
                    <a:p>
                      <a:pPr>
                        <a:buNone/>
                      </a:pPr>
                      <a:r>
                        <a:rPr lang="en-US" sz="1200" b="1">
                          <a:solidFill>
                            <a:schemeClr val="bg1"/>
                          </a:solidFill>
                        </a:rPr>
                        <a:t>Primary native agents</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1050"/>
                        <a:t>Workday delivered or partner agents you plan to use and extend</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r>
                        <a:rPr lang="en-US" sz="1050"/>
                        <a:t>List core native agents</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67913405"/>
                  </a:ext>
                </a:extLst>
              </a:tr>
              <a:tr h="531988">
                <a:tc>
                  <a:txBody>
                    <a:bodyPr/>
                    <a:lstStyle/>
                    <a:p>
                      <a:pPr>
                        <a:buNone/>
                      </a:pPr>
                      <a:r>
                        <a:rPr lang="en-US" sz="1200" b="1">
                          <a:solidFill>
                            <a:schemeClr val="bg1"/>
                          </a:solidFill>
                        </a:rPr>
                        <a:t>Primary custom agents</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1050"/>
                        <a:t>Key custom agents you plan to build yourself or with a partner</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r>
                        <a:rPr lang="en-US" sz="1050"/>
                        <a:t>List 3 to 5 custom agent ideas</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70961167"/>
                  </a:ext>
                </a:extLst>
              </a:tr>
              <a:tr h="531988">
                <a:tc>
                  <a:txBody>
                    <a:bodyPr/>
                    <a:lstStyle/>
                    <a:p>
                      <a:pPr>
                        <a:buNone/>
                      </a:pPr>
                      <a:r>
                        <a:rPr lang="en-US" sz="1200" b="1">
                          <a:solidFill>
                            <a:schemeClr val="bg1"/>
                          </a:solidFill>
                        </a:rPr>
                        <a:t>Decision criteria per use case</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1050"/>
                        <a:t>How you decide native vs. custom, for example speed, control, data needs, UX, cost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r>
                        <a:rPr lang="en-US" sz="1050"/>
                        <a:t>Bullet list of criteria</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91558838"/>
                  </a:ext>
                </a:extLst>
              </a:tr>
              <a:tr h="526957">
                <a:tc>
                  <a:txBody>
                    <a:bodyPr/>
                    <a:lstStyle/>
                    <a:p>
                      <a:pPr>
                        <a:buNone/>
                      </a:pPr>
                      <a:r>
                        <a:rPr lang="en-US" sz="1200" b="1">
                          <a:solidFill>
                            <a:schemeClr val="bg1"/>
                          </a:solidFill>
                        </a:rPr>
                        <a:t>When to prefer native</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1050"/>
                        <a:t>Typical situations where you choose Workday delivered or marketplace agents first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r>
                        <a:rPr lang="en-US" sz="1050"/>
                        <a:t>Describe 3 to 5 patterns</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76803905"/>
                  </a:ext>
                </a:extLst>
              </a:tr>
              <a:tr h="531988">
                <a:tc>
                  <a:txBody>
                    <a:bodyPr/>
                    <a:lstStyle/>
                    <a:p>
                      <a:pPr>
                        <a:buNone/>
                      </a:pPr>
                      <a:r>
                        <a:rPr lang="en-US" sz="1200" b="1">
                          <a:solidFill>
                            <a:schemeClr val="bg1"/>
                          </a:solidFill>
                        </a:rPr>
                        <a:t>When to prefer custom</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1050" dirty="0"/>
                        <a:t>Typical situations where you build in Flowise or other platforms</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r>
                        <a:rPr lang="en-US" sz="1050"/>
                        <a:t>Describe 3 to 5 patterns</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4585789"/>
                  </a:ext>
                </a:extLst>
              </a:tr>
              <a:tr h="531988">
                <a:tc>
                  <a:txBody>
                    <a:bodyPr/>
                    <a:lstStyle/>
                    <a:p>
                      <a:pPr>
                        <a:buNone/>
                      </a:pPr>
                      <a:r>
                        <a:rPr lang="en-US" sz="1200" b="1">
                          <a:solidFill>
                            <a:schemeClr val="bg1"/>
                          </a:solidFill>
                        </a:rPr>
                        <a:t>Ownership and support model</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1050"/>
                        <a:t>Who owns native agents vs. custom agents, including support, SLAs and upgrades</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r>
                        <a:rPr lang="en-US" sz="1050"/>
                        <a:t>Define roles per type</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084684"/>
                  </a:ext>
                </a:extLst>
              </a:tr>
              <a:tr h="531988">
                <a:tc>
                  <a:txBody>
                    <a:bodyPr/>
                    <a:lstStyle/>
                    <a:p>
                      <a:pPr>
                        <a:buNone/>
                      </a:pPr>
                      <a:r>
                        <a:rPr lang="en-US" sz="1200" b="1">
                          <a:solidFill>
                            <a:schemeClr val="bg1"/>
                          </a:solidFill>
                        </a:rPr>
                        <a:t>Vendor and lock in considerations</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1050"/>
                        <a:t>How you manage dependence on Workday delivered vs. external platforms</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r>
                        <a:rPr lang="en-US" sz="1050" dirty="0"/>
                        <a:t>Short notes on risk and mitigation</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68000060"/>
                  </a:ext>
                </a:extLst>
              </a:tr>
            </a:tbl>
          </a:graphicData>
        </a:graphic>
      </p:graphicFrame>
      <p:sp>
        <p:nvSpPr>
          <p:cNvPr id="14" name="Rectangle 13">
            <a:extLst>
              <a:ext uri="{FF2B5EF4-FFF2-40B4-BE49-F238E27FC236}">
                <a16:creationId xmlns:a16="http://schemas.microsoft.com/office/drawing/2014/main" id="{0CD57AC1-EBCB-8D03-F63B-98FC3D514DE0}"/>
              </a:ext>
            </a:extLst>
          </p:cNvPr>
          <p:cNvSpPr/>
          <p:nvPr/>
        </p:nvSpPr>
        <p:spPr>
          <a:xfrm>
            <a:off x="6248403" y="1052001"/>
            <a:ext cx="406707" cy="437997"/>
          </a:xfrm>
          <a:prstGeom prst="rect">
            <a:avLst/>
          </a:prstGeom>
          <a:solidFill>
            <a:schemeClr val="bg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rPr>
              <a:t>N</a:t>
            </a:r>
          </a:p>
        </p:txBody>
      </p:sp>
      <p:pic>
        <p:nvPicPr>
          <p:cNvPr id="18" name="Graphic 17" descr="Ui Ux with solid fill">
            <a:extLst>
              <a:ext uri="{FF2B5EF4-FFF2-40B4-BE49-F238E27FC236}">
                <a16:creationId xmlns:a16="http://schemas.microsoft.com/office/drawing/2014/main" id="{2E0E6A7B-4B71-8BF3-CB9D-33C4567E622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08160" y="1053788"/>
            <a:ext cx="489262" cy="489262"/>
          </a:xfrm>
          <a:prstGeom prst="rect">
            <a:avLst/>
          </a:prstGeom>
        </p:spPr>
      </p:pic>
      <p:pic>
        <p:nvPicPr>
          <p:cNvPr id="20" name="Graphic 19" descr="Illustrator with solid fill">
            <a:extLst>
              <a:ext uri="{FF2B5EF4-FFF2-40B4-BE49-F238E27FC236}">
                <a16:creationId xmlns:a16="http://schemas.microsoft.com/office/drawing/2014/main" id="{9084774A-2333-1098-C1F8-3B6121CFB71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525378" y="1052001"/>
            <a:ext cx="437997" cy="437997"/>
          </a:xfrm>
          <a:prstGeom prst="rect">
            <a:avLst/>
          </a:prstGeom>
        </p:spPr>
      </p:pic>
    </p:spTree>
    <p:extLst>
      <p:ext uri="{BB962C8B-B14F-4D97-AF65-F5344CB8AC3E}">
        <p14:creationId xmlns:p14="http://schemas.microsoft.com/office/powerpoint/2010/main" val="1263360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45B71-38DA-68FC-4D65-9174504940A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54CE2D-1B8C-4B26-6D06-9A03F9791C6F}"/>
              </a:ext>
            </a:extLst>
          </p:cNvPr>
          <p:cNvSpPr>
            <a:spLocks noGrp="1"/>
          </p:cNvSpPr>
          <p:nvPr>
            <p:ph type="title"/>
          </p:nvPr>
        </p:nvSpPr>
        <p:spPr/>
        <p:txBody>
          <a:bodyPr/>
          <a:lstStyle/>
          <a:p>
            <a:r>
              <a:rPr lang="en-US"/>
              <a:t>Agent Strategy Template</a:t>
            </a:r>
          </a:p>
        </p:txBody>
      </p:sp>
      <p:graphicFrame>
        <p:nvGraphicFramePr>
          <p:cNvPr id="4" name="Table 3">
            <a:extLst>
              <a:ext uri="{FF2B5EF4-FFF2-40B4-BE49-F238E27FC236}">
                <a16:creationId xmlns:a16="http://schemas.microsoft.com/office/drawing/2014/main" id="{4BD418BE-BCD1-7421-692E-C57756A23222}"/>
              </a:ext>
            </a:extLst>
          </p:cNvPr>
          <p:cNvGraphicFramePr>
            <a:graphicFrameLocks noGrp="1"/>
          </p:cNvGraphicFramePr>
          <p:nvPr>
            <p:extLst>
              <p:ext uri="{D42A27DB-BD31-4B8C-83A1-F6EECF244321}">
                <p14:modId xmlns:p14="http://schemas.microsoft.com/office/powerpoint/2010/main" val="431366321"/>
              </p:ext>
            </p:extLst>
          </p:nvPr>
        </p:nvGraphicFramePr>
        <p:xfrm>
          <a:off x="336547" y="1052002"/>
          <a:ext cx="11606312" cy="3596640"/>
        </p:xfrm>
        <a:graphic>
          <a:graphicData uri="http://schemas.openxmlformats.org/drawingml/2006/table">
            <a:tbl>
              <a:tblPr/>
              <a:tblGrid>
                <a:gridCol w="2215822">
                  <a:extLst>
                    <a:ext uri="{9D8B030D-6E8A-4147-A177-3AD203B41FA5}">
                      <a16:colId xmlns:a16="http://schemas.microsoft.com/office/drawing/2014/main" val="4228761403"/>
                    </a:ext>
                  </a:extLst>
                </a:gridCol>
                <a:gridCol w="4698019">
                  <a:extLst>
                    <a:ext uri="{9D8B030D-6E8A-4147-A177-3AD203B41FA5}">
                      <a16:colId xmlns:a16="http://schemas.microsoft.com/office/drawing/2014/main" val="663604839"/>
                    </a:ext>
                  </a:extLst>
                </a:gridCol>
                <a:gridCol w="4692471">
                  <a:extLst>
                    <a:ext uri="{9D8B030D-6E8A-4147-A177-3AD203B41FA5}">
                      <a16:colId xmlns:a16="http://schemas.microsoft.com/office/drawing/2014/main" val="2852829595"/>
                    </a:ext>
                  </a:extLst>
                </a:gridCol>
              </a:tblGrid>
              <a:tr h="249341">
                <a:tc gridSpan="3">
                  <a:txBody>
                    <a:bodyPr/>
                    <a:lstStyle/>
                    <a:p>
                      <a:pPr algn="ctr">
                        <a:buNone/>
                      </a:pPr>
                      <a:r>
                        <a:rPr lang="en-US" sz="2000" b="1">
                          <a:solidFill>
                            <a:schemeClr val="bg1"/>
                          </a:solidFill>
                        </a:rPr>
                        <a:t>Trajectory &amp; Roadmap</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hMerge="1">
                  <a:txBody>
                    <a:bodyPr/>
                    <a:lstStyle/>
                    <a:p>
                      <a:pPr>
                        <a:buNone/>
                      </a:pPr>
                      <a:endParaRPr lang="en-US" sz="1400" b="1">
                        <a:solidFill>
                          <a:schemeClr val="bg1"/>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1"/>
                    </a:solidFill>
                  </a:tcPr>
                </a:tc>
                <a:tc hMerge="1">
                  <a:txBody>
                    <a:bodyPr/>
                    <a:lstStyle/>
                    <a:p>
                      <a:endParaRPr lang="en-US"/>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1"/>
                    </a:solidFill>
                  </a:tcPr>
                </a:tc>
                <a:extLst>
                  <a:ext uri="{0D108BD9-81ED-4DB2-BD59-A6C34878D82A}">
                    <a16:rowId xmlns:a16="http://schemas.microsoft.com/office/drawing/2014/main" val="112187252"/>
                  </a:ext>
                </a:extLst>
              </a:tr>
              <a:tr h="172621">
                <a:tc>
                  <a:txBody>
                    <a:bodyPr/>
                    <a:lstStyle/>
                    <a:p>
                      <a:pPr>
                        <a:buNone/>
                      </a:pPr>
                      <a:r>
                        <a:rPr lang="en-US" sz="1200" b="1">
                          <a:solidFill>
                            <a:schemeClr val="bg1"/>
                          </a:solidFill>
                        </a:rPr>
                        <a:t>Field</a:t>
                      </a:r>
                      <a:endParaRPr lang="en-US" sz="120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200" b="1">
                          <a:solidFill>
                            <a:schemeClr val="bg1"/>
                          </a:solidFill>
                        </a:rPr>
                        <a:t>Description</a:t>
                      </a:r>
                      <a:endParaRPr lang="en-US" sz="120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solidFill>
                  </a:tcPr>
                </a:tc>
                <a:tc>
                  <a:txBody>
                    <a:bodyPr/>
                    <a:lstStyle/>
                    <a:p>
                      <a:pPr>
                        <a:buNone/>
                      </a:pPr>
                      <a:r>
                        <a:rPr lang="en-US" sz="1200" b="1">
                          <a:solidFill>
                            <a:schemeClr val="bg1"/>
                          </a:solidFill>
                        </a:rPr>
                        <a:t>Your input</a:t>
                      </a:r>
                      <a:endParaRPr lang="en-US" sz="120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2026463311"/>
                  </a:ext>
                </a:extLst>
              </a:tr>
              <a:tr h="233641">
                <a:tc>
                  <a:txBody>
                    <a:bodyPr/>
                    <a:lstStyle/>
                    <a:p>
                      <a:pPr>
                        <a:buNone/>
                      </a:pPr>
                      <a:r>
                        <a:rPr lang="en-US" sz="1200" b="1">
                          <a:solidFill>
                            <a:schemeClr val="bg1"/>
                          </a:solidFill>
                        </a:rPr>
                        <a:t>Time horizon</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050"/>
                        <a:t>Period you plan for, for example next 12–24 months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e.g. “Now – end 2026”</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629954417"/>
                  </a:ext>
                </a:extLst>
              </a:tr>
              <a:tr h="172621">
                <a:tc>
                  <a:txBody>
                    <a:bodyPr/>
                    <a:lstStyle/>
                    <a:p>
                      <a:pPr>
                        <a:buNone/>
                      </a:pPr>
                      <a:r>
                        <a:rPr lang="en-US" sz="1200" b="1">
                          <a:solidFill>
                            <a:schemeClr val="bg1"/>
                          </a:solidFill>
                        </a:rPr>
                        <a:t>Starting point</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050"/>
                        <a:t>Where you are today with AI and agents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Short summary</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499328935"/>
                  </a:ext>
                </a:extLst>
              </a:tr>
              <a:tr h="172621">
                <a:tc>
                  <a:txBody>
                    <a:bodyPr/>
                    <a:lstStyle/>
                    <a:p>
                      <a:pPr>
                        <a:buNone/>
                      </a:pPr>
                      <a:r>
                        <a:rPr lang="en-US" sz="1200" b="1">
                          <a:solidFill>
                            <a:schemeClr val="bg1"/>
                          </a:solidFill>
                        </a:rPr>
                        <a:t>Team skills &amp; upskilling</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050"/>
                        <a:t>Skills you need and how you will upskill HR, HRIS, IT</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Training, coaching, hiring</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610052643"/>
                  </a:ext>
                </a:extLst>
              </a:tr>
              <a:tr h="172621">
                <a:tc>
                  <a:txBody>
                    <a:bodyPr/>
                    <a:lstStyle/>
                    <a:p>
                      <a:pPr>
                        <a:buNone/>
                      </a:pPr>
                      <a:r>
                        <a:rPr lang="en-US" sz="1200" b="1">
                          <a:solidFill>
                            <a:schemeClr val="bg1"/>
                          </a:solidFill>
                        </a:rPr>
                        <a:t>Stakeholders to align</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050"/>
                        <a:t>Key people and forums you must bring along</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CHRO, CIO, works council, finance, etc.</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952934072"/>
                  </a:ext>
                </a:extLst>
              </a:tr>
              <a:tr h="172621">
                <a:tc>
                  <a:txBody>
                    <a:bodyPr/>
                    <a:lstStyle/>
                    <a:p>
                      <a:pPr>
                        <a:buNone/>
                      </a:pPr>
                      <a:r>
                        <a:rPr lang="en-US" sz="1200" b="1">
                          <a:solidFill>
                            <a:schemeClr val="bg1"/>
                          </a:solidFill>
                        </a:rPr>
                        <a:t>Governance readiness</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050"/>
                        <a:t>Actions to get AI governance, EU AI Act and policies ready</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Boards, policies, templates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080836691"/>
                  </a:ext>
                </a:extLst>
              </a:tr>
              <a:tr h="258931">
                <a:tc>
                  <a:txBody>
                    <a:bodyPr/>
                    <a:lstStyle/>
                    <a:p>
                      <a:pPr>
                        <a:buNone/>
                      </a:pPr>
                      <a:r>
                        <a:rPr lang="en-US" sz="1200" b="1">
                          <a:solidFill>
                            <a:schemeClr val="bg1"/>
                          </a:solidFill>
                        </a:rPr>
                        <a:t>Data &amp; integration readiness</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050"/>
                        <a:t>Work needed on data quality and key integrations before agents can scale</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Main gaps and actions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313579568"/>
                  </a:ext>
                </a:extLst>
              </a:tr>
              <a:tr h="258931">
                <a:tc>
                  <a:txBody>
                    <a:bodyPr/>
                    <a:lstStyle/>
                    <a:p>
                      <a:pPr>
                        <a:buNone/>
                      </a:pPr>
                      <a:r>
                        <a:rPr lang="en-US" sz="1200" b="1">
                          <a:solidFill>
                            <a:schemeClr val="bg1"/>
                          </a:solidFill>
                        </a:rPr>
                        <a:t>Business case preparation</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050"/>
                        <a:t>What you need to build a credible case, for example baselines, volumes, rate cards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Data sources and owners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950364402"/>
                  </a:ext>
                </a:extLst>
              </a:tr>
              <a:tr h="172621">
                <a:tc>
                  <a:txBody>
                    <a:bodyPr/>
                    <a:lstStyle/>
                    <a:p>
                      <a:pPr>
                        <a:buNone/>
                      </a:pPr>
                      <a:r>
                        <a:rPr lang="en-US" sz="1200" b="1">
                          <a:solidFill>
                            <a:schemeClr val="bg1"/>
                          </a:solidFill>
                        </a:rPr>
                        <a:t>First experiments / pilots</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050"/>
                        <a:t>1–3 low risk pilots to test approach and learn</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List pilot candidates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877837417"/>
                  </a:ext>
                </a:extLst>
              </a:tr>
              <a:tr h="258931">
                <a:tc>
                  <a:txBody>
                    <a:bodyPr/>
                    <a:lstStyle/>
                    <a:p>
                      <a:pPr>
                        <a:buNone/>
                      </a:pPr>
                      <a:r>
                        <a:rPr lang="en-US" sz="1200" b="1">
                          <a:solidFill>
                            <a:schemeClr val="bg1"/>
                          </a:solidFill>
                        </a:rPr>
                        <a:t>Communication plan</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050"/>
                        <a:t>How you create excitement and manage expectations around agents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dirty="0"/>
                        <a:t>Channels and messages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121772263"/>
                  </a:ext>
                </a:extLst>
              </a:tr>
            </a:tbl>
          </a:graphicData>
        </a:graphic>
      </p:graphicFrame>
      <p:sp>
        <p:nvSpPr>
          <p:cNvPr id="12" name="Rectangle 11">
            <a:extLst>
              <a:ext uri="{FF2B5EF4-FFF2-40B4-BE49-F238E27FC236}">
                <a16:creationId xmlns:a16="http://schemas.microsoft.com/office/drawing/2014/main" id="{BE7E209F-FCCB-77E4-99EA-2BFBFBF444A2}"/>
              </a:ext>
            </a:extLst>
          </p:cNvPr>
          <p:cNvSpPr/>
          <p:nvPr/>
        </p:nvSpPr>
        <p:spPr>
          <a:xfrm>
            <a:off x="336551" y="1038985"/>
            <a:ext cx="482434" cy="400201"/>
          </a:xfrm>
          <a:prstGeom prst="rect">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T</a:t>
            </a:r>
          </a:p>
        </p:txBody>
      </p:sp>
      <p:graphicFrame>
        <p:nvGraphicFramePr>
          <p:cNvPr id="5" name="Table 4">
            <a:extLst>
              <a:ext uri="{FF2B5EF4-FFF2-40B4-BE49-F238E27FC236}">
                <a16:creationId xmlns:a16="http://schemas.microsoft.com/office/drawing/2014/main" id="{3B184A13-D2E1-E6BC-628C-14BD2EFE684D}"/>
              </a:ext>
            </a:extLst>
          </p:cNvPr>
          <p:cNvGraphicFramePr>
            <a:graphicFrameLocks noGrp="1"/>
          </p:cNvGraphicFramePr>
          <p:nvPr>
            <p:extLst>
              <p:ext uri="{D42A27DB-BD31-4B8C-83A1-F6EECF244321}">
                <p14:modId xmlns:p14="http://schemas.microsoft.com/office/powerpoint/2010/main" val="2333377848"/>
              </p:ext>
            </p:extLst>
          </p:nvPr>
        </p:nvGraphicFramePr>
        <p:xfrm>
          <a:off x="336547" y="4753031"/>
          <a:ext cx="11606310" cy="1984656"/>
        </p:xfrm>
        <a:graphic>
          <a:graphicData uri="http://schemas.openxmlformats.org/drawingml/2006/table">
            <a:tbl>
              <a:tblPr/>
              <a:tblGrid>
                <a:gridCol w="1134444">
                  <a:extLst>
                    <a:ext uri="{9D8B030D-6E8A-4147-A177-3AD203B41FA5}">
                      <a16:colId xmlns:a16="http://schemas.microsoft.com/office/drawing/2014/main" val="2056633210"/>
                    </a:ext>
                  </a:extLst>
                </a:gridCol>
                <a:gridCol w="914400">
                  <a:extLst>
                    <a:ext uri="{9D8B030D-6E8A-4147-A177-3AD203B41FA5}">
                      <a16:colId xmlns:a16="http://schemas.microsoft.com/office/drawing/2014/main" val="605846559"/>
                    </a:ext>
                  </a:extLst>
                </a:gridCol>
                <a:gridCol w="1065475">
                  <a:extLst>
                    <a:ext uri="{9D8B030D-6E8A-4147-A177-3AD203B41FA5}">
                      <a16:colId xmlns:a16="http://schemas.microsoft.com/office/drawing/2014/main" val="2872309865"/>
                    </a:ext>
                  </a:extLst>
                </a:gridCol>
                <a:gridCol w="938254">
                  <a:extLst>
                    <a:ext uri="{9D8B030D-6E8A-4147-A177-3AD203B41FA5}">
                      <a16:colId xmlns:a16="http://schemas.microsoft.com/office/drawing/2014/main" val="3027970491"/>
                    </a:ext>
                  </a:extLst>
                </a:gridCol>
                <a:gridCol w="2234317">
                  <a:extLst>
                    <a:ext uri="{9D8B030D-6E8A-4147-A177-3AD203B41FA5}">
                      <a16:colId xmlns:a16="http://schemas.microsoft.com/office/drawing/2014/main" val="1957335849"/>
                    </a:ext>
                  </a:extLst>
                </a:gridCol>
                <a:gridCol w="1097280">
                  <a:extLst>
                    <a:ext uri="{9D8B030D-6E8A-4147-A177-3AD203B41FA5}">
                      <a16:colId xmlns:a16="http://schemas.microsoft.com/office/drawing/2014/main" val="2211836704"/>
                    </a:ext>
                  </a:extLst>
                </a:gridCol>
                <a:gridCol w="914400">
                  <a:extLst>
                    <a:ext uri="{9D8B030D-6E8A-4147-A177-3AD203B41FA5}">
                      <a16:colId xmlns:a16="http://schemas.microsoft.com/office/drawing/2014/main" val="3226083372"/>
                    </a:ext>
                  </a:extLst>
                </a:gridCol>
                <a:gridCol w="1137036">
                  <a:extLst>
                    <a:ext uri="{9D8B030D-6E8A-4147-A177-3AD203B41FA5}">
                      <a16:colId xmlns:a16="http://schemas.microsoft.com/office/drawing/2014/main" val="1406081071"/>
                    </a:ext>
                  </a:extLst>
                </a:gridCol>
                <a:gridCol w="1216550">
                  <a:extLst>
                    <a:ext uri="{9D8B030D-6E8A-4147-A177-3AD203B41FA5}">
                      <a16:colId xmlns:a16="http://schemas.microsoft.com/office/drawing/2014/main" val="2300716729"/>
                    </a:ext>
                  </a:extLst>
                </a:gridCol>
                <a:gridCol w="954154">
                  <a:extLst>
                    <a:ext uri="{9D8B030D-6E8A-4147-A177-3AD203B41FA5}">
                      <a16:colId xmlns:a16="http://schemas.microsoft.com/office/drawing/2014/main" val="3513255889"/>
                    </a:ext>
                  </a:extLst>
                </a:gridCol>
              </a:tblGrid>
              <a:tr h="501975">
                <a:tc>
                  <a:txBody>
                    <a:bodyPr/>
                    <a:lstStyle/>
                    <a:p>
                      <a:pPr algn="ctr">
                        <a:buNone/>
                      </a:pPr>
                      <a:r>
                        <a:rPr lang="en-US" sz="1200" b="1">
                          <a:solidFill>
                            <a:schemeClr val="bg1"/>
                          </a:solidFill>
                        </a:rPr>
                        <a:t>Use case / agent</a:t>
                      </a:r>
                      <a:endParaRPr lang="en-US" sz="1200">
                        <a:solidFill>
                          <a:schemeClr val="bg1"/>
                        </a:solidFill>
                      </a:endParaRPr>
                    </a:p>
                  </a:txBody>
                  <a:tcPr anchor="ctr">
                    <a:lnL>
                      <a:noFill/>
                    </a:lnL>
                    <a:lnR>
                      <a:noFill/>
                    </a:lnR>
                    <a:lnT>
                      <a:noFill/>
                    </a:lnT>
                    <a:lnB w="12700" cap="flat" cmpd="sng" algn="ctr">
                      <a:solidFill>
                        <a:schemeClr val="accent4"/>
                      </a:solidFill>
                      <a:prstDash val="solid"/>
                      <a:round/>
                      <a:headEnd type="none" w="med" len="med"/>
                      <a:tailEnd type="none" w="med" len="med"/>
                    </a:lnB>
                    <a:solidFill>
                      <a:schemeClr val="accent4"/>
                    </a:solidFill>
                  </a:tcPr>
                </a:tc>
                <a:tc>
                  <a:txBody>
                    <a:bodyPr/>
                    <a:lstStyle/>
                    <a:p>
                      <a:pPr algn="ctr">
                        <a:buNone/>
                      </a:pPr>
                      <a:r>
                        <a:rPr lang="en-US" sz="1200" b="1">
                          <a:solidFill>
                            <a:schemeClr val="bg1"/>
                          </a:solidFill>
                        </a:rPr>
                        <a:t>Main persona</a:t>
                      </a:r>
                      <a:endParaRPr lang="en-US" sz="1200">
                        <a:solidFill>
                          <a:schemeClr val="bg1"/>
                        </a:solidFill>
                      </a:endParaRPr>
                    </a:p>
                  </a:txBody>
                  <a:tcPr anchor="ctr">
                    <a:lnL>
                      <a:noFill/>
                    </a:lnL>
                    <a:lnR>
                      <a:noFill/>
                    </a:lnR>
                    <a:lnT>
                      <a:noFill/>
                    </a:lnT>
                    <a:lnB w="12700" cap="flat" cmpd="sng" algn="ctr">
                      <a:solidFill>
                        <a:schemeClr val="accent4"/>
                      </a:solidFill>
                      <a:prstDash val="solid"/>
                      <a:round/>
                      <a:headEnd type="none" w="med" len="med"/>
                      <a:tailEnd type="none" w="med" len="med"/>
                    </a:lnB>
                    <a:solidFill>
                      <a:schemeClr val="accent4"/>
                    </a:solidFill>
                  </a:tcPr>
                </a:tc>
                <a:tc>
                  <a:txBody>
                    <a:bodyPr/>
                    <a:lstStyle/>
                    <a:p>
                      <a:pPr algn="ctr">
                        <a:buNone/>
                      </a:pPr>
                      <a:r>
                        <a:rPr lang="en-US" sz="1200" b="1">
                          <a:solidFill>
                            <a:schemeClr val="bg1"/>
                          </a:solidFill>
                        </a:rPr>
                        <a:t>Annual volume</a:t>
                      </a:r>
                      <a:r>
                        <a:rPr lang="en-US" sz="1200">
                          <a:solidFill>
                            <a:schemeClr val="bg1"/>
                          </a:solidFill>
                        </a:rPr>
                        <a:t> </a:t>
                      </a:r>
                      <a:r>
                        <a:rPr lang="en-US" sz="1000">
                          <a:solidFill>
                            <a:schemeClr val="bg1"/>
                          </a:solidFill>
                        </a:rPr>
                        <a:t>(events)</a:t>
                      </a:r>
                      <a:endParaRPr lang="en-US" sz="1200">
                        <a:solidFill>
                          <a:schemeClr val="bg1"/>
                        </a:solidFill>
                      </a:endParaRPr>
                    </a:p>
                  </a:txBody>
                  <a:tcPr anchor="ctr">
                    <a:lnL>
                      <a:noFill/>
                    </a:lnL>
                    <a:lnR>
                      <a:noFill/>
                    </a:lnR>
                    <a:lnT>
                      <a:noFill/>
                    </a:lnT>
                    <a:lnB w="12700" cap="flat" cmpd="sng" algn="ctr">
                      <a:solidFill>
                        <a:schemeClr val="accent4"/>
                      </a:solidFill>
                      <a:prstDash val="solid"/>
                      <a:round/>
                      <a:headEnd type="none" w="med" len="med"/>
                      <a:tailEnd type="none" w="med" len="med"/>
                    </a:lnB>
                    <a:solidFill>
                      <a:schemeClr val="accent4"/>
                    </a:solidFill>
                  </a:tcPr>
                </a:tc>
                <a:tc>
                  <a:txBody>
                    <a:bodyPr/>
                    <a:lstStyle/>
                    <a:p>
                      <a:pPr algn="ctr">
                        <a:buNone/>
                      </a:pPr>
                      <a:r>
                        <a:rPr lang="en-US" sz="1200" b="1">
                          <a:solidFill>
                            <a:schemeClr val="bg1"/>
                          </a:solidFill>
                        </a:rPr>
                        <a:t>Time saved per event</a:t>
                      </a:r>
                      <a:endParaRPr lang="en-US" sz="1200">
                        <a:solidFill>
                          <a:schemeClr val="bg1"/>
                        </a:solidFill>
                      </a:endParaRPr>
                    </a:p>
                  </a:txBody>
                  <a:tcPr anchor="ctr">
                    <a:lnL>
                      <a:noFill/>
                    </a:lnL>
                    <a:lnR>
                      <a:noFill/>
                    </a:lnR>
                    <a:lnT>
                      <a:noFill/>
                    </a:lnT>
                    <a:lnB w="12700" cap="flat" cmpd="sng" algn="ctr">
                      <a:solidFill>
                        <a:schemeClr val="accent4"/>
                      </a:solidFill>
                      <a:prstDash val="solid"/>
                      <a:round/>
                      <a:headEnd type="none" w="med" len="med"/>
                      <a:tailEnd type="none" w="med" len="med"/>
                    </a:lnB>
                    <a:solidFill>
                      <a:schemeClr val="accent4"/>
                    </a:solidFill>
                  </a:tcPr>
                </a:tc>
                <a:tc>
                  <a:txBody>
                    <a:bodyPr/>
                    <a:lstStyle/>
                    <a:p>
                      <a:pPr algn="ctr">
                        <a:buNone/>
                      </a:pPr>
                      <a:r>
                        <a:rPr lang="en-US" sz="1200" b="1">
                          <a:solidFill>
                            <a:schemeClr val="bg1"/>
                          </a:solidFill>
                        </a:rPr>
                        <a:t>Other benefits</a:t>
                      </a:r>
                      <a:endParaRPr lang="en-US" sz="1200">
                        <a:solidFill>
                          <a:schemeClr val="bg1"/>
                        </a:solidFill>
                      </a:endParaRPr>
                    </a:p>
                  </a:txBody>
                  <a:tcPr anchor="ctr">
                    <a:lnL>
                      <a:noFill/>
                    </a:lnL>
                    <a:lnR>
                      <a:noFill/>
                    </a:lnR>
                    <a:lnT>
                      <a:noFill/>
                    </a:lnT>
                    <a:lnB w="12700" cap="flat" cmpd="sng" algn="ctr">
                      <a:solidFill>
                        <a:schemeClr val="accent4"/>
                      </a:solidFill>
                      <a:prstDash val="solid"/>
                      <a:round/>
                      <a:headEnd type="none" w="med" len="med"/>
                      <a:tailEnd type="none" w="med" len="med"/>
                    </a:lnB>
                    <a:solidFill>
                      <a:schemeClr val="accent4"/>
                    </a:solidFill>
                  </a:tcPr>
                </a:tc>
                <a:tc>
                  <a:txBody>
                    <a:bodyPr/>
                    <a:lstStyle/>
                    <a:p>
                      <a:pPr algn="ctr">
                        <a:buNone/>
                      </a:pPr>
                      <a:r>
                        <a:rPr lang="en-US" sz="1200" b="1">
                          <a:solidFill>
                            <a:schemeClr val="bg1"/>
                          </a:solidFill>
                        </a:rPr>
                        <a:t>Agent complexity</a:t>
                      </a:r>
                      <a:r>
                        <a:rPr lang="en-US" sz="1200">
                          <a:solidFill>
                            <a:schemeClr val="bg1"/>
                          </a:solidFill>
                        </a:rPr>
                        <a:t> </a:t>
                      </a:r>
                      <a:r>
                        <a:rPr lang="en-US" sz="1000">
                          <a:solidFill>
                            <a:schemeClr val="bg1"/>
                          </a:solidFill>
                        </a:rPr>
                        <a:t>(L / M / H)</a:t>
                      </a:r>
                      <a:endParaRPr lang="en-US" sz="1200">
                        <a:solidFill>
                          <a:schemeClr val="bg1"/>
                        </a:solidFill>
                      </a:endParaRPr>
                    </a:p>
                  </a:txBody>
                  <a:tcPr anchor="ctr">
                    <a:lnL>
                      <a:noFill/>
                    </a:lnL>
                    <a:lnR>
                      <a:noFill/>
                    </a:lnR>
                    <a:lnT>
                      <a:noFill/>
                    </a:lnT>
                    <a:lnB w="12700" cap="flat" cmpd="sng" algn="ctr">
                      <a:solidFill>
                        <a:schemeClr val="accent4"/>
                      </a:solidFill>
                      <a:prstDash val="solid"/>
                      <a:round/>
                      <a:headEnd type="none" w="med" len="med"/>
                      <a:tailEnd type="none" w="med" len="med"/>
                    </a:lnB>
                    <a:solidFill>
                      <a:schemeClr val="accent4"/>
                    </a:solidFill>
                  </a:tcPr>
                </a:tc>
                <a:tc>
                  <a:txBody>
                    <a:bodyPr/>
                    <a:lstStyle/>
                    <a:p>
                      <a:pPr algn="ctr">
                        <a:buNone/>
                      </a:pPr>
                      <a:r>
                        <a:rPr lang="en-US" sz="1200" b="1">
                          <a:solidFill>
                            <a:schemeClr val="bg1"/>
                          </a:solidFill>
                        </a:rPr>
                        <a:t>Est. build cost</a:t>
                      </a:r>
                      <a:endParaRPr lang="en-US" sz="1200">
                        <a:solidFill>
                          <a:schemeClr val="bg1"/>
                        </a:solidFill>
                      </a:endParaRPr>
                    </a:p>
                  </a:txBody>
                  <a:tcPr anchor="ctr">
                    <a:lnL>
                      <a:noFill/>
                    </a:lnL>
                    <a:lnR>
                      <a:noFill/>
                    </a:lnR>
                    <a:lnT>
                      <a:noFill/>
                    </a:lnT>
                    <a:lnB w="12700" cap="flat" cmpd="sng" algn="ctr">
                      <a:solidFill>
                        <a:schemeClr val="accent4"/>
                      </a:solidFill>
                      <a:prstDash val="solid"/>
                      <a:round/>
                      <a:headEnd type="none" w="med" len="med"/>
                      <a:tailEnd type="none" w="med" len="med"/>
                    </a:lnB>
                    <a:solidFill>
                      <a:schemeClr val="accent4"/>
                    </a:solidFill>
                  </a:tcPr>
                </a:tc>
                <a:tc>
                  <a:txBody>
                    <a:bodyPr/>
                    <a:lstStyle/>
                    <a:p>
                      <a:pPr algn="ctr">
                        <a:buNone/>
                      </a:pPr>
                      <a:r>
                        <a:rPr lang="en-US" sz="1200" b="1">
                          <a:solidFill>
                            <a:schemeClr val="bg1"/>
                          </a:solidFill>
                        </a:rPr>
                        <a:t>Est. run cost / year</a:t>
                      </a:r>
                      <a:endParaRPr lang="en-US" sz="1200">
                        <a:solidFill>
                          <a:schemeClr val="bg1"/>
                        </a:solidFill>
                      </a:endParaRPr>
                    </a:p>
                  </a:txBody>
                  <a:tcPr anchor="ctr">
                    <a:lnL>
                      <a:noFill/>
                    </a:lnL>
                    <a:lnR>
                      <a:noFill/>
                    </a:lnR>
                    <a:lnT>
                      <a:noFill/>
                    </a:lnT>
                    <a:lnB w="12700" cap="flat" cmpd="sng" algn="ctr">
                      <a:solidFill>
                        <a:schemeClr val="accent4"/>
                      </a:solidFill>
                      <a:prstDash val="solid"/>
                      <a:round/>
                      <a:headEnd type="none" w="med" len="med"/>
                      <a:tailEnd type="none" w="med" len="med"/>
                    </a:lnB>
                    <a:solidFill>
                      <a:schemeClr val="accent4"/>
                    </a:solidFill>
                  </a:tcPr>
                </a:tc>
                <a:tc>
                  <a:txBody>
                    <a:bodyPr/>
                    <a:lstStyle/>
                    <a:p>
                      <a:pPr algn="ctr">
                        <a:buNone/>
                      </a:pPr>
                      <a:r>
                        <a:rPr lang="en-US" sz="1200" b="1">
                          <a:solidFill>
                            <a:schemeClr val="bg1"/>
                          </a:solidFill>
                        </a:rPr>
                        <a:t>Rough annual value</a:t>
                      </a:r>
                      <a:endParaRPr lang="en-US" sz="1200">
                        <a:solidFill>
                          <a:schemeClr val="bg1"/>
                        </a:solidFill>
                      </a:endParaRPr>
                    </a:p>
                  </a:txBody>
                  <a:tcPr anchor="ctr">
                    <a:lnL>
                      <a:noFill/>
                    </a:lnL>
                    <a:lnR>
                      <a:noFill/>
                    </a:lnR>
                    <a:lnT>
                      <a:noFill/>
                    </a:lnT>
                    <a:lnB w="12700" cap="flat" cmpd="sng" algn="ctr">
                      <a:solidFill>
                        <a:schemeClr val="accent4"/>
                      </a:solidFill>
                      <a:prstDash val="solid"/>
                      <a:round/>
                      <a:headEnd type="none" w="med" len="med"/>
                      <a:tailEnd type="none" w="med" len="med"/>
                    </a:lnB>
                    <a:solidFill>
                      <a:schemeClr val="accent4"/>
                    </a:solidFill>
                  </a:tcPr>
                </a:tc>
                <a:tc>
                  <a:txBody>
                    <a:bodyPr/>
                    <a:lstStyle/>
                    <a:p>
                      <a:pPr algn="ctr">
                        <a:buNone/>
                      </a:pPr>
                      <a:r>
                        <a:rPr lang="en-US" sz="1200" b="1">
                          <a:solidFill>
                            <a:schemeClr val="bg1"/>
                          </a:solidFill>
                        </a:rPr>
                        <a:t>Planned wave</a:t>
                      </a:r>
                      <a:r>
                        <a:rPr lang="en-US" sz="1200">
                          <a:solidFill>
                            <a:schemeClr val="bg1"/>
                          </a:solidFill>
                        </a:rPr>
                        <a:t> </a:t>
                      </a:r>
                    </a:p>
                  </a:txBody>
                  <a:tcPr anchor="ctr">
                    <a:lnL>
                      <a:noFill/>
                    </a:lnL>
                    <a:lnR>
                      <a:noFill/>
                    </a:lnR>
                    <a:lnT>
                      <a:noFill/>
                    </a:lnT>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3244904321"/>
                  </a:ext>
                </a:extLst>
              </a:tr>
              <a:tr h="448192">
                <a:tc>
                  <a:txBody>
                    <a:bodyPr/>
                    <a:lstStyle/>
                    <a:p>
                      <a:pPr>
                        <a:buNone/>
                      </a:pPr>
                      <a:r>
                        <a:rPr lang="en-US" sz="1050"/>
                        <a:t>Job Req  Agent</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Hiring managers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5.000 requisitions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15 minutes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Better quality </a:t>
                      </a:r>
                      <a:r>
                        <a:rPr lang="en-US" sz="1050" err="1"/>
                        <a:t>reqs</a:t>
                      </a:r>
                      <a:r>
                        <a:rPr lang="en-US" sz="1050"/>
                        <a:t>, fewer reworks and back and forth</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M</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€60k</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€15k</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 €75k (5.000 × 0,25h × €60)</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Now</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665519071"/>
                  </a:ext>
                </a:extLst>
              </a:tr>
              <a:tr h="448192">
                <a:tc>
                  <a:txBody>
                    <a:bodyPr/>
                    <a:lstStyle/>
                    <a:p>
                      <a:pPr>
                        <a:buNone/>
                      </a:pPr>
                      <a:r>
                        <a:rPr lang="en-US" sz="1050"/>
                        <a:t>360 Feedback Agent</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People managers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1.000 360 cycles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30 minutes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Better summaries, more consistent quality conversations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M</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€70k</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€20k</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 €35k (1.000 × 0,5h × €70)</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6–12m</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824943595"/>
                  </a:ext>
                </a:extLst>
              </a:tr>
              <a:tr h="448192">
                <a:tc>
                  <a:txBody>
                    <a:bodyPr/>
                    <a:lstStyle/>
                    <a:p>
                      <a:pPr>
                        <a:buNone/>
                      </a:pPr>
                      <a:r>
                        <a:rPr lang="en-US" sz="1050"/>
                        <a:t>Goal Setting Agent</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Employees, managers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4.000 goal cycles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20 minutes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Higher goal quality, fewer reminders, better alignment</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M–H</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€90k</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€25k</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 €90k (4.000 × 0,33h × €70)</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050"/>
                        <a:t>6–12m</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572504939"/>
                  </a:ext>
                </a:extLst>
              </a:tr>
            </a:tbl>
          </a:graphicData>
        </a:graphic>
      </p:graphicFrame>
      <p:pic>
        <p:nvPicPr>
          <p:cNvPr id="9" name="Graphic 8" descr="Highway scene with solid fill">
            <a:extLst>
              <a:ext uri="{FF2B5EF4-FFF2-40B4-BE49-F238E27FC236}">
                <a16:creationId xmlns:a16="http://schemas.microsoft.com/office/drawing/2014/main" id="{4ABC888F-85D0-9289-A93E-E224D9F178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43929" y="1038985"/>
            <a:ext cx="411520" cy="411520"/>
          </a:xfrm>
          <a:prstGeom prst="rect">
            <a:avLst/>
          </a:prstGeom>
        </p:spPr>
      </p:pic>
    </p:spTree>
    <p:extLst>
      <p:ext uri="{BB962C8B-B14F-4D97-AF65-F5344CB8AC3E}">
        <p14:creationId xmlns:p14="http://schemas.microsoft.com/office/powerpoint/2010/main" val="1020313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558FD-ACE8-40B3-1287-18830D382000}"/>
            </a:ext>
          </a:extLst>
        </p:cNvPr>
        <p:cNvGrpSpPr/>
        <p:nvPr/>
      </p:nvGrpSpPr>
      <p:grpSpPr>
        <a:xfrm>
          <a:off x="0" y="0"/>
          <a:ext cx="0" cy="0"/>
          <a:chOff x="0" y="0"/>
          <a:chExt cx="0" cy="0"/>
        </a:xfrm>
      </p:grpSpPr>
      <p:sp>
        <p:nvSpPr>
          <p:cNvPr id="3" name="Graphic 3">
            <a:extLst>
              <a:ext uri="{FF2B5EF4-FFF2-40B4-BE49-F238E27FC236}">
                <a16:creationId xmlns:a16="http://schemas.microsoft.com/office/drawing/2014/main" id="{B1031D60-20E8-9924-C370-98F40FD46EEC}"/>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03F767C7-C4E9-8F17-1A7D-A748397AAA6B}"/>
              </a:ext>
            </a:extLst>
          </p:cNvPr>
          <p:cNvSpPr>
            <a:spLocks noGrp="1"/>
          </p:cNvSpPr>
          <p:nvPr>
            <p:ph type="title"/>
          </p:nvPr>
        </p:nvSpPr>
        <p:spPr>
          <a:xfrm>
            <a:off x="-498763" y="3259590"/>
            <a:ext cx="8222526" cy="816864"/>
          </a:xfrm>
          <a:solidFill>
            <a:schemeClr val="accent4"/>
          </a:solidFill>
        </p:spPr>
        <p:txBody>
          <a:bodyPr/>
          <a:lstStyle/>
          <a:p>
            <a:r>
              <a:rPr lang="en-US" dirty="0"/>
              <a:t>AI Readiness Assessment</a:t>
            </a:r>
          </a:p>
        </p:txBody>
      </p:sp>
    </p:spTree>
    <p:extLst>
      <p:ext uri="{BB962C8B-B14F-4D97-AF65-F5344CB8AC3E}">
        <p14:creationId xmlns:p14="http://schemas.microsoft.com/office/powerpoint/2010/main" val="306268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7BCA93-5BD8-3E6E-A2C3-2BC886510831}"/>
              </a:ext>
            </a:extLst>
          </p:cNvPr>
          <p:cNvSpPr>
            <a:spLocks noGrp="1"/>
          </p:cNvSpPr>
          <p:nvPr>
            <p:ph type="sldNum" sz="quarter" idx="4"/>
          </p:nvPr>
        </p:nvSpPr>
        <p:spPr/>
        <p:txBody>
          <a:bodyPr/>
          <a:lstStyle/>
          <a:p>
            <a:fld id="{B97DCD48-F2F0-436C-978D-7C4D59D5E31F}" type="slidenum">
              <a:rPr lang="en-US" smtClean="0"/>
              <a:pPr/>
              <a:t>10</a:t>
            </a:fld>
            <a:endParaRPr lang="en-US"/>
          </a:p>
        </p:txBody>
      </p:sp>
      <p:sp>
        <p:nvSpPr>
          <p:cNvPr id="3" name="Title 2">
            <a:extLst>
              <a:ext uri="{FF2B5EF4-FFF2-40B4-BE49-F238E27FC236}">
                <a16:creationId xmlns:a16="http://schemas.microsoft.com/office/drawing/2014/main" id="{81AD202C-4028-6318-CF27-079B0B9574C6}"/>
              </a:ext>
            </a:extLst>
          </p:cNvPr>
          <p:cNvSpPr>
            <a:spLocks noGrp="1"/>
          </p:cNvSpPr>
          <p:nvPr>
            <p:ph type="title"/>
          </p:nvPr>
        </p:nvSpPr>
        <p:spPr/>
        <p:txBody>
          <a:bodyPr/>
          <a:lstStyle/>
          <a:p>
            <a:r>
              <a:rPr lang="en-US" dirty="0"/>
              <a:t>AI Readiness Assessment</a:t>
            </a:r>
          </a:p>
        </p:txBody>
      </p:sp>
      <p:pic>
        <p:nvPicPr>
          <p:cNvPr id="1026" name="Picture 2" descr="FREE AI Readiness Assessment">
            <a:extLst>
              <a:ext uri="{FF2B5EF4-FFF2-40B4-BE49-F238E27FC236}">
                <a16:creationId xmlns:a16="http://schemas.microsoft.com/office/drawing/2014/main" id="{E35F44BB-1447-506F-E890-C68ED2EE5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0407" y="1150374"/>
            <a:ext cx="5117690" cy="51176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F5CEF57-9A1D-6F13-CC43-8D02DC77EF61}"/>
              </a:ext>
            </a:extLst>
          </p:cNvPr>
          <p:cNvSpPr txBox="1"/>
          <p:nvPr/>
        </p:nvSpPr>
        <p:spPr>
          <a:xfrm>
            <a:off x="326922" y="1437401"/>
            <a:ext cx="6054213" cy="2585323"/>
          </a:xfrm>
          <a:prstGeom prst="rect">
            <a:avLst/>
          </a:prstGeom>
          <a:noFill/>
        </p:spPr>
        <p:txBody>
          <a:bodyPr wrap="square" rtlCol="0">
            <a:spAutoFit/>
          </a:bodyPr>
          <a:lstStyle/>
          <a:p>
            <a:r>
              <a:rPr lang="en-US" dirty="0"/>
              <a:t>Our partner </a:t>
            </a:r>
            <a:r>
              <a:rPr lang="en-US" dirty="0" err="1"/>
              <a:t>VirtualResource</a:t>
            </a:r>
            <a:r>
              <a:rPr lang="en-US" dirty="0"/>
              <a:t> has built an excellent AI readiness assessment. It helps you think through four different dimensions: </a:t>
            </a:r>
          </a:p>
          <a:p>
            <a:pPr marL="285750" indent="-285750">
              <a:buFont typeface="Arial" panose="020B0604020202020204" pitchFamily="34" charset="0"/>
              <a:buChar char="•"/>
            </a:pPr>
            <a:r>
              <a:rPr lang="en-US" dirty="0"/>
              <a:t>Data Completeness</a:t>
            </a:r>
          </a:p>
          <a:p>
            <a:pPr marL="285750" indent="-285750">
              <a:buFont typeface="Arial" panose="020B0604020202020204" pitchFamily="34" charset="0"/>
              <a:buChar char="•"/>
            </a:pPr>
            <a:r>
              <a:rPr lang="en-US" dirty="0"/>
              <a:t>Workday Architecture </a:t>
            </a:r>
          </a:p>
          <a:p>
            <a:pPr marL="285750" indent="-285750">
              <a:buFont typeface="Arial" panose="020B0604020202020204" pitchFamily="34" charset="0"/>
              <a:buChar char="•"/>
            </a:pPr>
            <a:r>
              <a:rPr lang="en-US" dirty="0"/>
              <a:t>Process </a:t>
            </a:r>
            <a:r>
              <a:rPr lang="en-US" dirty="0" err="1"/>
              <a:t>Maturiy</a:t>
            </a:r>
            <a:endParaRPr lang="en-US" dirty="0"/>
          </a:p>
          <a:p>
            <a:pPr marL="285750" indent="-285750">
              <a:buFont typeface="Arial" panose="020B0604020202020204" pitchFamily="34" charset="0"/>
              <a:buChar char="•"/>
            </a:pPr>
            <a:r>
              <a:rPr lang="en-US" dirty="0"/>
              <a:t>AI Readiness</a:t>
            </a:r>
          </a:p>
          <a:p>
            <a:pPr marL="285750" indent="-285750">
              <a:buFont typeface="Arial" panose="020B0604020202020204" pitchFamily="34" charset="0"/>
              <a:buChar char="•"/>
            </a:pPr>
            <a:endParaRPr lang="en-US" dirty="0"/>
          </a:p>
          <a:p>
            <a:r>
              <a:rPr lang="en-US" dirty="0"/>
              <a:t>Use </a:t>
            </a:r>
            <a:r>
              <a:rPr lang="en-US" dirty="0">
                <a:hlinkClick r:id="rId3"/>
              </a:rPr>
              <a:t>this link </a:t>
            </a:r>
            <a:r>
              <a:rPr lang="en-US" dirty="0"/>
              <a:t>to complete the assessment</a:t>
            </a:r>
          </a:p>
        </p:txBody>
      </p:sp>
    </p:spTree>
    <p:extLst>
      <p:ext uri="{BB962C8B-B14F-4D97-AF65-F5344CB8AC3E}">
        <p14:creationId xmlns:p14="http://schemas.microsoft.com/office/powerpoint/2010/main" val="3319843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87860-B939-7C1F-DDB4-32C9442CEA2B}"/>
            </a:ext>
          </a:extLst>
        </p:cNvPr>
        <p:cNvGrpSpPr/>
        <p:nvPr/>
      </p:nvGrpSpPr>
      <p:grpSpPr>
        <a:xfrm>
          <a:off x="0" y="0"/>
          <a:ext cx="0" cy="0"/>
          <a:chOff x="0" y="0"/>
          <a:chExt cx="0" cy="0"/>
        </a:xfrm>
      </p:grpSpPr>
      <p:sp>
        <p:nvSpPr>
          <p:cNvPr id="3" name="Graphic 3">
            <a:extLst>
              <a:ext uri="{FF2B5EF4-FFF2-40B4-BE49-F238E27FC236}">
                <a16:creationId xmlns:a16="http://schemas.microsoft.com/office/drawing/2014/main" id="{90EA752E-1192-790F-A4C8-C57281265806}"/>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339EF3E3-E8E8-0250-0F66-2F470A5B8EE5}"/>
              </a:ext>
            </a:extLst>
          </p:cNvPr>
          <p:cNvSpPr>
            <a:spLocks noGrp="1"/>
          </p:cNvSpPr>
          <p:nvPr>
            <p:ph type="title"/>
          </p:nvPr>
        </p:nvSpPr>
        <p:spPr>
          <a:xfrm>
            <a:off x="-498763" y="3259590"/>
            <a:ext cx="8222526" cy="816864"/>
          </a:xfrm>
          <a:solidFill>
            <a:schemeClr val="accent3"/>
          </a:solidFill>
        </p:spPr>
        <p:txBody>
          <a:bodyPr/>
          <a:lstStyle/>
          <a:p>
            <a:r>
              <a:rPr lang="en-US" dirty="0"/>
              <a:t>Agent Use Library for Workday</a:t>
            </a:r>
          </a:p>
        </p:txBody>
      </p:sp>
    </p:spTree>
    <p:extLst>
      <p:ext uri="{BB962C8B-B14F-4D97-AF65-F5344CB8AC3E}">
        <p14:creationId xmlns:p14="http://schemas.microsoft.com/office/powerpoint/2010/main" val="56471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2BC5C-68C2-DADA-5BA1-42609207A44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ED5A67-C7D4-D0CC-06CB-2F9FCAFC7C1C}"/>
              </a:ext>
            </a:extLst>
          </p:cNvPr>
          <p:cNvSpPr>
            <a:spLocks noGrp="1"/>
          </p:cNvSpPr>
          <p:nvPr>
            <p:ph type="sldNum" sz="quarter" idx="4"/>
          </p:nvPr>
        </p:nvSpPr>
        <p:spPr/>
        <p:txBody>
          <a:bodyPr/>
          <a:lstStyle/>
          <a:p>
            <a:fld id="{B97DCD48-F2F0-436C-978D-7C4D59D5E31F}" type="slidenum">
              <a:rPr lang="en-US" smtClean="0"/>
              <a:pPr/>
              <a:t>12</a:t>
            </a:fld>
            <a:endParaRPr lang="en-US"/>
          </a:p>
        </p:txBody>
      </p:sp>
      <p:sp>
        <p:nvSpPr>
          <p:cNvPr id="3" name="Title 2">
            <a:extLst>
              <a:ext uri="{FF2B5EF4-FFF2-40B4-BE49-F238E27FC236}">
                <a16:creationId xmlns:a16="http://schemas.microsoft.com/office/drawing/2014/main" id="{B47BE60A-39F5-2F89-89CD-C262959BEE39}"/>
              </a:ext>
            </a:extLst>
          </p:cNvPr>
          <p:cNvSpPr>
            <a:spLocks noGrp="1"/>
          </p:cNvSpPr>
          <p:nvPr>
            <p:ph type="title"/>
          </p:nvPr>
        </p:nvSpPr>
        <p:spPr/>
        <p:txBody>
          <a:bodyPr/>
          <a:lstStyle/>
          <a:p>
            <a:r>
              <a:rPr lang="en-US" dirty="0"/>
              <a:t>Workday Agents Catalogue</a:t>
            </a:r>
          </a:p>
        </p:txBody>
      </p:sp>
      <p:sp>
        <p:nvSpPr>
          <p:cNvPr id="4" name="TextBox 3">
            <a:extLst>
              <a:ext uri="{FF2B5EF4-FFF2-40B4-BE49-F238E27FC236}">
                <a16:creationId xmlns:a16="http://schemas.microsoft.com/office/drawing/2014/main" id="{2C29872B-F468-EF48-AB19-05014EE0E387}"/>
              </a:ext>
            </a:extLst>
          </p:cNvPr>
          <p:cNvSpPr txBox="1"/>
          <p:nvPr/>
        </p:nvSpPr>
        <p:spPr>
          <a:xfrm>
            <a:off x="338726" y="1259381"/>
            <a:ext cx="11186652" cy="646331"/>
          </a:xfrm>
          <a:prstGeom prst="rect">
            <a:avLst/>
          </a:prstGeom>
          <a:noFill/>
        </p:spPr>
        <p:txBody>
          <a:bodyPr wrap="square" rtlCol="0">
            <a:spAutoFit/>
          </a:bodyPr>
          <a:lstStyle/>
          <a:p>
            <a:r>
              <a:rPr lang="en-US" dirty="0"/>
              <a:t>This overview shows both Workday native agents, and gives you space to detail out your own agent use cases. </a:t>
            </a:r>
          </a:p>
        </p:txBody>
      </p:sp>
      <p:pic>
        <p:nvPicPr>
          <p:cNvPr id="8" name="Picture 7">
            <a:extLst>
              <a:ext uri="{FF2B5EF4-FFF2-40B4-BE49-F238E27FC236}">
                <a16:creationId xmlns:a16="http://schemas.microsoft.com/office/drawing/2014/main" id="{7030E214-1908-2C79-1FFE-98801E8A1FAB}"/>
              </a:ext>
            </a:extLst>
          </p:cNvPr>
          <p:cNvPicPr>
            <a:picLocks noChangeAspect="1"/>
          </p:cNvPicPr>
          <p:nvPr/>
        </p:nvPicPr>
        <p:blipFill>
          <a:blip r:embed="rId2"/>
          <a:stretch>
            <a:fillRect/>
          </a:stretch>
        </p:blipFill>
        <p:spPr>
          <a:xfrm>
            <a:off x="338726" y="1965669"/>
            <a:ext cx="10687665" cy="3841061"/>
          </a:xfrm>
          <a:prstGeom prst="rect">
            <a:avLst/>
          </a:prstGeom>
          <a:ln w="19050">
            <a:solidFill>
              <a:schemeClr val="accent3"/>
            </a:solidFill>
          </a:ln>
        </p:spPr>
      </p:pic>
      <p:grpSp>
        <p:nvGrpSpPr>
          <p:cNvPr id="9" name="Group 8">
            <a:extLst>
              <a:ext uri="{FF2B5EF4-FFF2-40B4-BE49-F238E27FC236}">
                <a16:creationId xmlns:a16="http://schemas.microsoft.com/office/drawing/2014/main" id="{48E8AA47-A915-7C88-E02F-8E65BC43A436}"/>
              </a:ext>
            </a:extLst>
          </p:cNvPr>
          <p:cNvGrpSpPr/>
          <p:nvPr/>
        </p:nvGrpSpPr>
        <p:grpSpPr>
          <a:xfrm>
            <a:off x="4353515" y="5973539"/>
            <a:ext cx="3321780" cy="646921"/>
            <a:chOff x="4353515" y="5973539"/>
            <a:chExt cx="3321780" cy="646921"/>
          </a:xfrm>
        </p:grpSpPr>
        <p:sp>
          <p:nvSpPr>
            <p:cNvPr id="5" name="Rectangle 4">
              <a:hlinkClick r:id="rId3"/>
              <a:extLst>
                <a:ext uri="{FF2B5EF4-FFF2-40B4-BE49-F238E27FC236}">
                  <a16:creationId xmlns:a16="http://schemas.microsoft.com/office/drawing/2014/main" id="{51E46E2C-F6BB-C934-3B40-FDF42B4D09DD}"/>
                </a:ext>
              </a:extLst>
            </p:cNvPr>
            <p:cNvSpPr/>
            <p:nvPr/>
          </p:nvSpPr>
          <p:spPr>
            <a:xfrm>
              <a:off x="4353515" y="5973539"/>
              <a:ext cx="3321780" cy="646921"/>
            </a:xfrm>
            <a:prstGeom prst="rect">
              <a:avLst/>
            </a:prstGeom>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Click here to </a:t>
              </a:r>
            </a:p>
            <a:p>
              <a:pPr algn="ctr"/>
              <a:r>
                <a:rPr lang="en-US" dirty="0"/>
                <a:t>download the Excel</a:t>
              </a:r>
            </a:p>
          </p:txBody>
        </p:sp>
        <p:pic>
          <p:nvPicPr>
            <p:cNvPr id="7" name="Graphic 6" descr="Download with solid fill">
              <a:extLst>
                <a:ext uri="{FF2B5EF4-FFF2-40B4-BE49-F238E27FC236}">
                  <a16:creationId xmlns:a16="http://schemas.microsoft.com/office/drawing/2014/main" id="{0E68256C-7904-1D87-0876-00E0FE2008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93976" y="6066202"/>
              <a:ext cx="539469" cy="539469"/>
            </a:xfrm>
            <a:prstGeom prst="rect">
              <a:avLst/>
            </a:prstGeom>
          </p:spPr>
        </p:pic>
      </p:grpSp>
    </p:spTree>
    <p:extLst>
      <p:ext uri="{BB962C8B-B14F-4D97-AF65-F5344CB8AC3E}">
        <p14:creationId xmlns:p14="http://schemas.microsoft.com/office/powerpoint/2010/main" val="36453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E66C-153F-4318-831F-33277DFEFD1C}"/>
            </a:ext>
          </a:extLst>
        </p:cNvPr>
        <p:cNvGrpSpPr/>
        <p:nvPr/>
      </p:nvGrpSpPr>
      <p:grpSpPr>
        <a:xfrm>
          <a:off x="0" y="0"/>
          <a:ext cx="0" cy="0"/>
          <a:chOff x="0" y="0"/>
          <a:chExt cx="0" cy="0"/>
        </a:xfrm>
      </p:grpSpPr>
      <p:sp>
        <p:nvSpPr>
          <p:cNvPr id="3" name="Graphic 3">
            <a:extLst>
              <a:ext uri="{FF2B5EF4-FFF2-40B4-BE49-F238E27FC236}">
                <a16:creationId xmlns:a16="http://schemas.microsoft.com/office/drawing/2014/main" id="{39056A85-20FC-EB5B-61A9-484D572EF1B2}"/>
              </a:ext>
            </a:extLst>
          </p:cNvPr>
          <p:cNvSpPr/>
          <p:nvPr/>
        </p:nvSpPr>
        <p:spPr>
          <a:xfrm>
            <a:off x="5147019" y="0"/>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1100FC57-7775-17DC-B274-88F3FC87D7B7}"/>
              </a:ext>
            </a:extLst>
          </p:cNvPr>
          <p:cNvSpPr>
            <a:spLocks noGrp="1"/>
          </p:cNvSpPr>
          <p:nvPr>
            <p:ph type="title"/>
          </p:nvPr>
        </p:nvSpPr>
        <p:spPr>
          <a:xfrm>
            <a:off x="-498763" y="3259590"/>
            <a:ext cx="8222526" cy="816864"/>
          </a:xfrm>
          <a:solidFill>
            <a:schemeClr val="accent4"/>
          </a:solidFill>
        </p:spPr>
        <p:txBody>
          <a:bodyPr/>
          <a:lstStyle/>
          <a:p>
            <a:r>
              <a:rPr lang="en-US" dirty="0"/>
              <a:t>Business Case Template for Agents</a:t>
            </a:r>
          </a:p>
        </p:txBody>
      </p:sp>
    </p:spTree>
    <p:extLst>
      <p:ext uri="{BB962C8B-B14F-4D97-AF65-F5344CB8AC3E}">
        <p14:creationId xmlns:p14="http://schemas.microsoft.com/office/powerpoint/2010/main" val="1294686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8B7139-82F4-BA75-D96E-FC631348EA4B}"/>
              </a:ext>
            </a:extLst>
          </p:cNvPr>
          <p:cNvSpPr>
            <a:spLocks noGrp="1"/>
          </p:cNvSpPr>
          <p:nvPr>
            <p:ph type="sldNum" sz="quarter" idx="4"/>
          </p:nvPr>
        </p:nvSpPr>
        <p:spPr/>
        <p:txBody>
          <a:bodyPr/>
          <a:lstStyle/>
          <a:p>
            <a:fld id="{B97DCD48-F2F0-436C-978D-7C4D59D5E31F}" type="slidenum">
              <a:rPr lang="en-US" smtClean="0"/>
              <a:pPr/>
              <a:t>14</a:t>
            </a:fld>
            <a:endParaRPr lang="en-US"/>
          </a:p>
        </p:txBody>
      </p:sp>
      <p:sp>
        <p:nvSpPr>
          <p:cNvPr id="3" name="Title 2">
            <a:extLst>
              <a:ext uri="{FF2B5EF4-FFF2-40B4-BE49-F238E27FC236}">
                <a16:creationId xmlns:a16="http://schemas.microsoft.com/office/drawing/2014/main" id="{37E9A90A-AF96-AB9C-8229-FB6EFD3E2B5D}"/>
              </a:ext>
            </a:extLst>
          </p:cNvPr>
          <p:cNvSpPr>
            <a:spLocks noGrp="1"/>
          </p:cNvSpPr>
          <p:nvPr>
            <p:ph type="title"/>
          </p:nvPr>
        </p:nvSpPr>
        <p:spPr/>
        <p:txBody>
          <a:bodyPr/>
          <a:lstStyle/>
          <a:p>
            <a:r>
              <a:rPr lang="en-US" dirty="0"/>
              <a:t>Business Case Template &amp; Token Cost Estimator</a:t>
            </a:r>
          </a:p>
        </p:txBody>
      </p:sp>
      <p:sp>
        <p:nvSpPr>
          <p:cNvPr id="4" name="TextBox 3">
            <a:extLst>
              <a:ext uri="{FF2B5EF4-FFF2-40B4-BE49-F238E27FC236}">
                <a16:creationId xmlns:a16="http://schemas.microsoft.com/office/drawing/2014/main" id="{15D19837-A84D-3FCF-29F3-B83BB9C668B0}"/>
              </a:ext>
            </a:extLst>
          </p:cNvPr>
          <p:cNvSpPr txBox="1"/>
          <p:nvPr/>
        </p:nvSpPr>
        <p:spPr>
          <a:xfrm>
            <a:off x="338726" y="1259381"/>
            <a:ext cx="11186652" cy="1200329"/>
          </a:xfrm>
          <a:prstGeom prst="rect">
            <a:avLst/>
          </a:prstGeom>
          <a:noFill/>
        </p:spPr>
        <p:txBody>
          <a:bodyPr wrap="square" rtlCol="0">
            <a:spAutoFit/>
          </a:bodyPr>
          <a:lstStyle/>
          <a:p>
            <a:r>
              <a:rPr lang="en-US" dirty="0"/>
              <a:t>Our business case template helps you calculate the total costs, benefits and ROI of different agent use cases. You will have to provide several metrics in order to being able to calculate the ROI. In addition we have a token calculator that can help you estimate run costs of your AI/Agent use case. </a:t>
            </a:r>
          </a:p>
        </p:txBody>
      </p:sp>
      <p:pic>
        <p:nvPicPr>
          <p:cNvPr id="6" name="Picture 5">
            <a:extLst>
              <a:ext uri="{FF2B5EF4-FFF2-40B4-BE49-F238E27FC236}">
                <a16:creationId xmlns:a16="http://schemas.microsoft.com/office/drawing/2014/main" id="{83AB00CB-B7B8-265A-C26C-7008AADA5C68}"/>
              </a:ext>
            </a:extLst>
          </p:cNvPr>
          <p:cNvPicPr>
            <a:picLocks noChangeAspect="1"/>
          </p:cNvPicPr>
          <p:nvPr/>
        </p:nvPicPr>
        <p:blipFill>
          <a:blip r:embed="rId2"/>
          <a:stretch>
            <a:fillRect/>
          </a:stretch>
        </p:blipFill>
        <p:spPr>
          <a:xfrm>
            <a:off x="338726" y="2548247"/>
            <a:ext cx="9028824" cy="1238328"/>
          </a:xfrm>
          <a:prstGeom prst="rect">
            <a:avLst/>
          </a:prstGeom>
          <a:ln>
            <a:solidFill>
              <a:schemeClr val="accent3"/>
            </a:solidFill>
          </a:ln>
        </p:spPr>
      </p:pic>
      <p:pic>
        <p:nvPicPr>
          <p:cNvPr id="8" name="Picture 7">
            <a:extLst>
              <a:ext uri="{FF2B5EF4-FFF2-40B4-BE49-F238E27FC236}">
                <a16:creationId xmlns:a16="http://schemas.microsoft.com/office/drawing/2014/main" id="{13F72CB0-372A-1192-0B9C-E3219FB2F6CB}"/>
              </a:ext>
            </a:extLst>
          </p:cNvPr>
          <p:cNvPicPr>
            <a:picLocks noChangeAspect="1"/>
          </p:cNvPicPr>
          <p:nvPr/>
        </p:nvPicPr>
        <p:blipFill>
          <a:blip r:embed="rId3"/>
          <a:stretch>
            <a:fillRect/>
          </a:stretch>
        </p:blipFill>
        <p:spPr>
          <a:xfrm>
            <a:off x="279741" y="3888707"/>
            <a:ext cx="4496644" cy="2887931"/>
          </a:xfrm>
          <a:prstGeom prst="rect">
            <a:avLst/>
          </a:prstGeom>
          <a:ln>
            <a:solidFill>
              <a:schemeClr val="accent3"/>
            </a:solidFill>
          </a:ln>
        </p:spPr>
      </p:pic>
    </p:spTree>
    <p:extLst>
      <p:ext uri="{BB962C8B-B14F-4D97-AF65-F5344CB8AC3E}">
        <p14:creationId xmlns:p14="http://schemas.microsoft.com/office/powerpoint/2010/main" val="3529181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D5B46-F99E-C9D0-5D5A-11F31E0C61AD}"/>
            </a:ext>
          </a:extLst>
        </p:cNvPr>
        <p:cNvGrpSpPr/>
        <p:nvPr/>
      </p:nvGrpSpPr>
      <p:grpSpPr>
        <a:xfrm>
          <a:off x="0" y="0"/>
          <a:ext cx="0" cy="0"/>
          <a:chOff x="0" y="0"/>
          <a:chExt cx="0" cy="0"/>
        </a:xfrm>
      </p:grpSpPr>
      <p:sp>
        <p:nvSpPr>
          <p:cNvPr id="3" name="Graphic 3">
            <a:extLst>
              <a:ext uri="{FF2B5EF4-FFF2-40B4-BE49-F238E27FC236}">
                <a16:creationId xmlns:a16="http://schemas.microsoft.com/office/drawing/2014/main" id="{7F1313FB-40DD-E8FF-1A81-BFBE081EBB6B}"/>
              </a:ext>
            </a:extLst>
          </p:cNvPr>
          <p:cNvSpPr/>
          <p:nvPr/>
        </p:nvSpPr>
        <p:spPr>
          <a:xfrm>
            <a:off x="5147019" y="0"/>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a:extLst>
                <a:ext uri="{28A0092B-C50C-407E-A947-70E740481C1C}">
                  <a14:useLocalDpi xmlns:a14="http://schemas.microsoft.com/office/drawing/2010/main" val="0"/>
                </a:ext>
              </a:extLst>
            </a:blip>
            <a:stretch>
              <a:fillRect/>
            </a:stretch>
          </a:blipFill>
          <a:ln w="2858" cap="flat">
            <a:noFill/>
            <a:prstDash val="solid"/>
            <a:miter/>
          </a:ln>
        </p:spPr>
        <p:txBody>
          <a:bodyPr rtlCol="0" anchor="ctr"/>
          <a:lstStyle/>
          <a:p>
            <a:endParaRPr lang="en-GB"/>
          </a:p>
        </p:txBody>
      </p:sp>
      <p:sp>
        <p:nvSpPr>
          <p:cNvPr id="2" name="Title 1">
            <a:extLst>
              <a:ext uri="{FF2B5EF4-FFF2-40B4-BE49-F238E27FC236}">
                <a16:creationId xmlns:a16="http://schemas.microsoft.com/office/drawing/2014/main" id="{A7972ED8-1401-A08F-62EB-3F02C3C52ADF}"/>
              </a:ext>
            </a:extLst>
          </p:cNvPr>
          <p:cNvSpPr>
            <a:spLocks noGrp="1"/>
          </p:cNvSpPr>
          <p:nvPr>
            <p:ph type="title"/>
          </p:nvPr>
        </p:nvSpPr>
        <p:spPr>
          <a:xfrm>
            <a:off x="-498763" y="3259590"/>
            <a:ext cx="8222526" cy="816864"/>
          </a:xfrm>
          <a:solidFill>
            <a:schemeClr val="accent4"/>
          </a:solidFill>
        </p:spPr>
        <p:txBody>
          <a:bodyPr/>
          <a:lstStyle/>
          <a:p>
            <a:r>
              <a:rPr lang="en-US" dirty="0"/>
              <a:t>Executive Pitch Deck Template</a:t>
            </a:r>
          </a:p>
        </p:txBody>
      </p:sp>
    </p:spTree>
    <p:extLst>
      <p:ext uri="{BB962C8B-B14F-4D97-AF65-F5344CB8AC3E}">
        <p14:creationId xmlns:p14="http://schemas.microsoft.com/office/powerpoint/2010/main" val="4179766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54E144-CF5D-2EC0-D658-5D4EFF44BE1B}"/>
              </a:ext>
            </a:extLst>
          </p:cNvPr>
          <p:cNvSpPr>
            <a:spLocks noGrp="1"/>
          </p:cNvSpPr>
          <p:nvPr>
            <p:ph type="sldNum" sz="quarter" idx="4"/>
          </p:nvPr>
        </p:nvSpPr>
        <p:spPr/>
        <p:txBody>
          <a:bodyPr/>
          <a:lstStyle/>
          <a:p>
            <a:fld id="{B97DCD48-F2F0-436C-978D-7C4D59D5E31F}" type="slidenum">
              <a:rPr lang="en-US" smtClean="0"/>
              <a:pPr/>
              <a:t>16</a:t>
            </a:fld>
            <a:endParaRPr lang="en-US" dirty="0"/>
          </a:p>
        </p:txBody>
      </p:sp>
      <p:sp>
        <p:nvSpPr>
          <p:cNvPr id="3" name="Title 2">
            <a:extLst>
              <a:ext uri="{FF2B5EF4-FFF2-40B4-BE49-F238E27FC236}">
                <a16:creationId xmlns:a16="http://schemas.microsoft.com/office/drawing/2014/main" id="{0F553913-15F9-FB17-0AA2-81115812C6AC}"/>
              </a:ext>
            </a:extLst>
          </p:cNvPr>
          <p:cNvSpPr>
            <a:spLocks noGrp="1"/>
          </p:cNvSpPr>
          <p:nvPr>
            <p:ph type="title"/>
          </p:nvPr>
        </p:nvSpPr>
        <p:spPr/>
        <p:txBody>
          <a:bodyPr/>
          <a:lstStyle/>
          <a:p>
            <a:r>
              <a:rPr lang="en-US" dirty="0"/>
              <a:t>Strategic context: why agents, why now</a:t>
            </a:r>
          </a:p>
        </p:txBody>
      </p:sp>
      <p:sp>
        <p:nvSpPr>
          <p:cNvPr id="4" name="Freeform 3">
            <a:extLst>
              <a:ext uri="{FF2B5EF4-FFF2-40B4-BE49-F238E27FC236}">
                <a16:creationId xmlns:a16="http://schemas.microsoft.com/office/drawing/2014/main" id="{13887095-68D4-526F-8A49-5EC456CC99B0}"/>
              </a:ext>
            </a:extLst>
          </p:cNvPr>
          <p:cNvSpPr>
            <a:spLocks/>
          </p:cNvSpPr>
          <p:nvPr/>
        </p:nvSpPr>
        <p:spPr bwMode="auto">
          <a:xfrm>
            <a:off x="1986237" y="2563754"/>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 name="Freeform 33">
            <a:extLst>
              <a:ext uri="{FF2B5EF4-FFF2-40B4-BE49-F238E27FC236}">
                <a16:creationId xmlns:a16="http://schemas.microsoft.com/office/drawing/2014/main" id="{66A2F80C-0458-8F41-AC62-E07554F211A6}"/>
              </a:ext>
            </a:extLst>
          </p:cNvPr>
          <p:cNvSpPr>
            <a:spLocks/>
          </p:cNvSpPr>
          <p:nvPr/>
        </p:nvSpPr>
        <p:spPr bwMode="auto">
          <a:xfrm>
            <a:off x="4549537" y="2563754"/>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 name="Freeform 33">
            <a:extLst>
              <a:ext uri="{FF2B5EF4-FFF2-40B4-BE49-F238E27FC236}">
                <a16:creationId xmlns:a16="http://schemas.microsoft.com/office/drawing/2014/main" id="{8E8A2F9B-BD61-9D88-4641-88F87FD30DDD}"/>
              </a:ext>
            </a:extLst>
          </p:cNvPr>
          <p:cNvSpPr>
            <a:spLocks/>
          </p:cNvSpPr>
          <p:nvPr/>
        </p:nvSpPr>
        <p:spPr bwMode="auto">
          <a:xfrm>
            <a:off x="7112837" y="2563754"/>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7" name="Freeform 33">
            <a:extLst>
              <a:ext uri="{FF2B5EF4-FFF2-40B4-BE49-F238E27FC236}">
                <a16:creationId xmlns:a16="http://schemas.microsoft.com/office/drawing/2014/main" id="{CDC75C75-290C-69AF-D81D-B88B95898191}"/>
              </a:ext>
            </a:extLst>
          </p:cNvPr>
          <p:cNvSpPr>
            <a:spLocks/>
          </p:cNvSpPr>
          <p:nvPr/>
        </p:nvSpPr>
        <p:spPr bwMode="auto">
          <a:xfrm>
            <a:off x="9676137" y="2563754"/>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8" name="TextBox 7">
            <a:extLst>
              <a:ext uri="{FF2B5EF4-FFF2-40B4-BE49-F238E27FC236}">
                <a16:creationId xmlns:a16="http://schemas.microsoft.com/office/drawing/2014/main" id="{87DEBBD9-10D4-54C0-9C85-8531856D8AA0}"/>
              </a:ext>
            </a:extLst>
          </p:cNvPr>
          <p:cNvSpPr txBox="1"/>
          <p:nvPr/>
        </p:nvSpPr>
        <p:spPr>
          <a:xfrm>
            <a:off x="1354192" y="2829651"/>
            <a:ext cx="1529906"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spc="30" dirty="0">
                <a:latin typeface="Century Gothic" panose="020B0502020202020204" pitchFamily="34" charset="0"/>
                <a:ea typeface="Lato" panose="020F0502020204030203" pitchFamily="34" charset="0"/>
                <a:cs typeface="Lato" panose="020F0502020204030203" pitchFamily="34" charset="0"/>
              </a:rPr>
              <a:t>Our starting point</a:t>
            </a:r>
          </a:p>
        </p:txBody>
      </p:sp>
      <p:sp>
        <p:nvSpPr>
          <p:cNvPr id="10" name="TextBox 9">
            <a:extLst>
              <a:ext uri="{FF2B5EF4-FFF2-40B4-BE49-F238E27FC236}">
                <a16:creationId xmlns:a16="http://schemas.microsoft.com/office/drawing/2014/main" id="{4A66A283-2991-CD33-C581-C3209B478794}"/>
              </a:ext>
            </a:extLst>
          </p:cNvPr>
          <p:cNvSpPr txBox="1"/>
          <p:nvPr/>
        </p:nvSpPr>
        <p:spPr>
          <a:xfrm>
            <a:off x="3752266" y="2829651"/>
            <a:ext cx="1878399"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spc="30" dirty="0">
                <a:latin typeface="Century Gothic" panose="020B0502020202020204" pitchFamily="34" charset="0"/>
                <a:ea typeface="Lato" panose="020F0502020204030203" pitchFamily="34" charset="0"/>
                <a:cs typeface="Lato" panose="020F0502020204030203" pitchFamily="34" charset="0"/>
              </a:rPr>
              <a:t>Why agents, why now</a:t>
            </a:r>
          </a:p>
        </p:txBody>
      </p:sp>
      <p:sp>
        <p:nvSpPr>
          <p:cNvPr id="11" name="TextBox 10">
            <a:extLst>
              <a:ext uri="{FF2B5EF4-FFF2-40B4-BE49-F238E27FC236}">
                <a16:creationId xmlns:a16="http://schemas.microsoft.com/office/drawing/2014/main" id="{127453EC-638D-A97D-87E7-E3DFC8A9A402}"/>
              </a:ext>
            </a:extLst>
          </p:cNvPr>
          <p:cNvSpPr txBox="1"/>
          <p:nvPr/>
        </p:nvSpPr>
        <p:spPr>
          <a:xfrm>
            <a:off x="3471794" y="3171483"/>
            <a:ext cx="2571546" cy="17851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en-US" sz="1000" dirty="0"/>
              <a:t>AI agents are becoming the next layer of “digital workforce”: they can read data, use tools and complete steps in a process, not just answer questions. </a:t>
            </a:r>
          </a:p>
          <a:p>
            <a:pPr>
              <a:buNone/>
            </a:pPr>
            <a:endParaRPr lang="en-US" sz="1000" dirty="0"/>
          </a:p>
          <a:p>
            <a:pPr>
              <a:buNone/>
            </a:pPr>
            <a:r>
              <a:rPr lang="en-US" sz="1000" dirty="0"/>
              <a:t>In HR and Finance this means agents that can help with hiring, onboarding, case handling, reconciliations and more. Competitors are starting to use these capabilities to remove low-value work and speed up decisions.</a:t>
            </a:r>
            <a:endParaRPr lang="en-US" sz="1000" dirty="0">
              <a:solidFill>
                <a:schemeClr val="accent2"/>
              </a:solidFill>
              <a:latin typeface="Century Gothic" panose="020B0502020202020204" pitchFamily="34" charset="0"/>
              <a:ea typeface="Lato" panose="020F0502020204030203" pitchFamily="34" charset="0"/>
              <a:cs typeface="Lato" panose="020F0502020204030203" pitchFamily="34" charset="0"/>
            </a:endParaRPr>
          </a:p>
        </p:txBody>
      </p:sp>
      <p:sp>
        <p:nvSpPr>
          <p:cNvPr id="12" name="TextBox 11">
            <a:extLst>
              <a:ext uri="{FF2B5EF4-FFF2-40B4-BE49-F238E27FC236}">
                <a16:creationId xmlns:a16="http://schemas.microsoft.com/office/drawing/2014/main" id="{6D82228E-2C51-A4E8-70B7-015309643F35}"/>
              </a:ext>
            </a:extLst>
          </p:cNvPr>
          <p:cNvSpPr txBox="1"/>
          <p:nvPr/>
        </p:nvSpPr>
        <p:spPr>
          <a:xfrm>
            <a:off x="6252478" y="2829650"/>
            <a:ext cx="2056973"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spc="30" dirty="0">
                <a:latin typeface="Century Gothic" panose="020B0502020202020204" pitchFamily="34" charset="0"/>
                <a:ea typeface="Lato" panose="020F0502020204030203" pitchFamily="34" charset="0"/>
                <a:cs typeface="Lato" panose="020F0502020204030203" pitchFamily="34" charset="0"/>
              </a:rPr>
              <a:t>The risk if we do nothing</a:t>
            </a:r>
          </a:p>
        </p:txBody>
      </p:sp>
      <p:sp>
        <p:nvSpPr>
          <p:cNvPr id="14" name="TextBox 13">
            <a:extLst>
              <a:ext uri="{FF2B5EF4-FFF2-40B4-BE49-F238E27FC236}">
                <a16:creationId xmlns:a16="http://schemas.microsoft.com/office/drawing/2014/main" id="{4057B8A8-822E-F943-2C99-28E4847B3BB5}"/>
              </a:ext>
            </a:extLst>
          </p:cNvPr>
          <p:cNvSpPr txBox="1"/>
          <p:nvPr/>
        </p:nvSpPr>
        <p:spPr>
          <a:xfrm>
            <a:off x="9236611" y="2829651"/>
            <a:ext cx="1199046"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spc="30" dirty="0">
                <a:latin typeface="Century Gothic" panose="020B0502020202020204" pitchFamily="34" charset="0"/>
                <a:ea typeface="Lato" panose="020F0502020204030203" pitchFamily="34" charset="0"/>
                <a:cs typeface="Lato" panose="020F0502020204030203" pitchFamily="34" charset="0"/>
              </a:rPr>
              <a:t>Our proposal</a:t>
            </a:r>
          </a:p>
        </p:txBody>
      </p:sp>
      <p:grpSp>
        <p:nvGrpSpPr>
          <p:cNvPr id="15" name="Group 14">
            <a:extLst>
              <a:ext uri="{FF2B5EF4-FFF2-40B4-BE49-F238E27FC236}">
                <a16:creationId xmlns:a16="http://schemas.microsoft.com/office/drawing/2014/main" id="{5C3512C0-1D26-21DF-628D-C9E73293D689}"/>
              </a:ext>
            </a:extLst>
          </p:cNvPr>
          <p:cNvGrpSpPr/>
          <p:nvPr/>
        </p:nvGrpSpPr>
        <p:grpSpPr>
          <a:xfrm>
            <a:off x="1081686" y="860077"/>
            <a:ext cx="2467836" cy="1558088"/>
            <a:chOff x="1341345" y="2331698"/>
            <a:chExt cx="2467836" cy="1558088"/>
          </a:xfrm>
        </p:grpSpPr>
        <p:sp>
          <p:nvSpPr>
            <p:cNvPr id="64" name="Freeform 6">
              <a:extLst>
                <a:ext uri="{FF2B5EF4-FFF2-40B4-BE49-F238E27FC236}">
                  <a16:creationId xmlns:a16="http://schemas.microsoft.com/office/drawing/2014/main" id="{BCD78E04-014D-C41D-AE02-E55A4F3E0029}"/>
                </a:ext>
              </a:extLst>
            </p:cNvPr>
            <p:cNvSpPr>
              <a:spLocks noEditPoints="1"/>
            </p:cNvSpPr>
            <p:nvPr/>
          </p:nvSpPr>
          <p:spPr bwMode="auto">
            <a:xfrm>
              <a:off x="1608010"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5" name="Rectangle 64">
              <a:extLst>
                <a:ext uri="{FF2B5EF4-FFF2-40B4-BE49-F238E27FC236}">
                  <a16:creationId xmlns:a16="http://schemas.microsoft.com/office/drawing/2014/main" id="{AE463B6F-9731-D00D-B4EA-61F52F545DF2}"/>
                </a:ext>
              </a:extLst>
            </p:cNvPr>
            <p:cNvSpPr>
              <a:spLocks noChangeArrowheads="1"/>
            </p:cNvSpPr>
            <p:nvPr/>
          </p:nvSpPr>
          <p:spPr bwMode="auto">
            <a:xfrm>
              <a:off x="1370329" y="3700580"/>
              <a:ext cx="2438852" cy="18920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6" name="Rectangle 65">
              <a:extLst>
                <a:ext uri="{FF2B5EF4-FFF2-40B4-BE49-F238E27FC236}">
                  <a16:creationId xmlns:a16="http://schemas.microsoft.com/office/drawing/2014/main" id="{24ED3A94-D6D5-744E-9455-E8D2624288BB}"/>
                </a:ext>
              </a:extLst>
            </p:cNvPr>
            <p:cNvSpPr>
              <a:spLocks noChangeArrowheads="1"/>
            </p:cNvSpPr>
            <p:nvPr/>
          </p:nvSpPr>
          <p:spPr bwMode="auto">
            <a:xfrm>
              <a:off x="1371599" y="3700580"/>
              <a:ext cx="2063701" cy="189206"/>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7" name="Freeform 10">
              <a:extLst>
                <a:ext uri="{FF2B5EF4-FFF2-40B4-BE49-F238E27FC236}">
                  <a16:creationId xmlns:a16="http://schemas.microsoft.com/office/drawing/2014/main" id="{854B8412-FE4A-2A93-4C1E-0675D6DC2062}"/>
                </a:ext>
              </a:extLst>
            </p:cNvPr>
            <p:cNvSpPr>
              <a:spLocks/>
            </p:cNvSpPr>
            <p:nvPr/>
          </p:nvSpPr>
          <p:spPr bwMode="auto">
            <a:xfrm>
              <a:off x="2402926"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8" name="Freeform 11">
              <a:extLst>
                <a:ext uri="{FF2B5EF4-FFF2-40B4-BE49-F238E27FC236}">
                  <a16:creationId xmlns:a16="http://schemas.microsoft.com/office/drawing/2014/main" id="{68C6357D-D5ED-845C-54F3-B6F3328CCC70}"/>
                </a:ext>
              </a:extLst>
            </p:cNvPr>
            <p:cNvSpPr>
              <a:spLocks/>
            </p:cNvSpPr>
            <p:nvPr/>
          </p:nvSpPr>
          <p:spPr bwMode="auto">
            <a:xfrm>
              <a:off x="2387688"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9" name="Freeform 23">
              <a:extLst>
                <a:ext uri="{FF2B5EF4-FFF2-40B4-BE49-F238E27FC236}">
                  <a16:creationId xmlns:a16="http://schemas.microsoft.com/office/drawing/2014/main" id="{CFADC4D9-4FE5-7B71-8270-977D0BE0C328}"/>
                </a:ext>
              </a:extLst>
            </p:cNvPr>
            <p:cNvSpPr>
              <a:spLocks/>
            </p:cNvSpPr>
            <p:nvPr/>
          </p:nvSpPr>
          <p:spPr bwMode="auto">
            <a:xfrm>
              <a:off x="1341345"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70" name="Freeform 24">
              <a:extLst>
                <a:ext uri="{FF2B5EF4-FFF2-40B4-BE49-F238E27FC236}">
                  <a16:creationId xmlns:a16="http://schemas.microsoft.com/office/drawing/2014/main" id="{C06BB22D-9772-9E85-0FDF-B9FE6D76325F}"/>
                </a:ext>
              </a:extLst>
            </p:cNvPr>
            <p:cNvSpPr>
              <a:spLocks/>
            </p:cNvSpPr>
            <p:nvPr/>
          </p:nvSpPr>
          <p:spPr bwMode="auto">
            <a:xfrm>
              <a:off x="1371600"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grpSp>
        <p:nvGrpSpPr>
          <p:cNvPr id="16" name="Group 15">
            <a:extLst>
              <a:ext uri="{FF2B5EF4-FFF2-40B4-BE49-F238E27FC236}">
                <a16:creationId xmlns:a16="http://schemas.microsoft.com/office/drawing/2014/main" id="{8325EB1D-912B-F40B-CCF5-F0A0DDC58206}"/>
              </a:ext>
            </a:extLst>
          </p:cNvPr>
          <p:cNvGrpSpPr/>
          <p:nvPr/>
        </p:nvGrpSpPr>
        <p:grpSpPr>
          <a:xfrm>
            <a:off x="8422382" y="860077"/>
            <a:ext cx="2443159" cy="1558088"/>
            <a:chOff x="8544769" y="2331698"/>
            <a:chExt cx="2443159" cy="1558088"/>
          </a:xfrm>
        </p:grpSpPr>
        <p:sp>
          <p:nvSpPr>
            <p:cNvPr id="56" name="Freeform 6">
              <a:extLst>
                <a:ext uri="{FF2B5EF4-FFF2-40B4-BE49-F238E27FC236}">
                  <a16:creationId xmlns:a16="http://schemas.microsoft.com/office/drawing/2014/main" id="{56CC3D1A-35B7-501E-054B-DA9E8BCEBEC8}"/>
                </a:ext>
              </a:extLst>
            </p:cNvPr>
            <p:cNvSpPr>
              <a:spLocks noEditPoints="1"/>
            </p:cNvSpPr>
            <p:nvPr/>
          </p:nvSpPr>
          <p:spPr bwMode="auto">
            <a:xfrm>
              <a:off x="9160638"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7" name="Rectangle 56">
              <a:extLst>
                <a:ext uri="{FF2B5EF4-FFF2-40B4-BE49-F238E27FC236}">
                  <a16:creationId xmlns:a16="http://schemas.microsoft.com/office/drawing/2014/main" id="{4FD40A2B-401D-37CB-E4FA-BF7C57F22CC6}"/>
                </a:ext>
              </a:extLst>
            </p:cNvPr>
            <p:cNvSpPr>
              <a:spLocks noChangeArrowheads="1"/>
            </p:cNvSpPr>
            <p:nvPr/>
          </p:nvSpPr>
          <p:spPr bwMode="auto">
            <a:xfrm>
              <a:off x="8545065" y="3700580"/>
              <a:ext cx="2442863" cy="18920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8" name="Rectangle 57">
              <a:extLst>
                <a:ext uri="{FF2B5EF4-FFF2-40B4-BE49-F238E27FC236}">
                  <a16:creationId xmlns:a16="http://schemas.microsoft.com/office/drawing/2014/main" id="{8F8AF4B9-4725-A0CE-4C98-62D65733FA19}"/>
                </a:ext>
              </a:extLst>
            </p:cNvPr>
            <p:cNvSpPr>
              <a:spLocks noChangeArrowheads="1"/>
            </p:cNvSpPr>
            <p:nvPr/>
          </p:nvSpPr>
          <p:spPr bwMode="auto">
            <a:xfrm>
              <a:off x="8924227" y="3700580"/>
              <a:ext cx="2063701" cy="189206"/>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9" name="Freeform 10">
              <a:extLst>
                <a:ext uri="{FF2B5EF4-FFF2-40B4-BE49-F238E27FC236}">
                  <a16:creationId xmlns:a16="http://schemas.microsoft.com/office/drawing/2014/main" id="{83979278-FADA-E9F4-5C1C-491C95E45929}"/>
                </a:ext>
              </a:extLst>
            </p:cNvPr>
            <p:cNvSpPr>
              <a:spLocks/>
            </p:cNvSpPr>
            <p:nvPr/>
          </p:nvSpPr>
          <p:spPr bwMode="auto">
            <a:xfrm>
              <a:off x="9955554"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0" name="Freeform 11">
              <a:extLst>
                <a:ext uri="{FF2B5EF4-FFF2-40B4-BE49-F238E27FC236}">
                  <a16:creationId xmlns:a16="http://schemas.microsoft.com/office/drawing/2014/main" id="{83F76629-01F6-4DCE-0A31-ACC51101EB16}"/>
                </a:ext>
              </a:extLst>
            </p:cNvPr>
            <p:cNvSpPr>
              <a:spLocks/>
            </p:cNvSpPr>
            <p:nvPr/>
          </p:nvSpPr>
          <p:spPr bwMode="auto">
            <a:xfrm>
              <a:off x="9940316"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1" name="Freeform 43">
              <a:extLst>
                <a:ext uri="{FF2B5EF4-FFF2-40B4-BE49-F238E27FC236}">
                  <a16:creationId xmlns:a16="http://schemas.microsoft.com/office/drawing/2014/main" id="{47038945-7739-468C-A0C2-8D36153675C2}"/>
                </a:ext>
              </a:extLst>
            </p:cNvPr>
            <p:cNvSpPr>
              <a:spLocks/>
            </p:cNvSpPr>
            <p:nvPr/>
          </p:nvSpPr>
          <p:spPr bwMode="auto">
            <a:xfrm>
              <a:off x="8893973"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2" name="Freeform 44">
              <a:extLst>
                <a:ext uri="{FF2B5EF4-FFF2-40B4-BE49-F238E27FC236}">
                  <a16:creationId xmlns:a16="http://schemas.microsoft.com/office/drawing/2014/main" id="{881AB303-99FD-7282-3CB3-011E1D7128EF}"/>
                </a:ext>
              </a:extLst>
            </p:cNvPr>
            <p:cNvSpPr>
              <a:spLocks/>
            </p:cNvSpPr>
            <p:nvPr/>
          </p:nvSpPr>
          <p:spPr bwMode="auto">
            <a:xfrm>
              <a:off x="8924228"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3" name="Rectangle 62">
              <a:extLst>
                <a:ext uri="{FF2B5EF4-FFF2-40B4-BE49-F238E27FC236}">
                  <a16:creationId xmlns:a16="http://schemas.microsoft.com/office/drawing/2014/main" id="{5E880E24-F7A8-2559-1FA9-2EF06E023117}"/>
                </a:ext>
              </a:extLst>
            </p:cNvPr>
            <p:cNvSpPr>
              <a:spLocks noChangeArrowheads="1"/>
            </p:cNvSpPr>
            <p:nvPr/>
          </p:nvSpPr>
          <p:spPr bwMode="auto">
            <a:xfrm>
              <a:off x="8544769" y="3700580"/>
              <a:ext cx="563843" cy="189206"/>
            </a:xfrm>
            <a:prstGeom prst="rect">
              <a:avLst/>
            </a:pr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grpSp>
        <p:nvGrpSpPr>
          <p:cNvPr id="17" name="Group 16">
            <a:extLst>
              <a:ext uri="{FF2B5EF4-FFF2-40B4-BE49-F238E27FC236}">
                <a16:creationId xmlns:a16="http://schemas.microsoft.com/office/drawing/2014/main" id="{69E8D770-8945-9190-5E2D-9B4BB73C5644}"/>
              </a:ext>
            </a:extLst>
          </p:cNvPr>
          <p:cNvGrpSpPr/>
          <p:nvPr/>
        </p:nvGrpSpPr>
        <p:grpSpPr>
          <a:xfrm>
            <a:off x="5974082" y="860077"/>
            <a:ext cx="2448596" cy="1558088"/>
            <a:chOff x="6096469" y="2331698"/>
            <a:chExt cx="2448596" cy="1558088"/>
          </a:xfrm>
        </p:grpSpPr>
        <p:sp>
          <p:nvSpPr>
            <p:cNvPr id="48" name="Freeform 6">
              <a:extLst>
                <a:ext uri="{FF2B5EF4-FFF2-40B4-BE49-F238E27FC236}">
                  <a16:creationId xmlns:a16="http://schemas.microsoft.com/office/drawing/2014/main" id="{DC26B935-BDAE-E802-A613-509B2158BC16}"/>
                </a:ext>
              </a:extLst>
            </p:cNvPr>
            <p:cNvSpPr>
              <a:spLocks noEditPoints="1"/>
            </p:cNvSpPr>
            <p:nvPr/>
          </p:nvSpPr>
          <p:spPr bwMode="auto">
            <a:xfrm>
              <a:off x="6597338"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9" name="Rectangle 48">
              <a:extLst>
                <a:ext uri="{FF2B5EF4-FFF2-40B4-BE49-F238E27FC236}">
                  <a16:creationId xmlns:a16="http://schemas.microsoft.com/office/drawing/2014/main" id="{98AADE38-C479-8769-92C7-F23BAF07C6E9}"/>
                </a:ext>
              </a:extLst>
            </p:cNvPr>
            <p:cNvSpPr>
              <a:spLocks noChangeArrowheads="1"/>
            </p:cNvSpPr>
            <p:nvPr/>
          </p:nvSpPr>
          <p:spPr bwMode="auto">
            <a:xfrm>
              <a:off x="6097739" y="3700580"/>
              <a:ext cx="2447326" cy="189206"/>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0" name="Rectangle 49">
              <a:extLst>
                <a:ext uri="{FF2B5EF4-FFF2-40B4-BE49-F238E27FC236}">
                  <a16:creationId xmlns:a16="http://schemas.microsoft.com/office/drawing/2014/main" id="{58A67862-8DE9-6A5C-00FA-E2A2F8EBF2D3}"/>
                </a:ext>
              </a:extLst>
            </p:cNvPr>
            <p:cNvSpPr>
              <a:spLocks noChangeArrowheads="1"/>
            </p:cNvSpPr>
            <p:nvPr/>
          </p:nvSpPr>
          <p:spPr bwMode="auto">
            <a:xfrm>
              <a:off x="6360927" y="3700580"/>
              <a:ext cx="2063701" cy="189206"/>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1" name="Freeform 10">
              <a:extLst>
                <a:ext uri="{FF2B5EF4-FFF2-40B4-BE49-F238E27FC236}">
                  <a16:creationId xmlns:a16="http://schemas.microsoft.com/office/drawing/2014/main" id="{7423878E-9809-7B42-03EA-68A531E8AFB2}"/>
                </a:ext>
              </a:extLst>
            </p:cNvPr>
            <p:cNvSpPr>
              <a:spLocks/>
            </p:cNvSpPr>
            <p:nvPr/>
          </p:nvSpPr>
          <p:spPr bwMode="auto">
            <a:xfrm>
              <a:off x="7392254"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2" name="Freeform 11">
              <a:extLst>
                <a:ext uri="{FF2B5EF4-FFF2-40B4-BE49-F238E27FC236}">
                  <a16:creationId xmlns:a16="http://schemas.microsoft.com/office/drawing/2014/main" id="{167EC390-71BC-BB30-CBD0-044ADB0100D4}"/>
                </a:ext>
              </a:extLst>
            </p:cNvPr>
            <p:cNvSpPr>
              <a:spLocks/>
            </p:cNvSpPr>
            <p:nvPr/>
          </p:nvSpPr>
          <p:spPr bwMode="auto">
            <a:xfrm>
              <a:off x="7377016"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3" name="Freeform 43">
              <a:extLst>
                <a:ext uri="{FF2B5EF4-FFF2-40B4-BE49-F238E27FC236}">
                  <a16:creationId xmlns:a16="http://schemas.microsoft.com/office/drawing/2014/main" id="{4106CFC5-F8D6-D810-0F7E-1ADA17F2DCE3}"/>
                </a:ext>
              </a:extLst>
            </p:cNvPr>
            <p:cNvSpPr>
              <a:spLocks/>
            </p:cNvSpPr>
            <p:nvPr/>
          </p:nvSpPr>
          <p:spPr bwMode="auto">
            <a:xfrm>
              <a:off x="6330673"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4" name="Freeform 44">
              <a:extLst>
                <a:ext uri="{FF2B5EF4-FFF2-40B4-BE49-F238E27FC236}">
                  <a16:creationId xmlns:a16="http://schemas.microsoft.com/office/drawing/2014/main" id="{41DBADA7-0DE8-D1A9-86E3-549600574D7E}"/>
                </a:ext>
              </a:extLst>
            </p:cNvPr>
            <p:cNvSpPr>
              <a:spLocks/>
            </p:cNvSpPr>
            <p:nvPr/>
          </p:nvSpPr>
          <p:spPr bwMode="auto">
            <a:xfrm>
              <a:off x="6360928"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5" name="Rectangle 54">
              <a:extLst>
                <a:ext uri="{FF2B5EF4-FFF2-40B4-BE49-F238E27FC236}">
                  <a16:creationId xmlns:a16="http://schemas.microsoft.com/office/drawing/2014/main" id="{0F206F71-80CE-6AC3-0DB4-B81A25BB84BF}"/>
                </a:ext>
              </a:extLst>
            </p:cNvPr>
            <p:cNvSpPr>
              <a:spLocks noChangeArrowheads="1"/>
            </p:cNvSpPr>
            <p:nvPr/>
          </p:nvSpPr>
          <p:spPr bwMode="auto">
            <a:xfrm>
              <a:off x="6096469" y="3700580"/>
              <a:ext cx="314358" cy="189206"/>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rPr>
                <a:t> </a:t>
              </a:r>
            </a:p>
          </p:txBody>
        </p:sp>
      </p:grpSp>
      <p:grpSp>
        <p:nvGrpSpPr>
          <p:cNvPr id="18" name="Group 17">
            <a:extLst>
              <a:ext uri="{FF2B5EF4-FFF2-40B4-BE49-F238E27FC236}">
                <a16:creationId xmlns:a16="http://schemas.microsoft.com/office/drawing/2014/main" id="{5AEC4023-BE1B-4C90-1031-19B5407604E2}"/>
              </a:ext>
            </a:extLst>
          </p:cNvPr>
          <p:cNvGrpSpPr/>
          <p:nvPr/>
        </p:nvGrpSpPr>
        <p:grpSpPr>
          <a:xfrm>
            <a:off x="3541903" y="860077"/>
            <a:ext cx="2443195" cy="1558088"/>
            <a:chOff x="3664290" y="2331698"/>
            <a:chExt cx="2443195" cy="1558088"/>
          </a:xfrm>
        </p:grpSpPr>
        <p:sp>
          <p:nvSpPr>
            <p:cNvPr id="40" name="Freeform 6">
              <a:extLst>
                <a:ext uri="{FF2B5EF4-FFF2-40B4-BE49-F238E27FC236}">
                  <a16:creationId xmlns:a16="http://schemas.microsoft.com/office/drawing/2014/main" id="{73F1542A-C77F-350B-A7EC-180479A8E220}"/>
                </a:ext>
              </a:extLst>
            </p:cNvPr>
            <p:cNvSpPr>
              <a:spLocks noEditPoints="1"/>
            </p:cNvSpPr>
            <p:nvPr/>
          </p:nvSpPr>
          <p:spPr bwMode="auto">
            <a:xfrm>
              <a:off x="4034038"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1" name="Rectangle 40">
              <a:extLst>
                <a:ext uri="{FF2B5EF4-FFF2-40B4-BE49-F238E27FC236}">
                  <a16:creationId xmlns:a16="http://schemas.microsoft.com/office/drawing/2014/main" id="{96604DBD-95B5-3D35-CF86-25D0D5BD916F}"/>
                </a:ext>
              </a:extLst>
            </p:cNvPr>
            <p:cNvSpPr>
              <a:spLocks noChangeArrowheads="1"/>
            </p:cNvSpPr>
            <p:nvPr/>
          </p:nvSpPr>
          <p:spPr bwMode="auto">
            <a:xfrm>
              <a:off x="3664290" y="3700580"/>
              <a:ext cx="2443195" cy="189206"/>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rPr>
                <a:t> </a:t>
              </a:r>
            </a:p>
          </p:txBody>
        </p:sp>
        <p:sp>
          <p:nvSpPr>
            <p:cNvPr id="42" name="Rectangle 41">
              <a:extLst>
                <a:ext uri="{FF2B5EF4-FFF2-40B4-BE49-F238E27FC236}">
                  <a16:creationId xmlns:a16="http://schemas.microsoft.com/office/drawing/2014/main" id="{B86186C6-B6F6-BD6E-84BA-6A46D6914B5D}"/>
                </a:ext>
              </a:extLst>
            </p:cNvPr>
            <p:cNvSpPr>
              <a:spLocks noChangeArrowheads="1"/>
            </p:cNvSpPr>
            <p:nvPr/>
          </p:nvSpPr>
          <p:spPr bwMode="auto">
            <a:xfrm>
              <a:off x="3797627" y="3700580"/>
              <a:ext cx="2063701" cy="189206"/>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3" name="Freeform 10">
              <a:extLst>
                <a:ext uri="{FF2B5EF4-FFF2-40B4-BE49-F238E27FC236}">
                  <a16:creationId xmlns:a16="http://schemas.microsoft.com/office/drawing/2014/main" id="{75B550B6-1849-A9D5-C0A6-490CBC3F72E8}"/>
                </a:ext>
              </a:extLst>
            </p:cNvPr>
            <p:cNvSpPr>
              <a:spLocks/>
            </p:cNvSpPr>
            <p:nvPr/>
          </p:nvSpPr>
          <p:spPr bwMode="auto">
            <a:xfrm>
              <a:off x="4828954"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4" name="Freeform 11">
              <a:extLst>
                <a:ext uri="{FF2B5EF4-FFF2-40B4-BE49-F238E27FC236}">
                  <a16:creationId xmlns:a16="http://schemas.microsoft.com/office/drawing/2014/main" id="{24C8737E-A57C-B9E6-47D7-96D15BDC048F}"/>
                </a:ext>
              </a:extLst>
            </p:cNvPr>
            <p:cNvSpPr>
              <a:spLocks/>
            </p:cNvSpPr>
            <p:nvPr/>
          </p:nvSpPr>
          <p:spPr bwMode="auto">
            <a:xfrm>
              <a:off x="4813716"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5" name="Freeform 43">
              <a:extLst>
                <a:ext uri="{FF2B5EF4-FFF2-40B4-BE49-F238E27FC236}">
                  <a16:creationId xmlns:a16="http://schemas.microsoft.com/office/drawing/2014/main" id="{9CF0B4C4-34DF-4EFC-5B8B-BA6883CB85CA}"/>
                </a:ext>
              </a:extLst>
            </p:cNvPr>
            <p:cNvSpPr>
              <a:spLocks/>
            </p:cNvSpPr>
            <p:nvPr/>
          </p:nvSpPr>
          <p:spPr bwMode="auto">
            <a:xfrm>
              <a:off x="3767373"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lc="http://schemas.openxmlformats.org/drawingml/2006/lockedCanvas"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6" name="Freeform 44">
              <a:extLst>
                <a:ext uri="{FF2B5EF4-FFF2-40B4-BE49-F238E27FC236}">
                  <a16:creationId xmlns:a16="http://schemas.microsoft.com/office/drawing/2014/main" id="{43C88D9C-33BE-1215-486B-37926D162AF6}"/>
                </a:ext>
              </a:extLst>
            </p:cNvPr>
            <p:cNvSpPr>
              <a:spLocks/>
            </p:cNvSpPr>
            <p:nvPr/>
          </p:nvSpPr>
          <p:spPr bwMode="auto">
            <a:xfrm>
              <a:off x="3797628"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7" name="Rectangle 46">
              <a:extLst>
                <a:ext uri="{FF2B5EF4-FFF2-40B4-BE49-F238E27FC236}">
                  <a16:creationId xmlns:a16="http://schemas.microsoft.com/office/drawing/2014/main" id="{4DD9B0C4-5806-81BD-FF4B-B8DA0383E4DC}"/>
                </a:ext>
              </a:extLst>
            </p:cNvPr>
            <p:cNvSpPr>
              <a:spLocks noChangeArrowheads="1"/>
            </p:cNvSpPr>
            <p:nvPr/>
          </p:nvSpPr>
          <p:spPr bwMode="auto">
            <a:xfrm>
              <a:off x="3667776" y="3700580"/>
              <a:ext cx="162926" cy="189206"/>
            </a:xfrm>
            <a:prstGeom prst="rect">
              <a:avLst/>
            </a:pr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sp>
        <p:nvSpPr>
          <p:cNvPr id="71" name="TextBox 70">
            <a:extLst>
              <a:ext uri="{FF2B5EF4-FFF2-40B4-BE49-F238E27FC236}">
                <a16:creationId xmlns:a16="http://schemas.microsoft.com/office/drawing/2014/main" id="{E04EC7BF-F8B2-F565-EAAE-B3EA434453C6}"/>
              </a:ext>
            </a:extLst>
          </p:cNvPr>
          <p:cNvSpPr txBox="1"/>
          <p:nvPr/>
        </p:nvSpPr>
        <p:spPr>
          <a:xfrm>
            <a:off x="961979" y="3162527"/>
            <a:ext cx="2269343" cy="240065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en-US" sz="1000" dirty="0"/>
              <a:t>We already run our core people and finance processes on Workday.</a:t>
            </a:r>
          </a:p>
          <a:p>
            <a:pPr>
              <a:buNone/>
            </a:pPr>
            <a:br>
              <a:rPr lang="en-US" sz="1000" dirty="0"/>
            </a:br>
            <a:r>
              <a:rPr lang="en-US" sz="1000" dirty="0"/>
              <a:t>Data, security and approvals are </a:t>
            </a:r>
            <a:r>
              <a:rPr lang="en-US" sz="1000" dirty="0" err="1"/>
              <a:t>standardised</a:t>
            </a:r>
            <a:r>
              <a:rPr lang="en-US" sz="1000" dirty="0"/>
              <a:t> here. Any improvement we make on top of Workday scales across countries and functions. Workday is investing heavily in AI. </a:t>
            </a:r>
          </a:p>
          <a:p>
            <a:pPr>
              <a:buNone/>
            </a:pPr>
            <a:endParaRPr lang="en-US" sz="1000" dirty="0"/>
          </a:p>
          <a:p>
            <a:pPr>
              <a:buNone/>
            </a:pPr>
            <a:r>
              <a:rPr lang="en-US" sz="1000" dirty="0"/>
              <a:t>The question is not </a:t>
            </a:r>
            <a:r>
              <a:rPr lang="en-US" sz="1000" i="1" dirty="0"/>
              <a:t>if</a:t>
            </a:r>
            <a:r>
              <a:rPr lang="en-US" sz="1000" dirty="0"/>
              <a:t> we use AI, but </a:t>
            </a:r>
            <a:r>
              <a:rPr lang="en-US" sz="1000" i="1" dirty="0"/>
              <a:t>where</a:t>
            </a:r>
            <a:r>
              <a:rPr lang="en-US" sz="1000" dirty="0"/>
              <a:t> we want it to live in this landscape.</a:t>
            </a:r>
            <a:br>
              <a:rPr lang="en-US" sz="1000" dirty="0"/>
            </a:br>
            <a:endParaRPr lang="en-US" sz="1000" dirty="0"/>
          </a:p>
        </p:txBody>
      </p:sp>
      <p:sp>
        <p:nvSpPr>
          <p:cNvPr id="72" name="TextBox 71">
            <a:extLst>
              <a:ext uri="{FF2B5EF4-FFF2-40B4-BE49-F238E27FC236}">
                <a16:creationId xmlns:a16="http://schemas.microsoft.com/office/drawing/2014/main" id="{EDA00075-D845-809D-9DEE-D9AEC0334AED}"/>
              </a:ext>
            </a:extLst>
          </p:cNvPr>
          <p:cNvSpPr txBox="1"/>
          <p:nvPr/>
        </p:nvSpPr>
        <p:spPr>
          <a:xfrm>
            <a:off x="6267673" y="3199881"/>
            <a:ext cx="2269344" cy="17851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en-US" sz="1000" dirty="0"/>
              <a:t>If we do not set a clear direction, teams will solve problems with their own chatbots and point solutions. </a:t>
            </a:r>
          </a:p>
          <a:p>
            <a:pPr>
              <a:buNone/>
            </a:pPr>
            <a:endParaRPr lang="en-US" sz="1000" dirty="0"/>
          </a:p>
          <a:p>
            <a:pPr>
              <a:buNone/>
            </a:pPr>
            <a:r>
              <a:rPr lang="en-US" sz="1000" dirty="0"/>
              <a:t>That leads to fragmented data, extra integrations, inconsistent employee experience and higher risk. We also underuse AI capabilities already included in our Workday investment.</a:t>
            </a:r>
          </a:p>
        </p:txBody>
      </p:sp>
      <p:pic>
        <p:nvPicPr>
          <p:cNvPr id="74" name="Graphic 73" descr="Clipboard Checked outline">
            <a:extLst>
              <a:ext uri="{FF2B5EF4-FFF2-40B4-BE49-F238E27FC236}">
                <a16:creationId xmlns:a16="http://schemas.microsoft.com/office/drawing/2014/main" id="{20D17414-4085-2E14-22F6-16A9DC4E75D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09486" y="1164216"/>
            <a:ext cx="914400" cy="914400"/>
          </a:xfrm>
          <a:prstGeom prst="rect">
            <a:avLst/>
          </a:prstGeom>
        </p:spPr>
      </p:pic>
      <p:pic>
        <p:nvPicPr>
          <p:cNvPr id="76" name="Graphic 75" descr="Bar graph with upward trend outline">
            <a:extLst>
              <a:ext uri="{FF2B5EF4-FFF2-40B4-BE49-F238E27FC236}">
                <a16:creationId xmlns:a16="http://schemas.microsoft.com/office/drawing/2014/main" id="{E658EC4F-6337-A393-4267-50CE1DBB62E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4189452" y="1193804"/>
            <a:ext cx="914400" cy="914400"/>
          </a:xfrm>
          <a:prstGeom prst="rect">
            <a:avLst/>
          </a:prstGeom>
        </p:spPr>
      </p:pic>
      <p:pic>
        <p:nvPicPr>
          <p:cNvPr id="78" name="Graphic 77" descr="Group brainstorm outline">
            <a:extLst>
              <a:ext uri="{FF2B5EF4-FFF2-40B4-BE49-F238E27FC236}">
                <a16:creationId xmlns:a16="http://schemas.microsoft.com/office/drawing/2014/main" id="{5B3D12A4-7965-D7C9-4A0E-83DBA4C476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39451" y="1184627"/>
            <a:ext cx="914400" cy="914400"/>
          </a:xfrm>
          <a:prstGeom prst="rect">
            <a:avLst/>
          </a:prstGeom>
        </p:spPr>
      </p:pic>
      <p:pic>
        <p:nvPicPr>
          <p:cNvPr id="80" name="Graphic 79" descr="Good Idea outline">
            <a:extLst>
              <a:ext uri="{FF2B5EF4-FFF2-40B4-BE49-F238E27FC236}">
                <a16:creationId xmlns:a16="http://schemas.microsoft.com/office/drawing/2014/main" id="{491FD8FD-1729-C646-960C-7B5B25E332C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404480" y="1179867"/>
            <a:ext cx="914400" cy="914400"/>
          </a:xfrm>
          <a:prstGeom prst="rect">
            <a:avLst/>
          </a:prstGeom>
        </p:spPr>
      </p:pic>
      <p:sp>
        <p:nvSpPr>
          <p:cNvPr id="81" name="TextBox 80">
            <a:extLst>
              <a:ext uri="{FF2B5EF4-FFF2-40B4-BE49-F238E27FC236}">
                <a16:creationId xmlns:a16="http://schemas.microsoft.com/office/drawing/2014/main" id="{9B2CEA25-77EE-A0D9-50CC-BE8106E9E796}"/>
              </a:ext>
            </a:extLst>
          </p:cNvPr>
          <p:cNvSpPr txBox="1"/>
          <p:nvPr/>
        </p:nvSpPr>
        <p:spPr>
          <a:xfrm>
            <a:off x="8801840" y="3106649"/>
            <a:ext cx="2428181" cy="209288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t>Use Workday and approved partner agents as our default platform for people and finance use cases. </a:t>
            </a:r>
          </a:p>
          <a:p>
            <a:endParaRPr lang="en-US" sz="1000" dirty="0"/>
          </a:p>
          <a:p>
            <a:r>
              <a:rPr lang="en-US" sz="1000" dirty="0"/>
              <a:t>This lets us reuse Workday data, security and governance, and plug agents directly into existing processes. </a:t>
            </a:r>
          </a:p>
          <a:p>
            <a:endParaRPr lang="en-US" sz="1000" dirty="0"/>
          </a:p>
          <a:p>
            <a:r>
              <a:rPr lang="en-US" sz="1000" dirty="0"/>
              <a:t>We start with a small portfolio of high-value pilots; if they hit agreed KPIs, we scale them as a formal program.</a:t>
            </a:r>
          </a:p>
        </p:txBody>
      </p:sp>
    </p:spTree>
    <p:extLst>
      <p:ext uri="{BB962C8B-B14F-4D97-AF65-F5344CB8AC3E}">
        <p14:creationId xmlns:p14="http://schemas.microsoft.com/office/powerpoint/2010/main" val="3494850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97BF52-23BA-9AF8-7D78-65F7DCA15C80}"/>
              </a:ext>
            </a:extLst>
          </p:cNvPr>
          <p:cNvSpPr>
            <a:spLocks noGrp="1"/>
          </p:cNvSpPr>
          <p:nvPr>
            <p:ph type="sldNum" sz="quarter" idx="4"/>
          </p:nvPr>
        </p:nvSpPr>
        <p:spPr/>
        <p:txBody>
          <a:bodyPr/>
          <a:lstStyle/>
          <a:p>
            <a:fld id="{B97DCD48-F2F0-436C-978D-7C4D59D5E31F}" type="slidenum">
              <a:rPr lang="en-US" smtClean="0"/>
              <a:pPr/>
              <a:t>17</a:t>
            </a:fld>
            <a:endParaRPr lang="en-US"/>
          </a:p>
        </p:txBody>
      </p:sp>
      <p:sp>
        <p:nvSpPr>
          <p:cNvPr id="3" name="Title 2">
            <a:extLst>
              <a:ext uri="{FF2B5EF4-FFF2-40B4-BE49-F238E27FC236}">
                <a16:creationId xmlns:a16="http://schemas.microsoft.com/office/drawing/2014/main" id="{2401CFCB-299A-E3B5-4445-24AF0356BC30}"/>
              </a:ext>
            </a:extLst>
          </p:cNvPr>
          <p:cNvSpPr>
            <a:spLocks noGrp="1"/>
          </p:cNvSpPr>
          <p:nvPr>
            <p:ph type="title"/>
          </p:nvPr>
        </p:nvSpPr>
        <p:spPr/>
        <p:txBody>
          <a:bodyPr/>
          <a:lstStyle/>
          <a:p>
            <a:r>
              <a:rPr lang="en-US" dirty="0"/>
              <a:t>Options: why Workday / partner agents vs point solutions</a:t>
            </a:r>
          </a:p>
        </p:txBody>
      </p:sp>
      <p:graphicFrame>
        <p:nvGraphicFramePr>
          <p:cNvPr id="4" name="Table 3">
            <a:extLst>
              <a:ext uri="{FF2B5EF4-FFF2-40B4-BE49-F238E27FC236}">
                <a16:creationId xmlns:a16="http://schemas.microsoft.com/office/drawing/2014/main" id="{D8DF81A9-778E-152D-8370-3D4D324D8A65}"/>
              </a:ext>
            </a:extLst>
          </p:cNvPr>
          <p:cNvGraphicFramePr>
            <a:graphicFrameLocks noGrp="1"/>
          </p:cNvGraphicFramePr>
          <p:nvPr>
            <p:extLst>
              <p:ext uri="{D42A27DB-BD31-4B8C-83A1-F6EECF244321}">
                <p14:modId xmlns:p14="http://schemas.microsoft.com/office/powerpoint/2010/main" val="3379995322"/>
              </p:ext>
            </p:extLst>
          </p:nvPr>
        </p:nvGraphicFramePr>
        <p:xfrm>
          <a:off x="242995" y="1907116"/>
          <a:ext cx="3746500" cy="2667514"/>
        </p:xfrm>
        <a:graphic>
          <a:graphicData uri="http://schemas.openxmlformats.org/drawingml/2006/table">
            <a:tbl>
              <a:tblPr firstRow="1" bandRow="1">
                <a:tableStyleId>{5C22544A-7EE6-4342-B048-85BDC9FD1C3A}</a:tableStyleId>
              </a:tblPr>
              <a:tblGrid>
                <a:gridCol w="3746500">
                  <a:extLst>
                    <a:ext uri="{9D8B030D-6E8A-4147-A177-3AD203B41FA5}">
                      <a16:colId xmlns:a16="http://schemas.microsoft.com/office/drawing/2014/main" val="2211661361"/>
                    </a:ext>
                  </a:extLst>
                </a:gridCol>
              </a:tblGrid>
              <a:tr h="685286">
                <a:tc>
                  <a:txBody>
                    <a:bodyPr/>
                    <a:lstStyle/>
                    <a:p>
                      <a:pPr algn="ctr"/>
                      <a:r>
                        <a:rPr lang="en-US" sz="2000" dirty="0"/>
                        <a:t>Option A – Point solutions per use case</a:t>
                      </a:r>
                    </a:p>
                  </a:txBody>
                  <a:tcPr/>
                </a:tc>
                <a:extLst>
                  <a:ext uri="{0D108BD9-81ED-4DB2-BD59-A6C34878D82A}">
                    <a16:rowId xmlns:a16="http://schemas.microsoft.com/office/drawing/2014/main" val="4021930079"/>
                  </a:ext>
                </a:extLst>
              </a:tr>
              <a:tr h="1966474">
                <a:tc>
                  <a:txBody>
                    <a:bodyPr/>
                    <a:lstStyle/>
                    <a:p>
                      <a:pPr marL="285750" indent="-285750">
                        <a:buFont typeface="Arial" panose="020B0604020202020204" pitchFamily="34" charset="0"/>
                        <a:buChar char="•"/>
                      </a:pPr>
                      <a:r>
                        <a:rPr lang="en-US" sz="1400" dirty="0"/>
                        <a:t>Each team buys its own chatbot / AI app.</a:t>
                      </a:r>
                    </a:p>
                    <a:p>
                      <a:pPr marL="285750" indent="-285750">
                        <a:buFont typeface="Arial" panose="020B0604020202020204" pitchFamily="34" charset="0"/>
                        <a:buChar char="•"/>
                      </a:pPr>
                      <a:r>
                        <a:rPr lang="en-US" sz="1400" dirty="0"/>
                        <a:t>Best of breed instead of best of suite</a:t>
                      </a:r>
                    </a:p>
                    <a:p>
                      <a:pPr marL="285750" indent="-285750">
                        <a:buFont typeface="Arial" panose="020B0604020202020204" pitchFamily="34" charset="0"/>
                        <a:buChar char="•"/>
                      </a:pPr>
                      <a:r>
                        <a:rPr lang="en-US" sz="1400" dirty="0"/>
                        <a:t>Fast to start, but: extra integrations, extra vendors, inconsistent UX, harder governance</a:t>
                      </a:r>
                    </a:p>
                    <a:p>
                      <a:pPr marL="0" indent="0">
                        <a:buFont typeface="Arial" panose="020B0604020202020204" pitchFamily="34" charset="0"/>
                        <a:buNone/>
                      </a:pPr>
                      <a:endParaRPr lang="en-US" sz="1400" dirty="0"/>
                    </a:p>
                    <a:p>
                      <a:pPr marL="285750" indent="-285750">
                        <a:buFont typeface="Arial" panose="020B0604020202020204" pitchFamily="34" charset="0"/>
                        <a:buChar char="•"/>
                      </a:pPr>
                      <a:endParaRPr lang="en-US" sz="1400" dirty="0"/>
                    </a:p>
                  </a:txBody>
                  <a:tcPr/>
                </a:tc>
                <a:extLst>
                  <a:ext uri="{0D108BD9-81ED-4DB2-BD59-A6C34878D82A}">
                    <a16:rowId xmlns:a16="http://schemas.microsoft.com/office/drawing/2014/main" val="1283785777"/>
                  </a:ext>
                </a:extLst>
              </a:tr>
            </a:tbl>
          </a:graphicData>
        </a:graphic>
      </p:graphicFrame>
      <p:graphicFrame>
        <p:nvGraphicFramePr>
          <p:cNvPr id="7" name="Table 6">
            <a:extLst>
              <a:ext uri="{FF2B5EF4-FFF2-40B4-BE49-F238E27FC236}">
                <a16:creationId xmlns:a16="http://schemas.microsoft.com/office/drawing/2014/main" id="{EBE39AB6-55EF-5F6C-3F03-31F6B31C6B69}"/>
              </a:ext>
            </a:extLst>
          </p:cNvPr>
          <p:cNvGraphicFramePr>
            <a:graphicFrameLocks noGrp="1"/>
          </p:cNvGraphicFramePr>
          <p:nvPr>
            <p:extLst>
              <p:ext uri="{D42A27DB-BD31-4B8C-83A1-F6EECF244321}">
                <p14:modId xmlns:p14="http://schemas.microsoft.com/office/powerpoint/2010/main" val="54331971"/>
              </p:ext>
            </p:extLst>
          </p:nvPr>
        </p:nvGraphicFramePr>
        <p:xfrm>
          <a:off x="4277572" y="1907116"/>
          <a:ext cx="3746500" cy="2651760"/>
        </p:xfrm>
        <a:graphic>
          <a:graphicData uri="http://schemas.openxmlformats.org/drawingml/2006/table">
            <a:tbl>
              <a:tblPr firstRow="1" bandRow="1">
                <a:tableStyleId>{5C22544A-7EE6-4342-B048-85BDC9FD1C3A}</a:tableStyleId>
              </a:tblPr>
              <a:tblGrid>
                <a:gridCol w="3746500">
                  <a:extLst>
                    <a:ext uri="{9D8B030D-6E8A-4147-A177-3AD203B41FA5}">
                      <a16:colId xmlns:a16="http://schemas.microsoft.com/office/drawing/2014/main" val="2211661361"/>
                    </a:ext>
                  </a:extLst>
                </a:gridCol>
              </a:tblGrid>
              <a:tr h="743786">
                <a:tc>
                  <a:txBody>
                    <a:bodyPr/>
                    <a:lstStyle/>
                    <a:p>
                      <a:pPr algn="ctr"/>
                      <a:r>
                        <a:rPr lang="en-US" sz="2000" dirty="0"/>
                        <a:t>Option B – Custom agents from scratch (outside WD)</a:t>
                      </a:r>
                    </a:p>
                  </a:txBody>
                  <a:tcPr>
                    <a:solidFill>
                      <a:schemeClr val="accent3"/>
                    </a:solidFill>
                  </a:tcPr>
                </a:tc>
                <a:extLst>
                  <a:ext uri="{0D108BD9-81ED-4DB2-BD59-A6C34878D82A}">
                    <a16:rowId xmlns:a16="http://schemas.microsoft.com/office/drawing/2014/main" val="4021930079"/>
                  </a:ext>
                </a:extLst>
              </a:tr>
              <a:tr h="1907974">
                <a:tc>
                  <a:txBody>
                    <a:bodyPr/>
                    <a:lstStyle/>
                    <a:p>
                      <a:pPr marL="285750" indent="-285750">
                        <a:buFont typeface="Arial" panose="020B0604020202020204" pitchFamily="34" charset="0"/>
                        <a:buChar char="•"/>
                      </a:pPr>
                      <a:r>
                        <a:rPr lang="en-US" sz="1400" dirty="0"/>
                        <a:t>Maximum freedom</a:t>
                      </a:r>
                    </a:p>
                    <a:p>
                      <a:pPr marL="285750" indent="-285750">
                        <a:buFont typeface="Arial" panose="020B0604020202020204" pitchFamily="34" charset="0"/>
                        <a:buChar char="•"/>
                      </a:pPr>
                      <a:r>
                        <a:rPr lang="en-US" sz="1400" dirty="0"/>
                        <a:t>Can tie into overarching IT strategy and use IT’s agent building capability</a:t>
                      </a:r>
                    </a:p>
                    <a:p>
                      <a:pPr marL="285750" indent="-285750">
                        <a:buFont typeface="Arial" panose="020B0604020202020204" pitchFamily="34" charset="0"/>
                        <a:buChar char="•"/>
                      </a:pPr>
                      <a:r>
                        <a:rPr lang="en-US" sz="1400" dirty="0"/>
                        <a:t>But we own security, hosting, compliance and long-term cost.</a:t>
                      </a:r>
                    </a:p>
                    <a:p>
                      <a:pPr marL="285750" indent="-285750">
                        <a:buFont typeface="Arial" panose="020B0604020202020204" pitchFamily="34" charset="0"/>
                        <a:buChar char="•"/>
                      </a:pPr>
                      <a:r>
                        <a:rPr lang="en-US" sz="1400" b="0" dirty="0"/>
                        <a:t>More work on integrating with Workday</a:t>
                      </a:r>
                    </a:p>
                    <a:p>
                      <a:pPr marL="285750" indent="-285750">
                        <a:buFont typeface="Arial" panose="020B0604020202020204" pitchFamily="34" charset="0"/>
                        <a:buChar char="•"/>
                      </a:pPr>
                      <a:endParaRPr lang="en-US" sz="1400" b="0" dirty="0"/>
                    </a:p>
                  </a:txBody>
                  <a:tcPr>
                    <a:solidFill>
                      <a:schemeClr val="accent3">
                        <a:lumMod val="20000"/>
                        <a:lumOff val="80000"/>
                      </a:schemeClr>
                    </a:solidFill>
                  </a:tcPr>
                </a:tc>
                <a:extLst>
                  <a:ext uri="{0D108BD9-81ED-4DB2-BD59-A6C34878D82A}">
                    <a16:rowId xmlns:a16="http://schemas.microsoft.com/office/drawing/2014/main" val="1283785777"/>
                  </a:ext>
                </a:extLst>
              </a:tr>
            </a:tbl>
          </a:graphicData>
        </a:graphic>
      </p:graphicFrame>
      <p:graphicFrame>
        <p:nvGraphicFramePr>
          <p:cNvPr id="8" name="Table 7">
            <a:extLst>
              <a:ext uri="{FF2B5EF4-FFF2-40B4-BE49-F238E27FC236}">
                <a16:creationId xmlns:a16="http://schemas.microsoft.com/office/drawing/2014/main" id="{CEA1DFE9-EC65-C1AD-42EB-AA003C8E7915}"/>
              </a:ext>
            </a:extLst>
          </p:cNvPr>
          <p:cNvGraphicFramePr>
            <a:graphicFrameLocks noGrp="1"/>
          </p:cNvGraphicFramePr>
          <p:nvPr>
            <p:extLst>
              <p:ext uri="{D42A27DB-BD31-4B8C-83A1-F6EECF244321}">
                <p14:modId xmlns:p14="http://schemas.microsoft.com/office/powerpoint/2010/main" val="1671025812"/>
              </p:ext>
            </p:extLst>
          </p:nvPr>
        </p:nvGraphicFramePr>
        <p:xfrm>
          <a:off x="8312150" y="1907116"/>
          <a:ext cx="3746500" cy="2651760"/>
        </p:xfrm>
        <a:graphic>
          <a:graphicData uri="http://schemas.openxmlformats.org/drawingml/2006/table">
            <a:tbl>
              <a:tblPr firstRow="1" bandRow="1">
                <a:tableStyleId>{5C22544A-7EE6-4342-B048-85BDC9FD1C3A}</a:tableStyleId>
              </a:tblPr>
              <a:tblGrid>
                <a:gridCol w="3746500">
                  <a:extLst>
                    <a:ext uri="{9D8B030D-6E8A-4147-A177-3AD203B41FA5}">
                      <a16:colId xmlns:a16="http://schemas.microsoft.com/office/drawing/2014/main" val="2211661361"/>
                    </a:ext>
                  </a:extLst>
                </a:gridCol>
              </a:tblGrid>
              <a:tr h="370840">
                <a:tc>
                  <a:txBody>
                    <a:bodyPr/>
                    <a:lstStyle/>
                    <a:p>
                      <a:pPr algn="ctr"/>
                      <a:r>
                        <a:rPr lang="en-US" dirty="0"/>
                        <a:t>Option C – Workday + partner agents </a:t>
                      </a:r>
                      <a:endParaRPr lang="en-US" sz="1800" dirty="0"/>
                    </a:p>
                  </a:txBody>
                  <a:tcPr>
                    <a:solidFill>
                      <a:schemeClr val="accent4"/>
                    </a:solidFill>
                  </a:tcPr>
                </a:tc>
                <a:extLst>
                  <a:ext uri="{0D108BD9-81ED-4DB2-BD59-A6C34878D82A}">
                    <a16:rowId xmlns:a16="http://schemas.microsoft.com/office/drawing/2014/main" val="4021930079"/>
                  </a:ext>
                </a:extLst>
              </a:tr>
              <a:tr h="370840">
                <a:tc>
                  <a:txBody>
                    <a:bodyPr/>
                    <a:lstStyle/>
                    <a:p>
                      <a:pPr marL="285750" indent="-285750">
                        <a:buFont typeface="Arial" panose="020B0604020202020204" pitchFamily="34" charset="0"/>
                        <a:buChar char="•"/>
                      </a:pPr>
                      <a:r>
                        <a:rPr lang="en-US" sz="1400" b="0" dirty="0"/>
                        <a:t>Built on top of our single source of truth (Workday data model).</a:t>
                      </a:r>
                    </a:p>
                    <a:p>
                      <a:pPr marL="285750" indent="-285750">
                        <a:buFont typeface="Arial" panose="020B0604020202020204" pitchFamily="34" charset="0"/>
                        <a:buChar char="•"/>
                      </a:pPr>
                      <a:r>
                        <a:rPr lang="en-US" sz="1400" b="0" dirty="0"/>
                        <a:t>Uses existing security, roles and audit instead of rebuilding.</a:t>
                      </a:r>
                    </a:p>
                    <a:p>
                      <a:pPr marL="285750" indent="-285750">
                        <a:buFont typeface="Arial" panose="020B0604020202020204" pitchFamily="34" charset="0"/>
                        <a:buChar char="•"/>
                      </a:pPr>
                      <a:r>
                        <a:rPr lang="en-US" sz="1400" b="0" dirty="0"/>
                        <a:t>Agents can live inside Workday processes, but also connect to other systems </a:t>
                      </a:r>
                    </a:p>
                    <a:p>
                      <a:pPr marL="285750" indent="-285750">
                        <a:buFont typeface="Arial" panose="020B0604020202020204" pitchFamily="34" charset="0"/>
                        <a:buChar char="•"/>
                      </a:pPr>
                      <a:r>
                        <a:rPr lang="en-US" sz="1400" b="0" dirty="0"/>
                        <a:t>Can also build custom agents for our own organization using Flowise</a:t>
                      </a:r>
                    </a:p>
                  </a:txBody>
                  <a:tcPr>
                    <a:solidFill>
                      <a:schemeClr val="accent4">
                        <a:lumMod val="20000"/>
                        <a:lumOff val="80000"/>
                      </a:schemeClr>
                    </a:solidFill>
                  </a:tcPr>
                </a:tc>
                <a:extLst>
                  <a:ext uri="{0D108BD9-81ED-4DB2-BD59-A6C34878D82A}">
                    <a16:rowId xmlns:a16="http://schemas.microsoft.com/office/drawing/2014/main" val="1283785777"/>
                  </a:ext>
                </a:extLst>
              </a:tr>
            </a:tbl>
          </a:graphicData>
        </a:graphic>
      </p:graphicFrame>
      <p:sp>
        <p:nvSpPr>
          <p:cNvPr id="5" name="Rectangle: Rounded Corners 4">
            <a:extLst>
              <a:ext uri="{FF2B5EF4-FFF2-40B4-BE49-F238E27FC236}">
                <a16:creationId xmlns:a16="http://schemas.microsoft.com/office/drawing/2014/main" id="{ACA3FF1C-3E7D-FE20-CABF-AE5791EF1692}"/>
              </a:ext>
            </a:extLst>
          </p:cNvPr>
          <p:cNvSpPr/>
          <p:nvPr/>
        </p:nvSpPr>
        <p:spPr>
          <a:xfrm>
            <a:off x="3903736" y="5482205"/>
            <a:ext cx="4580389" cy="784371"/>
          </a:xfrm>
          <a:prstGeom prst="round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Our proposed approach is Option X, because of XYZ</a:t>
            </a:r>
          </a:p>
        </p:txBody>
      </p:sp>
    </p:spTree>
    <p:extLst>
      <p:ext uri="{BB962C8B-B14F-4D97-AF65-F5344CB8AC3E}">
        <p14:creationId xmlns:p14="http://schemas.microsoft.com/office/powerpoint/2010/main" val="2890870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2B6C5E-CE48-0B20-247F-8187963F5F0E}"/>
              </a:ext>
            </a:extLst>
          </p:cNvPr>
          <p:cNvSpPr>
            <a:spLocks noGrp="1"/>
          </p:cNvSpPr>
          <p:nvPr>
            <p:ph type="sldNum" sz="quarter" idx="4"/>
          </p:nvPr>
        </p:nvSpPr>
        <p:spPr/>
        <p:txBody>
          <a:bodyPr/>
          <a:lstStyle/>
          <a:p>
            <a:fld id="{B97DCD48-F2F0-436C-978D-7C4D59D5E31F}" type="slidenum">
              <a:rPr lang="en-US" smtClean="0"/>
              <a:pPr/>
              <a:t>18</a:t>
            </a:fld>
            <a:endParaRPr lang="en-US"/>
          </a:p>
        </p:txBody>
      </p:sp>
      <p:sp>
        <p:nvSpPr>
          <p:cNvPr id="3" name="Title 2">
            <a:extLst>
              <a:ext uri="{FF2B5EF4-FFF2-40B4-BE49-F238E27FC236}">
                <a16:creationId xmlns:a16="http://schemas.microsoft.com/office/drawing/2014/main" id="{AEE09993-E2ED-29CB-B62B-190984582426}"/>
              </a:ext>
            </a:extLst>
          </p:cNvPr>
          <p:cNvSpPr>
            <a:spLocks noGrp="1"/>
          </p:cNvSpPr>
          <p:nvPr>
            <p:ph type="title"/>
          </p:nvPr>
        </p:nvSpPr>
        <p:spPr/>
        <p:txBody>
          <a:bodyPr/>
          <a:lstStyle/>
          <a:p>
            <a:r>
              <a:rPr lang="en-US" dirty="0"/>
              <a:t>Our A.G.E.N.T. decisions at a glance</a:t>
            </a:r>
          </a:p>
        </p:txBody>
      </p:sp>
      <p:sp>
        <p:nvSpPr>
          <p:cNvPr id="4" name="Rectangle 3">
            <a:extLst>
              <a:ext uri="{FF2B5EF4-FFF2-40B4-BE49-F238E27FC236}">
                <a16:creationId xmlns:a16="http://schemas.microsoft.com/office/drawing/2014/main" id="{4418A682-62BD-0014-6E08-D115BC11E33A}"/>
              </a:ext>
            </a:extLst>
          </p:cNvPr>
          <p:cNvSpPr/>
          <p:nvPr/>
        </p:nvSpPr>
        <p:spPr>
          <a:xfrm>
            <a:off x="647954" y="1355068"/>
            <a:ext cx="1463040" cy="1463040"/>
          </a:xfrm>
          <a:prstGeom prst="rect">
            <a:avLst/>
          </a:prstGeom>
          <a:solidFill>
            <a:srgbClr val="2635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b="1"/>
              <a:t>A</a:t>
            </a:r>
          </a:p>
        </p:txBody>
      </p:sp>
      <p:sp>
        <p:nvSpPr>
          <p:cNvPr id="6" name="Rectangle 5">
            <a:extLst>
              <a:ext uri="{FF2B5EF4-FFF2-40B4-BE49-F238E27FC236}">
                <a16:creationId xmlns:a16="http://schemas.microsoft.com/office/drawing/2014/main" id="{85A5F3ED-4A47-03C2-FF59-B75C13D5CFBD}"/>
              </a:ext>
            </a:extLst>
          </p:cNvPr>
          <p:cNvSpPr/>
          <p:nvPr/>
        </p:nvSpPr>
        <p:spPr>
          <a:xfrm>
            <a:off x="3283328" y="1411713"/>
            <a:ext cx="1463040" cy="1463040"/>
          </a:xfrm>
          <a:prstGeom prst="rect">
            <a:avLst/>
          </a:prstGeom>
          <a:solidFill>
            <a:srgbClr val="EBC5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b="1"/>
              <a:t>G</a:t>
            </a:r>
          </a:p>
        </p:txBody>
      </p:sp>
      <p:sp>
        <p:nvSpPr>
          <p:cNvPr id="7" name="Rectangle 6">
            <a:extLst>
              <a:ext uri="{FF2B5EF4-FFF2-40B4-BE49-F238E27FC236}">
                <a16:creationId xmlns:a16="http://schemas.microsoft.com/office/drawing/2014/main" id="{1BBA45ED-054C-3CD0-3621-EF114F035976}"/>
              </a:ext>
            </a:extLst>
          </p:cNvPr>
          <p:cNvSpPr/>
          <p:nvPr/>
        </p:nvSpPr>
        <p:spPr>
          <a:xfrm>
            <a:off x="5357550" y="1411713"/>
            <a:ext cx="1463040" cy="1463040"/>
          </a:xfrm>
          <a:prstGeom prst="rect">
            <a:avLst/>
          </a:prstGeom>
          <a:solidFill>
            <a:srgbClr val="16A6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b="1"/>
              <a:t>E</a:t>
            </a:r>
          </a:p>
        </p:txBody>
      </p:sp>
      <p:sp>
        <p:nvSpPr>
          <p:cNvPr id="8" name="Rectangle 7">
            <a:extLst>
              <a:ext uri="{FF2B5EF4-FFF2-40B4-BE49-F238E27FC236}">
                <a16:creationId xmlns:a16="http://schemas.microsoft.com/office/drawing/2014/main" id="{1CDC72E0-C257-BCE2-1BD1-354B82FC4C9E}"/>
              </a:ext>
            </a:extLst>
          </p:cNvPr>
          <p:cNvSpPr/>
          <p:nvPr/>
        </p:nvSpPr>
        <p:spPr>
          <a:xfrm>
            <a:off x="7756262" y="1440035"/>
            <a:ext cx="1463040" cy="1463040"/>
          </a:xfrm>
          <a:prstGeom prst="rect">
            <a:avLst/>
          </a:prstGeom>
          <a:solidFill>
            <a:srgbClr val="A1AC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b="1"/>
              <a:t>N</a:t>
            </a:r>
          </a:p>
        </p:txBody>
      </p:sp>
      <p:sp>
        <p:nvSpPr>
          <p:cNvPr id="9" name="Rectangle 8">
            <a:extLst>
              <a:ext uri="{FF2B5EF4-FFF2-40B4-BE49-F238E27FC236}">
                <a16:creationId xmlns:a16="http://schemas.microsoft.com/office/drawing/2014/main" id="{3F8A3CAF-0564-9443-EC00-2696F74ABE0D}"/>
              </a:ext>
            </a:extLst>
          </p:cNvPr>
          <p:cNvSpPr/>
          <p:nvPr/>
        </p:nvSpPr>
        <p:spPr>
          <a:xfrm>
            <a:off x="10261510" y="1440035"/>
            <a:ext cx="1463040" cy="1463040"/>
          </a:xfrm>
          <a:prstGeom prst="rect">
            <a:avLst/>
          </a:prstGeom>
          <a:solidFill>
            <a:srgbClr val="3F3F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b="1"/>
              <a:t>T</a:t>
            </a:r>
          </a:p>
        </p:txBody>
      </p:sp>
      <p:graphicFrame>
        <p:nvGraphicFramePr>
          <p:cNvPr id="11" name="Table 10">
            <a:extLst>
              <a:ext uri="{FF2B5EF4-FFF2-40B4-BE49-F238E27FC236}">
                <a16:creationId xmlns:a16="http://schemas.microsoft.com/office/drawing/2014/main" id="{D5833F99-4F21-FCE5-F0F7-A671637AFA27}"/>
              </a:ext>
            </a:extLst>
          </p:cNvPr>
          <p:cNvGraphicFramePr>
            <a:graphicFrameLocks noGrp="1"/>
          </p:cNvGraphicFramePr>
          <p:nvPr>
            <p:extLst>
              <p:ext uri="{D42A27DB-BD31-4B8C-83A1-F6EECF244321}">
                <p14:modId xmlns:p14="http://schemas.microsoft.com/office/powerpoint/2010/main" val="2014979322"/>
              </p:ext>
            </p:extLst>
          </p:nvPr>
        </p:nvGraphicFramePr>
        <p:xfrm>
          <a:off x="151716" y="2979591"/>
          <a:ext cx="2385137" cy="2956560"/>
        </p:xfrm>
        <a:graphic>
          <a:graphicData uri="http://schemas.openxmlformats.org/drawingml/2006/table">
            <a:tbl>
              <a:tblPr/>
              <a:tblGrid>
                <a:gridCol w="1004387">
                  <a:extLst>
                    <a:ext uri="{9D8B030D-6E8A-4147-A177-3AD203B41FA5}">
                      <a16:colId xmlns:a16="http://schemas.microsoft.com/office/drawing/2014/main" val="4228761403"/>
                    </a:ext>
                  </a:extLst>
                </a:gridCol>
                <a:gridCol w="1380750">
                  <a:extLst>
                    <a:ext uri="{9D8B030D-6E8A-4147-A177-3AD203B41FA5}">
                      <a16:colId xmlns:a16="http://schemas.microsoft.com/office/drawing/2014/main" val="663604839"/>
                    </a:ext>
                  </a:extLst>
                </a:gridCol>
              </a:tblGrid>
              <a:tr h="214723">
                <a:tc gridSpan="2">
                  <a:txBody>
                    <a:bodyPr/>
                    <a:lstStyle/>
                    <a:p>
                      <a:pPr algn="ctr">
                        <a:buNone/>
                      </a:pPr>
                      <a:r>
                        <a:rPr lang="en-US" sz="1000" b="1" dirty="0">
                          <a:solidFill>
                            <a:schemeClr val="bg1"/>
                          </a:solidFill>
                        </a:rPr>
                        <a:t>Ambitions &amp; Outcomes</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hMerge="1">
                  <a:txBody>
                    <a:bodyPr/>
                    <a:lstStyle/>
                    <a:p>
                      <a:pPr>
                        <a:buNone/>
                      </a:pPr>
                      <a:endParaRPr lang="en-US" sz="1400" b="1">
                        <a:solidFill>
                          <a:schemeClr val="bg1"/>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1"/>
                    </a:solidFill>
                  </a:tcPr>
                </a:tc>
                <a:extLst>
                  <a:ext uri="{0D108BD9-81ED-4DB2-BD59-A6C34878D82A}">
                    <a16:rowId xmlns:a16="http://schemas.microsoft.com/office/drawing/2014/main" val="112187252"/>
                  </a:ext>
                </a:extLst>
              </a:tr>
              <a:tr h="214723">
                <a:tc>
                  <a:txBody>
                    <a:bodyPr/>
                    <a:lstStyle/>
                    <a:p>
                      <a:pPr>
                        <a:buNone/>
                      </a:pPr>
                      <a:r>
                        <a:rPr lang="en-US" sz="1000" b="1" dirty="0">
                          <a:solidFill>
                            <a:schemeClr val="bg1"/>
                          </a:solidFill>
                        </a:rPr>
                        <a:t>Area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00" b="1" dirty="0">
                          <a:solidFill>
                            <a:schemeClr val="bg1"/>
                          </a:solidFill>
                        </a:rPr>
                        <a:t>Our View</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2026463311"/>
                  </a:ext>
                </a:extLst>
              </a:tr>
              <a:tr h="617328">
                <a:tc>
                  <a:txBody>
                    <a:bodyPr/>
                    <a:lstStyle/>
                    <a:p>
                      <a:pPr>
                        <a:buNone/>
                      </a:pPr>
                      <a:r>
                        <a:rPr lang="en-US" sz="1000" b="1">
                          <a:solidFill>
                            <a:schemeClr val="bg1"/>
                          </a:solidFill>
                        </a:rPr>
                        <a:t>Vision statement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800" i="1" dirty="0"/>
                        <a:t>Use agents on top of Workday to remove low-value admin, improve decisions, and get more from Workday</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463147719"/>
                  </a:ext>
                </a:extLst>
              </a:tr>
              <a:tr h="295244">
                <a:tc>
                  <a:txBody>
                    <a:bodyPr/>
                    <a:lstStyle/>
                    <a:p>
                      <a:pPr>
                        <a:buNone/>
                      </a:pPr>
                      <a:r>
                        <a:rPr lang="en-US" sz="1000" b="1">
                          <a:solidFill>
                            <a:schemeClr val="bg1"/>
                          </a:solidFill>
                        </a:rPr>
                        <a:t>Main personas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800" i="1" dirty="0"/>
                        <a:t>Employees, managers, HR, Finance.</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2629954417"/>
                  </a:ext>
                </a:extLst>
              </a:tr>
              <a:tr h="402605">
                <a:tc>
                  <a:txBody>
                    <a:bodyPr/>
                    <a:lstStyle/>
                    <a:p>
                      <a:pPr>
                        <a:buNone/>
                      </a:pPr>
                      <a:r>
                        <a:rPr lang="en-US" sz="1000" b="1" dirty="0">
                          <a:solidFill>
                            <a:schemeClr val="bg1"/>
                          </a:solidFill>
                        </a:rPr>
                        <a:t>Top outcomes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800" i="1" dirty="0"/>
                        <a:t>Faster cycle times, less manual work, better data in decisions.</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402543113"/>
                  </a:ext>
                </a:extLst>
              </a:tr>
              <a:tr h="402605">
                <a:tc>
                  <a:txBody>
                    <a:bodyPr/>
                    <a:lstStyle/>
                    <a:p>
                      <a:pPr>
                        <a:buNone/>
                      </a:pPr>
                      <a:r>
                        <a:rPr lang="en-US" sz="1000" b="1">
                          <a:solidFill>
                            <a:schemeClr val="bg1"/>
                          </a:solidFill>
                        </a:rPr>
                        <a:t>Business outcomes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800" i="1"/>
                        <a:t>e.g. faster cycle times, better decisions, less manual work</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265835263"/>
                  </a:ext>
                </a:extLst>
              </a:tr>
              <a:tr h="402605">
                <a:tc>
                  <a:txBody>
                    <a:bodyPr/>
                    <a:lstStyle/>
                    <a:p>
                      <a:pPr>
                        <a:buNone/>
                      </a:pPr>
                      <a:r>
                        <a:rPr lang="en-US" sz="1000" b="1">
                          <a:solidFill>
                            <a:schemeClr val="bg1"/>
                          </a:solidFill>
                        </a:rPr>
                        <a:t>Key KPIs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800" i="1" dirty="0"/>
                        <a:t>Hours saved, process cycle time, error / rework rate, adoption.</a:t>
                      </a:r>
                    </a:p>
                  </a:txBody>
                  <a:tcPr anchor="ctr">
                    <a:lnL w="12700" cap="flat" cmpd="sng" algn="ctr">
                      <a:solidFill>
                        <a:schemeClr val="bg1"/>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499328935"/>
                  </a:ext>
                </a:extLst>
              </a:tr>
            </a:tbl>
          </a:graphicData>
        </a:graphic>
      </p:graphicFrame>
      <p:pic>
        <p:nvPicPr>
          <p:cNvPr id="12" name="Graphic 11" descr="Bullseye with solid fill">
            <a:extLst>
              <a:ext uri="{FF2B5EF4-FFF2-40B4-BE49-F238E27FC236}">
                <a16:creationId xmlns:a16="http://schemas.microsoft.com/office/drawing/2014/main" id="{3F6F93BB-9FAB-7EE7-F02C-2D60D76B4A8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1716" y="2979591"/>
            <a:ext cx="249131" cy="249131"/>
          </a:xfrm>
          <a:prstGeom prst="rect">
            <a:avLst/>
          </a:prstGeom>
        </p:spPr>
      </p:pic>
      <p:graphicFrame>
        <p:nvGraphicFramePr>
          <p:cNvPr id="13" name="Table 12">
            <a:extLst>
              <a:ext uri="{FF2B5EF4-FFF2-40B4-BE49-F238E27FC236}">
                <a16:creationId xmlns:a16="http://schemas.microsoft.com/office/drawing/2014/main" id="{C441E28C-D239-6292-A978-D4B8C4307BD5}"/>
              </a:ext>
            </a:extLst>
          </p:cNvPr>
          <p:cNvGraphicFramePr>
            <a:graphicFrameLocks noGrp="1"/>
          </p:cNvGraphicFramePr>
          <p:nvPr>
            <p:extLst>
              <p:ext uri="{D42A27DB-BD31-4B8C-83A1-F6EECF244321}">
                <p14:modId xmlns:p14="http://schemas.microsoft.com/office/powerpoint/2010/main" val="610106007"/>
              </p:ext>
            </p:extLst>
          </p:nvPr>
        </p:nvGraphicFramePr>
        <p:xfrm>
          <a:off x="2651967" y="2979591"/>
          <a:ext cx="2162794" cy="2956561"/>
        </p:xfrm>
        <a:graphic>
          <a:graphicData uri="http://schemas.openxmlformats.org/drawingml/2006/table">
            <a:tbl>
              <a:tblPr/>
              <a:tblGrid>
                <a:gridCol w="821819">
                  <a:extLst>
                    <a:ext uri="{9D8B030D-6E8A-4147-A177-3AD203B41FA5}">
                      <a16:colId xmlns:a16="http://schemas.microsoft.com/office/drawing/2014/main" val="863401397"/>
                    </a:ext>
                  </a:extLst>
                </a:gridCol>
                <a:gridCol w="1340975">
                  <a:extLst>
                    <a:ext uri="{9D8B030D-6E8A-4147-A177-3AD203B41FA5}">
                      <a16:colId xmlns:a16="http://schemas.microsoft.com/office/drawing/2014/main" val="3586488734"/>
                    </a:ext>
                  </a:extLst>
                </a:gridCol>
              </a:tblGrid>
              <a:tr h="281291">
                <a:tc gridSpan="2">
                  <a:txBody>
                    <a:bodyPr/>
                    <a:lstStyle/>
                    <a:p>
                      <a:pPr algn="ctr">
                        <a:buNone/>
                      </a:pPr>
                      <a:r>
                        <a:rPr lang="en-US" sz="1000" b="1" dirty="0">
                          <a:solidFill>
                            <a:schemeClr val="bg1"/>
                          </a:solidFill>
                        </a:rPr>
                        <a:t>Governance &amp; Guardrails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hMerge="1">
                  <a:txBody>
                    <a:bodyPr/>
                    <a:lstStyle/>
                    <a:p>
                      <a:pPr>
                        <a:buNone/>
                      </a:pPr>
                      <a:endParaRPr lang="en-US" sz="1400">
                        <a:solidFill>
                          <a:schemeClr val="bg1"/>
                        </a:solidFill>
                      </a:endParaRPr>
                    </a:p>
                  </a:txBody>
                  <a:tcPr marL="40419" marR="40419" marT="20210" marB="20210" anchor="ctr">
                    <a:lnL w="12700" cap="flat" cmpd="sng" algn="ctr">
                      <a:solidFill>
                        <a:schemeClr val="bg1"/>
                      </a:solidFill>
                      <a:prstDash val="solid"/>
                      <a:round/>
                      <a:headEnd type="none" w="med" len="med"/>
                      <a:tailEnd type="none" w="med" len="med"/>
                    </a:lnL>
                    <a:lnR>
                      <a:noFill/>
                    </a:lnR>
                    <a:lnT>
                      <a:noFill/>
                    </a:lnT>
                    <a:lnB>
                      <a:noFill/>
                    </a:lnB>
                    <a:solidFill>
                      <a:schemeClr val="accent2"/>
                    </a:solidFill>
                  </a:tcPr>
                </a:tc>
                <a:extLst>
                  <a:ext uri="{0D108BD9-81ED-4DB2-BD59-A6C34878D82A}">
                    <a16:rowId xmlns:a16="http://schemas.microsoft.com/office/drawing/2014/main" val="196091501"/>
                  </a:ext>
                </a:extLst>
              </a:tr>
              <a:tr h="213875">
                <a:tc>
                  <a:txBody>
                    <a:bodyPr/>
                    <a:lstStyle/>
                    <a:p>
                      <a:pPr>
                        <a:buNone/>
                      </a:pPr>
                      <a:r>
                        <a:rPr lang="en-US" sz="1000" b="1" dirty="0">
                          <a:solidFill>
                            <a:schemeClr val="bg1"/>
                          </a:solidFill>
                        </a:rPr>
                        <a:t>Area</a:t>
                      </a:r>
                      <a:endParaRPr lang="en-US" sz="1000" dirty="0">
                        <a:solidFill>
                          <a:schemeClr val="bg1"/>
                        </a:solidFill>
                      </a:endParaRP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000" b="1" dirty="0">
                          <a:solidFill>
                            <a:schemeClr val="bg1"/>
                          </a:solidFill>
                        </a:rPr>
                        <a:t>Our View</a:t>
                      </a:r>
                      <a:endParaRPr lang="en-US" sz="1000" dirty="0">
                        <a:solidFill>
                          <a:schemeClr val="bg1"/>
                        </a:solidFill>
                      </a:endParaRP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2574719591"/>
                  </a:ext>
                </a:extLst>
              </a:tr>
              <a:tr h="501246">
                <a:tc>
                  <a:txBody>
                    <a:bodyPr/>
                    <a:lstStyle/>
                    <a:p>
                      <a:pPr>
                        <a:buNone/>
                      </a:pPr>
                      <a:r>
                        <a:rPr lang="en-US" sz="1000" b="1" dirty="0">
                          <a:solidFill>
                            <a:schemeClr val="bg1"/>
                          </a:solidFill>
                        </a:rPr>
                        <a:t>Risk stance</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900" i="1" dirty="0"/>
                        <a:t>Balanced, strict for core HR / pay decisions.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87053589"/>
                  </a:ext>
                </a:extLst>
              </a:tr>
              <a:tr h="653383">
                <a:tc>
                  <a:txBody>
                    <a:bodyPr/>
                    <a:lstStyle/>
                    <a:p>
                      <a:pPr>
                        <a:buNone/>
                      </a:pPr>
                      <a:r>
                        <a:rPr lang="en-US" sz="1000" b="1">
                          <a:solidFill>
                            <a:schemeClr val="bg1"/>
                          </a:solidFill>
                        </a:rPr>
                        <a:t>Data boundaries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900" i="1" dirty="0"/>
                        <a:t>Workday as source of truth; sensitive data only in defined use cases.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1867913405"/>
                  </a:ext>
                </a:extLst>
              </a:tr>
              <a:tr h="653383">
                <a:tc>
                  <a:txBody>
                    <a:bodyPr/>
                    <a:lstStyle/>
                    <a:p>
                      <a:pPr>
                        <a:buNone/>
                      </a:pPr>
                      <a:r>
                        <a:rPr lang="en-US" sz="1000" b="1" dirty="0">
                          <a:solidFill>
                            <a:schemeClr val="bg1"/>
                          </a:solidFill>
                        </a:rPr>
                        <a:t>Human in the loop</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900" i="1" dirty="0"/>
                        <a:t>Required for hiring, performance, pay and termination decisions.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1291558838"/>
                  </a:ext>
                </a:extLst>
              </a:tr>
              <a:tr h="653383">
                <a:tc>
                  <a:txBody>
                    <a:bodyPr/>
                    <a:lstStyle/>
                    <a:p>
                      <a:pPr>
                        <a:buNone/>
                      </a:pPr>
                      <a:r>
                        <a:rPr lang="en-US" sz="1000" b="1">
                          <a:solidFill>
                            <a:schemeClr val="bg1"/>
                          </a:solidFill>
                        </a:rPr>
                        <a:t>Approval model</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900" i="1" dirty="0"/>
                        <a:t>High-impact use cases go via AI governance board using a standard checklist.</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noFill/>
                  </a:tcPr>
                </a:tc>
                <a:extLst>
                  <a:ext uri="{0D108BD9-81ED-4DB2-BD59-A6C34878D82A}">
                    <a16:rowId xmlns:a16="http://schemas.microsoft.com/office/drawing/2014/main" val="4176803905"/>
                  </a:ext>
                </a:extLst>
              </a:tr>
            </a:tbl>
          </a:graphicData>
        </a:graphic>
      </p:graphicFrame>
      <p:graphicFrame>
        <p:nvGraphicFramePr>
          <p:cNvPr id="14" name="Table 13">
            <a:extLst>
              <a:ext uri="{FF2B5EF4-FFF2-40B4-BE49-F238E27FC236}">
                <a16:creationId xmlns:a16="http://schemas.microsoft.com/office/drawing/2014/main" id="{E95FB352-119E-D90C-468E-DFD0BA70EABB}"/>
              </a:ext>
            </a:extLst>
          </p:cNvPr>
          <p:cNvGraphicFramePr>
            <a:graphicFrameLocks noGrp="1"/>
          </p:cNvGraphicFramePr>
          <p:nvPr>
            <p:extLst>
              <p:ext uri="{D42A27DB-BD31-4B8C-83A1-F6EECF244321}">
                <p14:modId xmlns:p14="http://schemas.microsoft.com/office/powerpoint/2010/main" val="3686216353"/>
              </p:ext>
            </p:extLst>
          </p:nvPr>
        </p:nvGraphicFramePr>
        <p:xfrm>
          <a:off x="4928050" y="2979591"/>
          <a:ext cx="2326460" cy="2975902"/>
        </p:xfrm>
        <a:graphic>
          <a:graphicData uri="http://schemas.openxmlformats.org/drawingml/2006/table">
            <a:tbl>
              <a:tblPr/>
              <a:tblGrid>
                <a:gridCol w="890772">
                  <a:extLst>
                    <a:ext uri="{9D8B030D-6E8A-4147-A177-3AD203B41FA5}">
                      <a16:colId xmlns:a16="http://schemas.microsoft.com/office/drawing/2014/main" val="4228761403"/>
                    </a:ext>
                  </a:extLst>
                </a:gridCol>
                <a:gridCol w="1435688">
                  <a:extLst>
                    <a:ext uri="{9D8B030D-6E8A-4147-A177-3AD203B41FA5}">
                      <a16:colId xmlns:a16="http://schemas.microsoft.com/office/drawing/2014/main" val="2852829595"/>
                    </a:ext>
                  </a:extLst>
                </a:gridCol>
              </a:tblGrid>
              <a:tr h="259855">
                <a:tc gridSpan="2">
                  <a:txBody>
                    <a:bodyPr/>
                    <a:lstStyle/>
                    <a:p>
                      <a:pPr algn="ctr">
                        <a:buNone/>
                      </a:pPr>
                      <a:r>
                        <a:rPr lang="en-US" sz="1000" b="1" dirty="0">
                          <a:solidFill>
                            <a:schemeClr val="bg1"/>
                          </a:solidFill>
                        </a:rPr>
                        <a:t>Experience &amp; Platforms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1"/>
                    </a:solidFill>
                  </a:tcPr>
                </a:tc>
                <a:extLst>
                  <a:ext uri="{0D108BD9-81ED-4DB2-BD59-A6C34878D82A}">
                    <a16:rowId xmlns:a16="http://schemas.microsoft.com/office/drawing/2014/main" val="112187252"/>
                  </a:ext>
                </a:extLst>
              </a:tr>
              <a:tr h="259855">
                <a:tc>
                  <a:txBody>
                    <a:bodyPr/>
                    <a:lstStyle/>
                    <a:p>
                      <a:pPr>
                        <a:buNone/>
                      </a:pPr>
                      <a:r>
                        <a:rPr lang="en-US" sz="1000" b="1" dirty="0">
                          <a:solidFill>
                            <a:schemeClr val="bg1"/>
                          </a:solidFill>
                        </a:rPr>
                        <a:t>Area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000" b="1" dirty="0">
                          <a:solidFill>
                            <a:schemeClr val="bg1"/>
                          </a:solidFill>
                        </a:rPr>
                        <a:t>Our View</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026463311"/>
                  </a:ext>
                </a:extLst>
              </a:tr>
              <a:tr h="535952">
                <a:tc>
                  <a:txBody>
                    <a:bodyPr/>
                    <a:lstStyle/>
                    <a:p>
                      <a:pPr>
                        <a:buNone/>
                      </a:pPr>
                      <a:r>
                        <a:rPr lang="en-US" sz="1000" b="1" dirty="0">
                          <a:solidFill>
                            <a:schemeClr val="bg1"/>
                          </a:solidFill>
                        </a:rPr>
                        <a:t>Key journeys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900" i="1" dirty="0"/>
                        <a:t>Recruiting, HR help, performance / goals, core finance ops.</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629954417"/>
                  </a:ext>
                </a:extLst>
              </a:tr>
              <a:tr h="422265">
                <a:tc>
                  <a:txBody>
                    <a:bodyPr/>
                    <a:lstStyle/>
                    <a:p>
                      <a:pPr>
                        <a:buNone/>
                      </a:pPr>
                      <a:r>
                        <a:rPr lang="en-US" sz="1000" b="1">
                          <a:solidFill>
                            <a:schemeClr val="bg1"/>
                          </a:solidFill>
                        </a:rPr>
                        <a:t>Experience goals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900" i="1" dirty="0"/>
                        <a:t>Fast, simple, transparent, “one place to go”.</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499328935"/>
                  </a:ext>
                </a:extLst>
              </a:tr>
              <a:tr h="535952">
                <a:tc>
                  <a:txBody>
                    <a:bodyPr/>
                    <a:lstStyle/>
                    <a:p>
                      <a:pPr>
                        <a:buNone/>
                      </a:pPr>
                      <a:r>
                        <a:rPr lang="en-US" sz="1000" b="1" dirty="0">
                          <a:solidFill>
                            <a:schemeClr val="bg1"/>
                          </a:solidFill>
                        </a:rPr>
                        <a:t>Entry points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900" i="1" dirty="0"/>
                        <a:t>Workday (incl. Assistant), plus selected channels such as M365 / intranet.</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313579568"/>
                  </a:ext>
                </a:extLst>
              </a:tr>
              <a:tr h="535952">
                <a:tc>
                  <a:txBody>
                    <a:bodyPr/>
                    <a:lstStyle/>
                    <a:p>
                      <a:pPr>
                        <a:buNone/>
                      </a:pPr>
                      <a:r>
                        <a:rPr lang="en-US" sz="1000" b="1" dirty="0">
                          <a:solidFill>
                            <a:schemeClr val="bg1"/>
                          </a:solidFill>
                        </a:rPr>
                        <a:t>Build Platforms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900" i="1" dirty="0"/>
                        <a:t>Workday Extend Pro with Flowise and standard integration tools.</a:t>
                      </a:r>
                    </a:p>
                  </a:txBody>
                  <a:tcPr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950364402"/>
                  </a:ext>
                </a:extLst>
              </a:tr>
            </a:tbl>
          </a:graphicData>
        </a:graphic>
      </p:graphicFrame>
      <p:graphicFrame>
        <p:nvGraphicFramePr>
          <p:cNvPr id="15" name="Table 14">
            <a:extLst>
              <a:ext uri="{FF2B5EF4-FFF2-40B4-BE49-F238E27FC236}">
                <a16:creationId xmlns:a16="http://schemas.microsoft.com/office/drawing/2014/main" id="{91A0A2CB-68AF-BB88-0105-D910EF8E0557}"/>
              </a:ext>
            </a:extLst>
          </p:cNvPr>
          <p:cNvGraphicFramePr>
            <a:graphicFrameLocks noGrp="1"/>
          </p:cNvGraphicFramePr>
          <p:nvPr>
            <p:extLst>
              <p:ext uri="{D42A27DB-BD31-4B8C-83A1-F6EECF244321}">
                <p14:modId xmlns:p14="http://schemas.microsoft.com/office/powerpoint/2010/main" val="3299943703"/>
              </p:ext>
            </p:extLst>
          </p:nvPr>
        </p:nvGraphicFramePr>
        <p:xfrm>
          <a:off x="7321815" y="2979591"/>
          <a:ext cx="2420995" cy="2975902"/>
        </p:xfrm>
        <a:graphic>
          <a:graphicData uri="http://schemas.openxmlformats.org/drawingml/2006/table">
            <a:tbl>
              <a:tblPr/>
              <a:tblGrid>
                <a:gridCol w="939712">
                  <a:extLst>
                    <a:ext uri="{9D8B030D-6E8A-4147-A177-3AD203B41FA5}">
                      <a16:colId xmlns:a16="http://schemas.microsoft.com/office/drawing/2014/main" val="863401397"/>
                    </a:ext>
                  </a:extLst>
                </a:gridCol>
                <a:gridCol w="1481283">
                  <a:extLst>
                    <a:ext uri="{9D8B030D-6E8A-4147-A177-3AD203B41FA5}">
                      <a16:colId xmlns:a16="http://schemas.microsoft.com/office/drawing/2014/main" val="809953898"/>
                    </a:ext>
                  </a:extLst>
                </a:gridCol>
              </a:tblGrid>
              <a:tr h="275754">
                <a:tc gridSpan="2">
                  <a:txBody>
                    <a:bodyPr/>
                    <a:lstStyle/>
                    <a:p>
                      <a:pPr algn="ctr">
                        <a:buNone/>
                      </a:pPr>
                      <a:r>
                        <a:rPr lang="en-US" sz="1000" b="1" dirty="0">
                          <a:solidFill>
                            <a:schemeClr val="bg1"/>
                          </a:solidFill>
                        </a:rPr>
                        <a:t>Native vs. Custom Agents</a:t>
                      </a:r>
                    </a:p>
                  </a:txBody>
                  <a:tcPr marL="40419" marR="40419" marT="20210" marB="2021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hMerge="1">
                  <a:txBody>
                    <a:bodyPr/>
                    <a:lstStyle/>
                    <a:p>
                      <a:pPr>
                        <a:buNone/>
                      </a:pPr>
                      <a:endParaRPr lang="en-US" sz="1400">
                        <a:solidFill>
                          <a:schemeClr val="bg1"/>
                        </a:solidFill>
                      </a:endParaRPr>
                    </a:p>
                  </a:txBody>
                  <a:tcPr marL="40419" marR="40419" marT="20210" marB="20210" anchor="ctr">
                    <a:lnL>
                      <a:noFill/>
                    </a:lnL>
                    <a:lnR>
                      <a:noFill/>
                    </a:lnR>
                    <a:lnT>
                      <a:noFill/>
                    </a:lnT>
                    <a:lnB>
                      <a:noFill/>
                    </a:lnB>
                    <a:solidFill>
                      <a:schemeClr val="accent2"/>
                    </a:solidFill>
                  </a:tcPr>
                </a:tc>
                <a:extLst>
                  <a:ext uri="{0D108BD9-81ED-4DB2-BD59-A6C34878D82A}">
                    <a16:rowId xmlns:a16="http://schemas.microsoft.com/office/drawing/2014/main" val="196091501"/>
                  </a:ext>
                </a:extLst>
              </a:tr>
              <a:tr h="263036">
                <a:tc>
                  <a:txBody>
                    <a:bodyPr/>
                    <a:lstStyle/>
                    <a:p>
                      <a:pPr>
                        <a:buNone/>
                      </a:pPr>
                      <a:r>
                        <a:rPr lang="en-US" sz="1000" b="1" dirty="0">
                          <a:solidFill>
                            <a:schemeClr val="bg1"/>
                          </a:solidFill>
                        </a:rPr>
                        <a:t>Area</a:t>
                      </a:r>
                      <a:endParaRPr lang="en-US" sz="10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1000" b="1" dirty="0">
                          <a:solidFill>
                            <a:schemeClr val="bg1"/>
                          </a:solidFill>
                        </a:rPr>
                        <a:t>Our View</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574719591"/>
                  </a:ext>
                </a:extLst>
              </a:tr>
              <a:tr h="705321">
                <a:tc>
                  <a:txBody>
                    <a:bodyPr/>
                    <a:lstStyle/>
                    <a:p>
                      <a:pPr>
                        <a:buNone/>
                      </a:pPr>
                      <a:r>
                        <a:rPr lang="en-US" sz="1000" b="1" dirty="0">
                          <a:solidFill>
                            <a:schemeClr val="bg1"/>
                          </a:solidFill>
                        </a:rPr>
                        <a:t>Default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900" i="1" dirty="0"/>
                        <a:t>Workday native and marketplace / partner agents first.</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7053589"/>
                  </a:ext>
                </a:extLst>
              </a:tr>
              <a:tr h="795688">
                <a:tc>
                  <a:txBody>
                    <a:bodyPr/>
                    <a:lstStyle/>
                    <a:p>
                      <a:pPr>
                        <a:buNone/>
                      </a:pPr>
                      <a:r>
                        <a:rPr lang="en-US" sz="1000" b="1" dirty="0">
                          <a:solidFill>
                            <a:schemeClr val="bg1"/>
                          </a:solidFill>
                        </a:rPr>
                        <a:t>Custom When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900" i="1" dirty="0"/>
                        <a:t>We need unique UX, special data, or cross-system flow or when the ROI is greater than X</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67913405"/>
                  </a:ext>
                </a:extLst>
              </a:tr>
              <a:tr h="936103">
                <a:tc>
                  <a:txBody>
                    <a:bodyPr/>
                    <a:lstStyle/>
                    <a:p>
                      <a:pPr>
                        <a:buNone/>
                      </a:pPr>
                      <a:r>
                        <a:rPr lang="en-US" sz="1000" b="1" dirty="0">
                          <a:solidFill>
                            <a:schemeClr val="bg1"/>
                          </a:solidFill>
                        </a:rPr>
                        <a:t>Ownership</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75000"/>
                      </a:schemeClr>
                    </a:solidFill>
                  </a:tcPr>
                </a:tc>
                <a:tc>
                  <a:txBody>
                    <a:bodyPr/>
                    <a:lstStyle/>
                    <a:p>
                      <a:pPr>
                        <a:buNone/>
                      </a:pPr>
                      <a:r>
                        <a:rPr lang="en-US" sz="900" i="1" dirty="0"/>
                        <a:t>Native agents owned by HRIS with vendor; custom agents owned jointly by HRIS and business product owners</a:t>
                      </a:r>
                    </a:p>
                  </a:txBody>
                  <a:tcPr anchor="ct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70961167"/>
                  </a:ext>
                </a:extLst>
              </a:tr>
            </a:tbl>
          </a:graphicData>
        </a:graphic>
      </p:graphicFrame>
      <p:graphicFrame>
        <p:nvGraphicFramePr>
          <p:cNvPr id="16" name="Table 15">
            <a:extLst>
              <a:ext uri="{FF2B5EF4-FFF2-40B4-BE49-F238E27FC236}">
                <a16:creationId xmlns:a16="http://schemas.microsoft.com/office/drawing/2014/main" id="{E201828F-652D-CFEE-B5BD-576163C05F59}"/>
              </a:ext>
            </a:extLst>
          </p:cNvPr>
          <p:cNvGraphicFramePr>
            <a:graphicFrameLocks noGrp="1"/>
          </p:cNvGraphicFramePr>
          <p:nvPr>
            <p:extLst>
              <p:ext uri="{D42A27DB-BD31-4B8C-83A1-F6EECF244321}">
                <p14:modId xmlns:p14="http://schemas.microsoft.com/office/powerpoint/2010/main" val="1790688599"/>
              </p:ext>
            </p:extLst>
          </p:nvPr>
        </p:nvGraphicFramePr>
        <p:xfrm>
          <a:off x="9896559" y="2979591"/>
          <a:ext cx="2192942" cy="2977123"/>
        </p:xfrm>
        <a:graphic>
          <a:graphicData uri="http://schemas.openxmlformats.org/drawingml/2006/table">
            <a:tbl>
              <a:tblPr/>
              <a:tblGrid>
                <a:gridCol w="702818">
                  <a:extLst>
                    <a:ext uri="{9D8B030D-6E8A-4147-A177-3AD203B41FA5}">
                      <a16:colId xmlns:a16="http://schemas.microsoft.com/office/drawing/2014/main" val="4228761403"/>
                    </a:ext>
                  </a:extLst>
                </a:gridCol>
                <a:gridCol w="1490124">
                  <a:extLst>
                    <a:ext uri="{9D8B030D-6E8A-4147-A177-3AD203B41FA5}">
                      <a16:colId xmlns:a16="http://schemas.microsoft.com/office/drawing/2014/main" val="663604839"/>
                    </a:ext>
                  </a:extLst>
                </a:gridCol>
              </a:tblGrid>
              <a:tr h="265315">
                <a:tc gridSpan="2">
                  <a:txBody>
                    <a:bodyPr/>
                    <a:lstStyle/>
                    <a:p>
                      <a:pPr algn="ctr">
                        <a:buNone/>
                      </a:pPr>
                      <a:r>
                        <a:rPr lang="en-US" sz="1000" b="1" dirty="0">
                          <a:solidFill>
                            <a:schemeClr val="bg1"/>
                          </a:solidFill>
                        </a:rPr>
                        <a:t>Trajectory &amp; Roadmap</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hMerge="1">
                  <a:txBody>
                    <a:bodyPr/>
                    <a:lstStyle/>
                    <a:p>
                      <a:pPr>
                        <a:buNone/>
                      </a:pPr>
                      <a:endParaRPr lang="en-US" sz="1400" b="1">
                        <a:solidFill>
                          <a:schemeClr val="bg1"/>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1"/>
                    </a:solidFill>
                  </a:tcPr>
                </a:tc>
                <a:extLst>
                  <a:ext uri="{0D108BD9-81ED-4DB2-BD59-A6C34878D82A}">
                    <a16:rowId xmlns:a16="http://schemas.microsoft.com/office/drawing/2014/main" val="112187252"/>
                  </a:ext>
                </a:extLst>
              </a:tr>
              <a:tr h="258267">
                <a:tc>
                  <a:txBody>
                    <a:bodyPr/>
                    <a:lstStyle/>
                    <a:p>
                      <a:pPr>
                        <a:buNone/>
                      </a:pPr>
                      <a:r>
                        <a:rPr lang="en-US" sz="1000" b="1">
                          <a:solidFill>
                            <a:schemeClr val="bg1"/>
                          </a:solidFill>
                        </a:rPr>
                        <a:t>Field</a:t>
                      </a:r>
                      <a:endParaRPr lang="en-US" sz="100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000" b="1" dirty="0">
                          <a:solidFill>
                            <a:schemeClr val="bg1"/>
                          </a:solidFill>
                        </a:rPr>
                        <a:t>Description</a:t>
                      </a:r>
                      <a:endParaRPr lang="en-US" sz="10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2026463311"/>
                  </a:ext>
                </a:extLst>
              </a:tr>
              <a:tr h="419685">
                <a:tc>
                  <a:txBody>
                    <a:bodyPr/>
                    <a:lstStyle/>
                    <a:p>
                      <a:pPr>
                        <a:buNone/>
                      </a:pPr>
                      <a:r>
                        <a:rPr lang="en-US" sz="1000" b="1">
                          <a:solidFill>
                            <a:schemeClr val="bg1"/>
                          </a:solidFill>
                        </a:rPr>
                        <a:t>Time horizon</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900" i="1" dirty="0"/>
                        <a:t>Next 12–24 months.</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629954417"/>
                  </a:ext>
                </a:extLst>
              </a:tr>
              <a:tr h="677952">
                <a:tc>
                  <a:txBody>
                    <a:bodyPr/>
                    <a:lstStyle/>
                    <a:p>
                      <a:pPr>
                        <a:buNone/>
                      </a:pPr>
                      <a:r>
                        <a:rPr lang="en-US" sz="1000" b="1">
                          <a:solidFill>
                            <a:schemeClr val="bg1"/>
                          </a:solidFill>
                        </a:rPr>
                        <a:t>Starting point</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900" i="1" dirty="0"/>
                        <a:t>1–2 pilots on Workday (for example Policy Agent that can read knowledge base)</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499328935"/>
                  </a:ext>
                </a:extLst>
              </a:tr>
              <a:tr h="677952">
                <a:tc>
                  <a:txBody>
                    <a:bodyPr/>
                    <a:lstStyle/>
                    <a:p>
                      <a:pPr>
                        <a:buNone/>
                      </a:pPr>
                      <a:r>
                        <a:rPr lang="en-US" sz="1000" b="1" dirty="0">
                          <a:solidFill>
                            <a:schemeClr val="bg1"/>
                          </a:solidFill>
                        </a:rPr>
                        <a:t>Waves</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900" i="1" dirty="0"/>
                        <a:t>90-day pilot wave, 1-year scale wave, then continuous improvement.</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610052643"/>
                  </a:ext>
                </a:extLst>
              </a:tr>
              <a:tr h="677952">
                <a:tc>
                  <a:txBody>
                    <a:bodyPr/>
                    <a:lstStyle/>
                    <a:p>
                      <a:pPr>
                        <a:buNone/>
                      </a:pPr>
                      <a:r>
                        <a:rPr lang="en-US" sz="1000" b="1" dirty="0">
                          <a:solidFill>
                            <a:schemeClr val="bg1"/>
                          </a:solidFill>
                        </a:rPr>
                        <a:t>Enablers</a:t>
                      </a:r>
                    </a:p>
                  </a:txBody>
                  <a:tcPr anchor="ctr">
                    <a:lnL w="12700" cap="flat" cmpd="sng" algn="ctr">
                      <a:solidFill>
                        <a:schemeClr val="bg1"/>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900" i="1" dirty="0"/>
                        <a:t>Upskilling plan for HRIS / IT, data and integration readiness, AI governance in place.</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952934072"/>
                  </a:ext>
                </a:extLst>
              </a:tr>
            </a:tbl>
          </a:graphicData>
        </a:graphic>
      </p:graphicFrame>
      <p:pic>
        <p:nvPicPr>
          <p:cNvPr id="17" name="Graphic 16" descr="Magnifying glass with solid fill">
            <a:extLst>
              <a:ext uri="{FF2B5EF4-FFF2-40B4-BE49-F238E27FC236}">
                <a16:creationId xmlns:a16="http://schemas.microsoft.com/office/drawing/2014/main" id="{84F822B1-91AD-8635-CBFB-65F3A2DFA3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50142" y="2987683"/>
            <a:ext cx="249131" cy="249131"/>
          </a:xfrm>
          <a:prstGeom prst="rect">
            <a:avLst/>
          </a:prstGeom>
        </p:spPr>
      </p:pic>
      <p:pic>
        <p:nvPicPr>
          <p:cNvPr id="18" name="Graphic 17" descr="Ui Ux with solid fill">
            <a:extLst>
              <a:ext uri="{FF2B5EF4-FFF2-40B4-BE49-F238E27FC236}">
                <a16:creationId xmlns:a16="http://schemas.microsoft.com/office/drawing/2014/main" id="{16928362-CCE1-F5B3-4343-6E9FCEDC84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68510" y="3006818"/>
            <a:ext cx="221904" cy="221904"/>
          </a:xfrm>
          <a:prstGeom prst="rect">
            <a:avLst/>
          </a:prstGeom>
        </p:spPr>
      </p:pic>
      <p:pic>
        <p:nvPicPr>
          <p:cNvPr id="19" name="Graphic 18" descr="Illustrator with solid fill">
            <a:extLst>
              <a:ext uri="{FF2B5EF4-FFF2-40B4-BE49-F238E27FC236}">
                <a16:creationId xmlns:a16="http://schemas.microsoft.com/office/drawing/2014/main" id="{A8A74E65-0C7B-7018-BE74-BAF0834003F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67799" y="2987683"/>
            <a:ext cx="266099" cy="266099"/>
          </a:xfrm>
          <a:prstGeom prst="rect">
            <a:avLst/>
          </a:prstGeom>
        </p:spPr>
      </p:pic>
      <p:pic>
        <p:nvPicPr>
          <p:cNvPr id="20" name="Graphic 19" descr="Highway scene with solid fill">
            <a:extLst>
              <a:ext uri="{FF2B5EF4-FFF2-40B4-BE49-F238E27FC236}">
                <a16:creationId xmlns:a16="http://schemas.microsoft.com/office/drawing/2014/main" id="{4E84BEA1-0291-B38C-B1E3-60C958298F0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46508" y="3039956"/>
            <a:ext cx="188766" cy="188766"/>
          </a:xfrm>
          <a:prstGeom prst="rect">
            <a:avLst/>
          </a:prstGeom>
        </p:spPr>
      </p:pic>
    </p:spTree>
    <p:extLst>
      <p:ext uri="{BB962C8B-B14F-4D97-AF65-F5344CB8AC3E}">
        <p14:creationId xmlns:p14="http://schemas.microsoft.com/office/powerpoint/2010/main" val="3129599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F4BF62-51EC-2195-A4EF-6FD0CBB32DF6}"/>
              </a:ext>
            </a:extLst>
          </p:cNvPr>
          <p:cNvSpPr>
            <a:spLocks noGrp="1"/>
          </p:cNvSpPr>
          <p:nvPr>
            <p:ph type="sldNum" sz="quarter" idx="4"/>
          </p:nvPr>
        </p:nvSpPr>
        <p:spPr/>
        <p:txBody>
          <a:bodyPr/>
          <a:lstStyle/>
          <a:p>
            <a:fld id="{B97DCD48-F2F0-436C-978D-7C4D59D5E31F}" type="slidenum">
              <a:rPr lang="en-US" smtClean="0"/>
              <a:pPr/>
              <a:t>19</a:t>
            </a:fld>
            <a:endParaRPr lang="en-US"/>
          </a:p>
        </p:txBody>
      </p:sp>
      <p:sp>
        <p:nvSpPr>
          <p:cNvPr id="3" name="Title 2">
            <a:extLst>
              <a:ext uri="{FF2B5EF4-FFF2-40B4-BE49-F238E27FC236}">
                <a16:creationId xmlns:a16="http://schemas.microsoft.com/office/drawing/2014/main" id="{13FC4BCF-59F2-98E0-9951-184883B1E070}"/>
              </a:ext>
            </a:extLst>
          </p:cNvPr>
          <p:cNvSpPr>
            <a:spLocks noGrp="1"/>
          </p:cNvSpPr>
          <p:nvPr>
            <p:ph type="title"/>
          </p:nvPr>
        </p:nvSpPr>
        <p:spPr/>
        <p:txBody>
          <a:bodyPr/>
          <a:lstStyle/>
          <a:p>
            <a:r>
              <a:rPr lang="en-US" dirty="0"/>
              <a:t>What it means for HR and IT</a:t>
            </a:r>
          </a:p>
        </p:txBody>
      </p:sp>
      <p:graphicFrame>
        <p:nvGraphicFramePr>
          <p:cNvPr id="4" name="Table 3">
            <a:extLst>
              <a:ext uri="{FF2B5EF4-FFF2-40B4-BE49-F238E27FC236}">
                <a16:creationId xmlns:a16="http://schemas.microsoft.com/office/drawing/2014/main" id="{6C0A794D-0DD2-7969-A8BD-1E6DEDB28CC3}"/>
              </a:ext>
            </a:extLst>
          </p:cNvPr>
          <p:cNvGraphicFramePr>
            <a:graphicFrameLocks noGrp="1"/>
          </p:cNvGraphicFramePr>
          <p:nvPr>
            <p:extLst>
              <p:ext uri="{D42A27DB-BD31-4B8C-83A1-F6EECF244321}">
                <p14:modId xmlns:p14="http://schemas.microsoft.com/office/powerpoint/2010/main" val="3783402657"/>
              </p:ext>
            </p:extLst>
          </p:nvPr>
        </p:nvGraphicFramePr>
        <p:xfrm>
          <a:off x="338869" y="1847985"/>
          <a:ext cx="10406530" cy="3779520"/>
        </p:xfrm>
        <a:graphic>
          <a:graphicData uri="http://schemas.openxmlformats.org/drawingml/2006/table">
            <a:tbl>
              <a:tblPr firstRow="1" bandRow="1">
                <a:tableStyleId>{8799B23B-EC83-4686-B30A-512413B5E67A}</a:tableStyleId>
              </a:tblPr>
              <a:tblGrid>
                <a:gridCol w="3290814">
                  <a:extLst>
                    <a:ext uri="{9D8B030D-6E8A-4147-A177-3AD203B41FA5}">
                      <a16:colId xmlns:a16="http://schemas.microsoft.com/office/drawing/2014/main" val="3479510549"/>
                    </a:ext>
                  </a:extLst>
                </a:gridCol>
                <a:gridCol w="7115716">
                  <a:extLst>
                    <a:ext uri="{9D8B030D-6E8A-4147-A177-3AD203B41FA5}">
                      <a16:colId xmlns:a16="http://schemas.microsoft.com/office/drawing/2014/main" val="3630415192"/>
                    </a:ext>
                  </a:extLst>
                </a:gridCol>
              </a:tblGrid>
              <a:tr h="370840">
                <a:tc>
                  <a:txBody>
                    <a:bodyPr/>
                    <a:lstStyle/>
                    <a:p>
                      <a:pPr algn="l"/>
                      <a:r>
                        <a:rPr lang="en-US" b="1" dirty="0">
                          <a:solidFill>
                            <a:schemeClr val="bg1"/>
                          </a:solidFill>
                        </a:rPr>
                        <a:t>Business value </a:t>
                      </a:r>
                    </a:p>
                    <a:p>
                      <a:pPr algn="l"/>
                      <a:r>
                        <a:rPr lang="en-US" b="1" dirty="0">
                          <a:solidFill>
                            <a:schemeClr val="bg1"/>
                          </a:solidFill>
                        </a:rPr>
                        <a:t>Where will this help?</a:t>
                      </a:r>
                    </a:p>
                  </a:txBody>
                  <a:tcPr anchor="ctr">
                    <a:lnB w="12700" cap="flat" cmpd="sng" algn="ctr">
                      <a:solidFill>
                        <a:schemeClr val="bg1"/>
                      </a:solidFill>
                      <a:prstDash val="solid"/>
                      <a:round/>
                      <a:headEnd type="none" w="med" len="med"/>
                      <a:tailEnd type="none" w="med" len="med"/>
                    </a:lnB>
                    <a:solidFill>
                      <a:schemeClr val="accent1"/>
                    </a:solidFill>
                  </a:tcPr>
                </a:tc>
                <a:tc>
                  <a:txBody>
                    <a:bodyPr/>
                    <a:lstStyle/>
                    <a:p>
                      <a:pPr marL="285750" indent="-285750">
                        <a:buFont typeface="Arial" panose="020B0604020202020204" pitchFamily="34" charset="0"/>
                        <a:buChar char="•"/>
                      </a:pPr>
                      <a:r>
                        <a:rPr lang="en-US" sz="1400" b="0" dirty="0"/>
                        <a:t>Our process focus: </a:t>
                      </a:r>
                      <a:r>
                        <a:rPr lang="en-US" sz="1400" i="1" dirty="0">
                          <a:solidFill>
                            <a:srgbClr val="FF0000"/>
                          </a:solidFill>
                        </a:rPr>
                        <a:t>Focus on 2–3 high-volume processes </a:t>
                      </a:r>
                    </a:p>
                    <a:p>
                      <a:pPr marL="285750" indent="-285750">
                        <a:buFont typeface="Arial" panose="020B0604020202020204" pitchFamily="34" charset="0"/>
                        <a:buChar char="•"/>
                      </a:pPr>
                      <a:r>
                        <a:rPr lang="en-US" sz="1400" b="0" i="0" dirty="0">
                          <a:solidFill>
                            <a:schemeClr val="tx1"/>
                          </a:solidFill>
                        </a:rPr>
                        <a:t>Our proposed KPI’s: </a:t>
                      </a:r>
                      <a:r>
                        <a:rPr lang="en-US" sz="1400" b="0" i="1" dirty="0">
                          <a:solidFill>
                            <a:srgbClr val="FF0000"/>
                          </a:solidFill>
                        </a:rPr>
                        <a:t>e.g. </a:t>
                      </a:r>
                      <a:r>
                        <a:rPr lang="en-US" sz="1400" b="0" dirty="0">
                          <a:solidFill>
                            <a:srgbClr val="FF0000"/>
                          </a:solidFill>
                        </a:rPr>
                        <a:t>hours saved, cycle time, completion rates, fewer errors.</a:t>
                      </a:r>
                      <a:endParaRPr lang="en-US" sz="1400" b="0" dirty="0"/>
                    </a:p>
                    <a:p>
                      <a:endParaRPr lang="en-US" sz="1400" b="0" dirty="0"/>
                    </a:p>
                  </a:txBody>
                  <a:tcPr>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30133347"/>
                  </a:ext>
                </a:extLst>
              </a:tr>
              <a:tr h="370840">
                <a:tc>
                  <a:txBody>
                    <a:bodyPr/>
                    <a:lstStyle/>
                    <a:p>
                      <a:pPr algn="l"/>
                      <a:r>
                        <a:rPr lang="en-US" b="1" dirty="0">
                          <a:solidFill>
                            <a:schemeClr val="bg1"/>
                          </a:solidFill>
                        </a:rPr>
                        <a:t>Risk and compliance</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285750" indent="-285750">
                        <a:buFont typeface="Arial" panose="020B0604020202020204" pitchFamily="34" charset="0"/>
                        <a:buChar char="•"/>
                      </a:pPr>
                      <a:r>
                        <a:rPr lang="en-US" sz="1400" b="0" dirty="0"/>
                        <a:t>Propose to start with Workday native / partner agents, supported by Workday’s Responsible AI program.</a:t>
                      </a:r>
                    </a:p>
                    <a:p>
                      <a:pPr marL="285750" indent="-285750">
                        <a:buFont typeface="Arial" panose="020B0604020202020204" pitchFamily="34" charset="0"/>
                        <a:buChar char="•"/>
                      </a:pPr>
                      <a:r>
                        <a:rPr lang="en-US" sz="1400" b="0" dirty="0"/>
                        <a:t>Use our AI governance board + checklist for any high-impact use case.</a:t>
                      </a:r>
                    </a:p>
                    <a:p>
                      <a:pPr marL="285750" indent="-285750">
                        <a:buFont typeface="Arial" panose="020B0604020202020204" pitchFamily="34" charset="0"/>
                        <a:buChar char="•"/>
                      </a:pPr>
                      <a:r>
                        <a:rPr lang="en-US" sz="1400" b="0" dirty="0"/>
                        <a:t>Human in the loop; ability to switch off or roll back.</a:t>
                      </a:r>
                    </a:p>
                    <a:p>
                      <a:pPr marL="285750" indent="-285750">
                        <a:buFont typeface="Arial" panose="020B0604020202020204" pitchFamily="34" charset="0"/>
                        <a:buChar char="•"/>
                      </a:pPr>
                      <a:r>
                        <a:rPr lang="en-US" sz="1400" b="0" dirty="0"/>
                        <a:t>Build Agent capability with experienced partner support</a:t>
                      </a:r>
                    </a:p>
                  </a:txBody>
                  <a:tcP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1509918327"/>
                  </a:ext>
                </a:extLst>
              </a:tr>
              <a:tr h="370840">
                <a:tc>
                  <a:txBody>
                    <a:bodyPr/>
                    <a:lstStyle/>
                    <a:p>
                      <a:pPr algn="l"/>
                      <a:r>
                        <a:rPr lang="en-US" b="1" dirty="0">
                          <a:solidFill>
                            <a:schemeClr val="bg1"/>
                          </a:solidFill>
                        </a:rPr>
                        <a:t>Architecture</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342900" indent="-342900">
                        <a:buFont typeface="Arial" panose="020B0604020202020204" pitchFamily="34" charset="0"/>
                        <a:buChar char="•"/>
                      </a:pPr>
                      <a:r>
                        <a:rPr lang="en-US" sz="1400" b="0" dirty="0"/>
                        <a:t>Native Workday agents fully sit within their cloud system </a:t>
                      </a:r>
                    </a:p>
                    <a:p>
                      <a:pPr marL="342900" indent="-342900">
                        <a:buFont typeface="Arial" panose="020B0604020202020204" pitchFamily="34" charset="0"/>
                        <a:buChar char="•"/>
                      </a:pPr>
                      <a:r>
                        <a:rPr lang="en-US" sz="1400" b="0" dirty="0"/>
                        <a:t>Partner and custom agents can connect via Agent Gateway (using A2A to identify other agents and MCP to call Workday tools)</a:t>
                      </a:r>
                    </a:p>
                    <a:p>
                      <a:pPr marL="342900" indent="-342900">
                        <a:buFont typeface="Arial" panose="020B0604020202020204" pitchFamily="34" charset="0"/>
                        <a:buChar char="•"/>
                      </a:pPr>
                      <a:r>
                        <a:rPr lang="en-US" sz="1400" b="0" dirty="0"/>
                        <a:t>No new data lake or security model; we re-use what we have.</a:t>
                      </a:r>
                    </a:p>
                  </a:txBody>
                  <a:tcP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7991360"/>
                  </a:ext>
                </a:extLst>
              </a:tr>
              <a:tr h="370840">
                <a:tc>
                  <a:txBody>
                    <a:bodyPr/>
                    <a:lstStyle/>
                    <a:p>
                      <a:pPr algn="l"/>
                      <a:r>
                        <a:rPr lang="en-US" b="1" dirty="0">
                          <a:solidFill>
                            <a:schemeClr val="bg1"/>
                          </a:solidFill>
                        </a:rPr>
                        <a:t>People &amp; change</a:t>
                      </a:r>
                    </a:p>
                  </a:txBody>
                  <a:tcPr anchor="ctr">
                    <a:lnT w="12700" cap="flat" cmpd="sng" algn="ctr">
                      <a:solidFill>
                        <a:schemeClr val="bg1"/>
                      </a:solidFill>
                      <a:prstDash val="solid"/>
                      <a:round/>
                      <a:headEnd type="none" w="med" len="med"/>
                      <a:tailEnd type="none" w="med" len="med"/>
                    </a:lnT>
                    <a:solidFill>
                      <a:schemeClr val="accent1"/>
                    </a:solidFill>
                  </a:tcPr>
                </a:tc>
                <a:tc>
                  <a:txBody>
                    <a:bodyPr/>
                    <a:lstStyle/>
                    <a:p>
                      <a:pPr marL="342900" indent="-342900">
                        <a:buFont typeface="Arial" panose="020B0604020202020204" pitchFamily="34" charset="0"/>
                        <a:buChar char="•"/>
                      </a:pPr>
                      <a:r>
                        <a:rPr lang="en-US" sz="1400" b="0" dirty="0"/>
                        <a:t>We created an HRIS upskilling plan (functional + technical tracks).</a:t>
                      </a:r>
                    </a:p>
                    <a:p>
                      <a:pPr marL="342900" indent="-342900">
                        <a:buFont typeface="Arial" panose="020B0604020202020204" pitchFamily="34" charset="0"/>
                        <a:buChar char="•"/>
                      </a:pPr>
                      <a:r>
                        <a:rPr lang="en-US" sz="1400" b="0" dirty="0"/>
                        <a:t>Small cross-functional “agent squad” with HR, HRIS, IT, Data.</a:t>
                      </a:r>
                    </a:p>
                    <a:p>
                      <a:pPr marL="342900" indent="-342900">
                        <a:buFont typeface="Arial" panose="020B0604020202020204" pitchFamily="34" charset="0"/>
                        <a:buChar char="•"/>
                      </a:pPr>
                      <a:r>
                        <a:rPr lang="en-US" sz="1400" b="0" dirty="0"/>
                        <a:t>A separate change plan to be created for our first use case</a:t>
                      </a:r>
                    </a:p>
                  </a:txBody>
                  <a:tcPr>
                    <a:lnT w="12700" cap="flat" cmpd="sng" algn="ctr">
                      <a:solidFill>
                        <a:schemeClr val="accent3"/>
                      </a:solidFill>
                      <a:prstDash val="solid"/>
                      <a:round/>
                      <a:headEnd type="none" w="med" len="med"/>
                      <a:tailEnd type="none" w="med" len="med"/>
                    </a:lnT>
                    <a:solidFill>
                      <a:schemeClr val="bg1"/>
                    </a:solidFill>
                  </a:tcPr>
                </a:tc>
                <a:extLst>
                  <a:ext uri="{0D108BD9-81ED-4DB2-BD59-A6C34878D82A}">
                    <a16:rowId xmlns:a16="http://schemas.microsoft.com/office/drawing/2014/main" val="1713220799"/>
                  </a:ext>
                </a:extLst>
              </a:tr>
            </a:tbl>
          </a:graphicData>
        </a:graphic>
      </p:graphicFrame>
      <p:pic>
        <p:nvPicPr>
          <p:cNvPr id="5" name="Graphic 4" descr="Users with solid fill">
            <a:extLst>
              <a:ext uri="{FF2B5EF4-FFF2-40B4-BE49-F238E27FC236}">
                <a16:creationId xmlns:a16="http://schemas.microsoft.com/office/drawing/2014/main" id="{D93C2592-D54F-3F28-0508-2C0AAD493E5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08257" y="4945825"/>
            <a:ext cx="782273" cy="782273"/>
          </a:xfrm>
          <a:prstGeom prst="rect">
            <a:avLst/>
          </a:prstGeom>
        </p:spPr>
      </p:pic>
      <p:pic>
        <p:nvPicPr>
          <p:cNvPr id="7" name="Graphic 6" descr="Checklist with solid fill">
            <a:extLst>
              <a:ext uri="{FF2B5EF4-FFF2-40B4-BE49-F238E27FC236}">
                <a16:creationId xmlns:a16="http://schemas.microsoft.com/office/drawing/2014/main" id="{4EE5A487-682C-AA39-EB90-BD0DC57BF67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84630" y="3082142"/>
            <a:ext cx="629526" cy="629526"/>
          </a:xfrm>
          <a:prstGeom prst="rect">
            <a:avLst/>
          </a:prstGeom>
        </p:spPr>
      </p:pic>
      <p:pic>
        <p:nvPicPr>
          <p:cNvPr id="9" name="Graphic 8" descr="Bar graph with upward trend with solid fill">
            <a:extLst>
              <a:ext uri="{FF2B5EF4-FFF2-40B4-BE49-F238E27FC236}">
                <a16:creationId xmlns:a16="http://schemas.microsoft.com/office/drawing/2014/main" id="{30C763CB-B447-9B42-90BC-FE831E305DB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08257" y="2012689"/>
            <a:ext cx="709890" cy="709890"/>
          </a:xfrm>
          <a:prstGeom prst="rect">
            <a:avLst/>
          </a:prstGeom>
        </p:spPr>
      </p:pic>
      <p:pic>
        <p:nvPicPr>
          <p:cNvPr id="11" name="Graphic 10" descr="Internet Of Things with solid fill">
            <a:extLst>
              <a:ext uri="{FF2B5EF4-FFF2-40B4-BE49-F238E27FC236}">
                <a16:creationId xmlns:a16="http://schemas.microsoft.com/office/drawing/2014/main" id="{46C00493-EC69-2B93-8A19-B38B9EEBB54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39200" y="4071231"/>
            <a:ext cx="751330" cy="751330"/>
          </a:xfrm>
          <a:prstGeom prst="rect">
            <a:avLst/>
          </a:prstGeom>
        </p:spPr>
      </p:pic>
    </p:spTree>
    <p:extLst>
      <p:ext uri="{BB962C8B-B14F-4D97-AF65-F5344CB8AC3E}">
        <p14:creationId xmlns:p14="http://schemas.microsoft.com/office/powerpoint/2010/main" val="2022623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C9E7B8-3E77-C826-7FB8-358CB7F43E75}"/>
              </a:ext>
            </a:extLst>
          </p:cNvPr>
          <p:cNvSpPr>
            <a:spLocks noGrp="1"/>
          </p:cNvSpPr>
          <p:nvPr>
            <p:ph type="sldNum" sz="quarter" idx="4"/>
          </p:nvPr>
        </p:nvSpPr>
        <p:spPr/>
        <p:txBody>
          <a:bodyPr/>
          <a:lstStyle/>
          <a:p>
            <a:fld id="{B97DCD48-F2F0-436C-978D-7C4D59D5E31F}" type="slidenum">
              <a:rPr lang="en-US" smtClean="0"/>
              <a:pPr/>
              <a:t>20</a:t>
            </a:fld>
            <a:endParaRPr lang="en-US"/>
          </a:p>
        </p:txBody>
      </p:sp>
      <p:sp>
        <p:nvSpPr>
          <p:cNvPr id="3" name="Title 2">
            <a:extLst>
              <a:ext uri="{FF2B5EF4-FFF2-40B4-BE49-F238E27FC236}">
                <a16:creationId xmlns:a16="http://schemas.microsoft.com/office/drawing/2014/main" id="{7C0AB491-90C9-F11F-F8BB-E9FA61DF2575}"/>
              </a:ext>
            </a:extLst>
          </p:cNvPr>
          <p:cNvSpPr>
            <a:spLocks noGrp="1"/>
          </p:cNvSpPr>
          <p:nvPr>
            <p:ph type="title"/>
          </p:nvPr>
        </p:nvSpPr>
        <p:spPr/>
        <p:txBody>
          <a:bodyPr/>
          <a:lstStyle/>
          <a:p>
            <a:r>
              <a:rPr lang="en-US" dirty="0"/>
              <a:t>Our Plan on a Page</a:t>
            </a:r>
          </a:p>
        </p:txBody>
      </p:sp>
      <p:graphicFrame>
        <p:nvGraphicFramePr>
          <p:cNvPr id="7" name="Table 6">
            <a:extLst>
              <a:ext uri="{FF2B5EF4-FFF2-40B4-BE49-F238E27FC236}">
                <a16:creationId xmlns:a16="http://schemas.microsoft.com/office/drawing/2014/main" id="{4D8BC093-C0FA-AD36-888D-33031F2AD84A}"/>
              </a:ext>
            </a:extLst>
          </p:cNvPr>
          <p:cNvGraphicFramePr>
            <a:graphicFrameLocks noGrp="1"/>
          </p:cNvGraphicFramePr>
          <p:nvPr>
            <p:extLst>
              <p:ext uri="{D42A27DB-BD31-4B8C-83A1-F6EECF244321}">
                <p14:modId xmlns:p14="http://schemas.microsoft.com/office/powerpoint/2010/main" val="2149769836"/>
              </p:ext>
            </p:extLst>
          </p:nvPr>
        </p:nvGraphicFramePr>
        <p:xfrm>
          <a:off x="336550" y="1358279"/>
          <a:ext cx="11378208" cy="4993490"/>
        </p:xfrm>
        <a:graphic>
          <a:graphicData uri="http://schemas.openxmlformats.org/drawingml/2006/table">
            <a:tbl>
              <a:tblPr firstRow="1" firstCol="1">
                <a:tableStyleId>{6E25E649-3F16-4E02-A733-19D2CDBF48F0}</a:tableStyleId>
              </a:tblPr>
              <a:tblGrid>
                <a:gridCol w="1463374">
                  <a:extLst>
                    <a:ext uri="{9D8B030D-6E8A-4147-A177-3AD203B41FA5}">
                      <a16:colId xmlns:a16="http://schemas.microsoft.com/office/drawing/2014/main" val="2094792116"/>
                    </a:ext>
                  </a:extLst>
                </a:gridCol>
                <a:gridCol w="3513221">
                  <a:extLst>
                    <a:ext uri="{9D8B030D-6E8A-4147-A177-3AD203B41FA5}">
                      <a16:colId xmlns:a16="http://schemas.microsoft.com/office/drawing/2014/main" val="334995972"/>
                    </a:ext>
                  </a:extLst>
                </a:gridCol>
                <a:gridCol w="3557061">
                  <a:extLst>
                    <a:ext uri="{9D8B030D-6E8A-4147-A177-3AD203B41FA5}">
                      <a16:colId xmlns:a16="http://schemas.microsoft.com/office/drawing/2014/main" val="3925282310"/>
                    </a:ext>
                  </a:extLst>
                </a:gridCol>
                <a:gridCol w="2844552">
                  <a:extLst>
                    <a:ext uri="{9D8B030D-6E8A-4147-A177-3AD203B41FA5}">
                      <a16:colId xmlns:a16="http://schemas.microsoft.com/office/drawing/2014/main" val="383251263"/>
                    </a:ext>
                  </a:extLst>
                </a:gridCol>
              </a:tblGrid>
              <a:tr h="290110">
                <a:tc>
                  <a:txBody>
                    <a:bodyPr/>
                    <a:lstStyle/>
                    <a:p>
                      <a:pPr>
                        <a:buNone/>
                      </a:pPr>
                      <a:r>
                        <a:rPr lang="en-US" sz="1200"/>
                        <a:t>Area / Phase</a:t>
                      </a:r>
                    </a:p>
                  </a:txBody>
                  <a:tcPr marL="22674" marR="22674" marT="11337" marB="11337" anchor="ctr"/>
                </a:tc>
                <a:tc>
                  <a:txBody>
                    <a:bodyPr/>
                    <a:lstStyle/>
                    <a:p>
                      <a:pPr>
                        <a:buNone/>
                      </a:pPr>
                      <a:r>
                        <a:rPr lang="en-US" sz="1200"/>
                        <a:t>Next 90 days – Pilot &amp; learn</a:t>
                      </a:r>
                    </a:p>
                  </a:txBody>
                  <a:tcPr marL="22674" marR="22674" marT="11337" marB="11337" anchor="ctr"/>
                </a:tc>
                <a:tc>
                  <a:txBody>
                    <a:bodyPr/>
                    <a:lstStyle/>
                    <a:p>
                      <a:pPr>
                        <a:buNone/>
                      </a:pPr>
                      <a:r>
                        <a:rPr lang="en-US" sz="1200"/>
                        <a:t>Next 12 months – Scale what works</a:t>
                      </a:r>
                    </a:p>
                  </a:txBody>
                  <a:tcPr marL="22674" marR="22674" marT="11337" marB="11337" anchor="ctr"/>
                </a:tc>
                <a:tc>
                  <a:txBody>
                    <a:bodyPr/>
                    <a:lstStyle/>
                    <a:p>
                      <a:pPr>
                        <a:buNone/>
                      </a:pPr>
                      <a:r>
                        <a:rPr lang="en-US" sz="1200"/>
                        <a:t>Beyond 12 months – Strategic expansion</a:t>
                      </a:r>
                    </a:p>
                  </a:txBody>
                  <a:tcPr marL="22674" marR="22674" marT="11337" marB="11337" anchor="ctr"/>
                </a:tc>
                <a:extLst>
                  <a:ext uri="{0D108BD9-81ED-4DB2-BD59-A6C34878D82A}">
                    <a16:rowId xmlns:a16="http://schemas.microsoft.com/office/drawing/2014/main" val="1647492390"/>
                  </a:ext>
                </a:extLst>
              </a:tr>
              <a:tr h="699872">
                <a:tc>
                  <a:txBody>
                    <a:bodyPr/>
                    <a:lstStyle/>
                    <a:p>
                      <a:pPr>
                        <a:buNone/>
                      </a:pPr>
                      <a:r>
                        <a:rPr lang="en-US" sz="1200" b="1" dirty="0"/>
                        <a:t>Workday native agents</a:t>
                      </a:r>
                      <a:endParaRPr lang="en-US" sz="1200" dirty="0"/>
                    </a:p>
                  </a:txBody>
                  <a:tcPr marL="22674" marR="22674" marT="11337" marB="11337" anchor="ctr"/>
                </a:tc>
                <a:tc>
                  <a:txBody>
                    <a:bodyPr/>
                    <a:lstStyle/>
                    <a:p>
                      <a:pPr>
                        <a:buNone/>
                      </a:pPr>
                      <a:r>
                        <a:rPr lang="en-US" sz="1050" dirty="0"/>
                        <a:t>Identify 2–3 high-value native AI features already in our license (for example recruiting, help desk, finance anomalies). Enable 1–2 as </a:t>
                      </a:r>
                      <a:r>
                        <a:rPr lang="en-US" sz="1050" b="1" dirty="0"/>
                        <a:t>controlled pilots</a:t>
                      </a:r>
                      <a:r>
                        <a:rPr lang="en-US" sz="1050" dirty="0"/>
                        <a:t> with clear KPIs and user feedback.</a:t>
                      </a:r>
                    </a:p>
                  </a:txBody>
                  <a:tcPr marL="22674" marR="22674" marT="11337" marB="11337" anchor="ctr">
                    <a:lnB w="12700" cap="flat" cmpd="sng" algn="ctr">
                      <a:solidFill>
                        <a:schemeClr val="tx2"/>
                      </a:solidFill>
                      <a:prstDash val="solid"/>
                      <a:round/>
                      <a:headEnd type="none" w="med" len="med"/>
                      <a:tailEnd type="none" w="med" len="med"/>
                    </a:lnB>
                  </a:tcPr>
                </a:tc>
                <a:tc>
                  <a:txBody>
                    <a:bodyPr/>
                    <a:lstStyle/>
                    <a:p>
                      <a:pPr>
                        <a:buNone/>
                      </a:pPr>
                      <a:r>
                        <a:rPr lang="en-US" sz="1050" dirty="0"/>
                        <a:t>Roll out successful features to more countries / BUs. </a:t>
                      </a:r>
                      <a:r>
                        <a:rPr lang="en-US" sz="1050" dirty="0" err="1"/>
                        <a:t>Standardise</a:t>
                      </a:r>
                      <a:r>
                        <a:rPr lang="en-US" sz="1050" dirty="0"/>
                        <a:t> configuration and support. Include native AI usage and KPIs in HR / Finance dashboards.</a:t>
                      </a:r>
                    </a:p>
                  </a:txBody>
                  <a:tcPr marL="22674" marR="22674" marT="11337" marB="11337" anchor="ctr">
                    <a:lnB w="12700" cap="flat" cmpd="sng" algn="ctr">
                      <a:solidFill>
                        <a:schemeClr val="tx2"/>
                      </a:solidFill>
                      <a:prstDash val="solid"/>
                      <a:round/>
                      <a:headEnd type="none" w="med" len="med"/>
                      <a:tailEnd type="none" w="med" len="med"/>
                    </a:lnB>
                  </a:tcPr>
                </a:tc>
                <a:tc>
                  <a:txBody>
                    <a:bodyPr/>
                    <a:lstStyle/>
                    <a:p>
                      <a:pPr>
                        <a:buNone/>
                      </a:pPr>
                      <a:r>
                        <a:rPr lang="en-US" sz="1050" dirty="0"/>
                        <a:t>Systematically review each new Workday release for AI features. Treat Workday AI as a standard lever in process design and </a:t>
                      </a:r>
                      <a:r>
                        <a:rPr lang="en-US" sz="1050" dirty="0" err="1"/>
                        <a:t>optimisation</a:t>
                      </a:r>
                      <a:r>
                        <a:rPr lang="en-US" sz="1050" dirty="0"/>
                        <a:t>.</a:t>
                      </a:r>
                    </a:p>
                  </a:txBody>
                  <a:tcPr marL="22674" marR="22674" marT="11337" marB="11337" anchor="ctr">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685088863"/>
                  </a:ext>
                </a:extLst>
              </a:tr>
              <a:tr h="699872">
                <a:tc>
                  <a:txBody>
                    <a:bodyPr/>
                    <a:lstStyle/>
                    <a:p>
                      <a:pPr>
                        <a:buNone/>
                      </a:pPr>
                      <a:r>
                        <a:rPr lang="en-US" sz="1200" b="1"/>
                        <a:t>Partner agents</a:t>
                      </a:r>
                      <a:endParaRPr lang="en-US" sz="1200"/>
                    </a:p>
                  </a:txBody>
                  <a:tcPr marL="22674" marR="22674" marT="11337" marB="11337" anchor="ctr"/>
                </a:tc>
                <a:tc>
                  <a:txBody>
                    <a:bodyPr/>
                    <a:lstStyle/>
                    <a:p>
                      <a:pPr>
                        <a:buNone/>
                      </a:pPr>
                      <a:r>
                        <a:rPr lang="en-US" sz="1050" dirty="0"/>
                        <a:t>Shortlist 1–2 </a:t>
                      </a:r>
                      <a:r>
                        <a:rPr lang="en-US" sz="1050" b="1" dirty="0"/>
                        <a:t>Workday marketplace / partner agents</a:t>
                      </a:r>
                      <a:r>
                        <a:rPr lang="en-US" sz="1050" dirty="0"/>
                        <a:t> that solve real pain (for example conversational recruiting, knowledge search). Run a limited PoC with strict scope and governance.</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None/>
                      </a:pPr>
                      <a:r>
                        <a:rPr lang="en-US" sz="1050" dirty="0"/>
                        <a:t>Contract and </a:t>
                      </a:r>
                      <a:r>
                        <a:rPr lang="en-US" sz="1050" dirty="0" err="1"/>
                        <a:t>industrialise</a:t>
                      </a:r>
                      <a:r>
                        <a:rPr lang="en-US" sz="1050" dirty="0"/>
                        <a:t> chosen partners. Integrate into Workday processes and channels (portal, mobile). Build standard patterns for vendor onboarding, security and support.</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buNone/>
                      </a:pPr>
                      <a:r>
                        <a:rPr lang="en-US" sz="1050" dirty="0"/>
                        <a:t>Move to a curated “agent portfolio” with a small set of strategic partners. Use Agent Gateway / </a:t>
                      </a:r>
                      <a:r>
                        <a:rPr lang="en-US" sz="1050" dirty="0" err="1"/>
                        <a:t>ASoR</a:t>
                      </a:r>
                      <a:r>
                        <a:rPr lang="en-US" sz="1050" dirty="0"/>
                        <a:t> concepts as they mature to manage partners as a digital workforce.</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635113152"/>
                  </a:ext>
                </a:extLst>
              </a:tr>
              <a:tr h="699872">
                <a:tc>
                  <a:txBody>
                    <a:bodyPr/>
                    <a:lstStyle/>
                    <a:p>
                      <a:pPr>
                        <a:buNone/>
                      </a:pPr>
                      <a:r>
                        <a:rPr lang="en-US" sz="1200" b="1"/>
                        <a:t>Custom agents on Workday</a:t>
                      </a:r>
                      <a:endParaRPr lang="en-US" sz="1200"/>
                    </a:p>
                  </a:txBody>
                  <a:tcPr marL="22674" marR="22674" marT="11337" marB="11337" anchor="ctr"/>
                </a:tc>
                <a:tc>
                  <a:txBody>
                    <a:bodyPr/>
                    <a:lstStyle/>
                    <a:p>
                      <a:pPr>
                        <a:buNone/>
                      </a:pPr>
                      <a:r>
                        <a:rPr lang="en-US" sz="1050" dirty="0"/>
                        <a:t>Pick </a:t>
                      </a:r>
                      <a:r>
                        <a:rPr lang="en-US" sz="1050" b="1" dirty="0"/>
                        <a:t>one custom agent</a:t>
                      </a:r>
                      <a:r>
                        <a:rPr lang="en-US" sz="1050" dirty="0"/>
                        <a:t> idea tightly linked to Workday (for example Manager Assistant, GROW agent, 360 Feedback). Do a feasibility spike and simple prototype using existing integration tools (and Flowise if available).</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None/>
                      </a:pPr>
                      <a:r>
                        <a:rPr lang="en-US" sz="1050" dirty="0"/>
                        <a:t>Build and deploy 1–3 custom agents on Workday for priority processes. Reuse components where possible. Document patterns for security, logging and monitoring.</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None/>
                      </a:pPr>
                      <a:r>
                        <a:rPr lang="en-US" sz="1050" dirty="0"/>
                        <a:t>Treat custom agents as a standard option in the solution catalogue. Reuse frameworks across regions; consider exposing some as global assets or templates.</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20513902"/>
                  </a:ext>
                </a:extLst>
              </a:tr>
              <a:tr h="699872">
                <a:tc>
                  <a:txBody>
                    <a:bodyPr/>
                    <a:lstStyle/>
                    <a:p>
                      <a:pPr>
                        <a:buNone/>
                      </a:pPr>
                      <a:r>
                        <a:rPr lang="en-US" sz="1200" b="1"/>
                        <a:t>Capability &amp; operating model</a:t>
                      </a:r>
                      <a:endParaRPr lang="en-US" sz="1200"/>
                    </a:p>
                  </a:txBody>
                  <a:tcPr marL="22674" marR="22674" marT="11337" marB="11337" anchor="ctr"/>
                </a:tc>
                <a:tc>
                  <a:txBody>
                    <a:bodyPr/>
                    <a:lstStyle/>
                    <a:p>
                      <a:pPr>
                        <a:buNone/>
                      </a:pPr>
                      <a:r>
                        <a:rPr lang="en-US" sz="1050" dirty="0"/>
                        <a:t>Nominate a small </a:t>
                      </a:r>
                      <a:r>
                        <a:rPr lang="en-US" sz="1050" b="1" dirty="0"/>
                        <a:t>“agent squad”</a:t>
                      </a:r>
                      <a:r>
                        <a:rPr lang="en-US" sz="1050" dirty="0"/>
                        <a:t> (HRIS, HR, IT, Data). Kick off the functional and technical learning paths. Reserve 2–3 hours per week per person.</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None/>
                      </a:pPr>
                      <a:r>
                        <a:rPr lang="en-US" sz="1050" dirty="0" err="1"/>
                        <a:t>Formalise</a:t>
                      </a:r>
                      <a:r>
                        <a:rPr lang="en-US" sz="1050" dirty="0"/>
                        <a:t> roles: product owner, architect, </a:t>
                      </a:r>
                      <a:r>
                        <a:rPr lang="en-US" sz="1050" dirty="0" err="1"/>
                        <a:t>MLOps</a:t>
                      </a:r>
                      <a:r>
                        <a:rPr lang="en-US" sz="1050" dirty="0"/>
                        <a:t> / integration lead, change lead. Include agent work in job descriptions and performance goals. Train local HR teams to use and explain agents.</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None/>
                      </a:pPr>
                      <a:r>
                        <a:rPr lang="en-US" sz="1050" dirty="0"/>
                        <a:t>Build a sustainable </a:t>
                      </a:r>
                      <a:r>
                        <a:rPr lang="en-US" sz="1050" b="1" dirty="0" err="1"/>
                        <a:t>centre</a:t>
                      </a:r>
                      <a:r>
                        <a:rPr lang="en-US" sz="1050" b="1" dirty="0"/>
                        <a:t> of excellence</a:t>
                      </a:r>
                      <a:r>
                        <a:rPr lang="en-US" sz="1050" dirty="0"/>
                        <a:t> for AI on Workday. Rotate people through it. Use it to support other platforms as well, not only Workday.</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684341085"/>
                  </a:ext>
                </a:extLst>
              </a:tr>
              <a:tr h="699872">
                <a:tc>
                  <a:txBody>
                    <a:bodyPr/>
                    <a:lstStyle/>
                    <a:p>
                      <a:pPr>
                        <a:buNone/>
                      </a:pPr>
                      <a:r>
                        <a:rPr lang="en-US" sz="1200" b="1"/>
                        <a:t>Governance &amp; risk</a:t>
                      </a:r>
                      <a:endParaRPr lang="en-US" sz="1200"/>
                    </a:p>
                  </a:txBody>
                  <a:tcPr marL="22674" marR="22674" marT="11337" marB="11337" anchor="ctr"/>
                </a:tc>
                <a:tc>
                  <a:txBody>
                    <a:bodyPr/>
                    <a:lstStyle/>
                    <a:p>
                      <a:pPr>
                        <a:buNone/>
                      </a:pPr>
                      <a:r>
                        <a:rPr lang="en-US" sz="1050" dirty="0"/>
                        <a:t>Agree a simple </a:t>
                      </a:r>
                      <a:r>
                        <a:rPr lang="en-US" sz="1050" b="1" dirty="0"/>
                        <a:t>Workday AI checklist</a:t>
                      </a:r>
                      <a:r>
                        <a:rPr lang="en-US" sz="1050" dirty="0"/>
                        <a:t> with the AI governance board. Classify each pilot use case, confirm human-in-the-loop points and monitoring.</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None/>
                      </a:pPr>
                      <a:r>
                        <a:rPr lang="en-US" sz="1050" dirty="0"/>
                        <a:t>Embed the checklist in standard intake for HR / IT projects. Automate as much as possible (templates, fact sheet library, risk register). Run periodic reviews of live agents.</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buNone/>
                      </a:pPr>
                      <a:r>
                        <a:rPr lang="en-US" sz="1050" dirty="0"/>
                        <a:t>Align fully with EU AI Act obligations as they go live. Use audit trails and metrics from Workday / agents to support external reporting and internal assurance.</a:t>
                      </a:r>
                    </a:p>
                  </a:txBody>
                  <a:tcPr marL="22674" marR="22674" marT="11337" marB="11337"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38431537"/>
                  </a:ext>
                </a:extLst>
              </a:tr>
              <a:tr h="973047">
                <a:tc>
                  <a:txBody>
                    <a:bodyPr/>
                    <a:lstStyle/>
                    <a:p>
                      <a:pPr>
                        <a:buNone/>
                      </a:pPr>
                      <a:r>
                        <a:rPr lang="en-US" sz="1200" b="1"/>
                        <a:t>Data, integration &amp; UX</a:t>
                      </a:r>
                      <a:endParaRPr lang="en-US" sz="1200"/>
                    </a:p>
                  </a:txBody>
                  <a:tcPr marL="22674" marR="22674" marT="11337" marB="11337" anchor="ctr"/>
                </a:tc>
                <a:tc>
                  <a:txBody>
                    <a:bodyPr/>
                    <a:lstStyle/>
                    <a:p>
                      <a:pPr>
                        <a:buNone/>
                      </a:pPr>
                      <a:r>
                        <a:rPr lang="en-US" sz="1050"/>
                        <a:t>Confirm which </a:t>
                      </a:r>
                      <a:r>
                        <a:rPr lang="en-US" sz="1050" b="1"/>
                        <a:t>Workday data</a:t>
                      </a:r>
                      <a:r>
                        <a:rPr lang="en-US" sz="1050"/>
                        <a:t> pilots will use and fix obvious data quality issues. Map current integrations that agents will touch. Design simple, low-friction UI entry points (for example Workday homepage, help portal).</a:t>
                      </a:r>
                    </a:p>
                  </a:txBody>
                  <a:tcPr marL="22674" marR="22674" marT="11337" marB="11337" anchor="ctr">
                    <a:lnT w="12700" cap="flat" cmpd="sng" algn="ctr">
                      <a:solidFill>
                        <a:schemeClr val="tx2"/>
                      </a:solidFill>
                      <a:prstDash val="solid"/>
                      <a:round/>
                      <a:headEnd type="none" w="med" len="med"/>
                      <a:tailEnd type="none" w="med" len="med"/>
                    </a:lnT>
                  </a:tcPr>
                </a:tc>
                <a:tc>
                  <a:txBody>
                    <a:bodyPr/>
                    <a:lstStyle/>
                    <a:p>
                      <a:pPr>
                        <a:buNone/>
                      </a:pPr>
                      <a:r>
                        <a:rPr lang="en-US" sz="1050"/>
                        <a:t>Clean up and standardise key datasets that agents rely on (skills, org data, master data). Consolidate overlapping tools and entry points. Ensure agents reuse existing SSO and security.</a:t>
                      </a:r>
                    </a:p>
                  </a:txBody>
                  <a:tcPr marL="22674" marR="22674" marT="11337" marB="11337" anchor="ctr">
                    <a:lnT w="12700" cap="flat" cmpd="sng" algn="ctr">
                      <a:solidFill>
                        <a:schemeClr val="tx2"/>
                      </a:solidFill>
                      <a:prstDash val="solid"/>
                      <a:round/>
                      <a:headEnd type="none" w="med" len="med"/>
                      <a:tailEnd type="none" w="med" len="med"/>
                    </a:lnT>
                  </a:tcPr>
                </a:tc>
                <a:tc>
                  <a:txBody>
                    <a:bodyPr/>
                    <a:lstStyle/>
                    <a:p>
                      <a:pPr>
                        <a:buNone/>
                      </a:pPr>
                      <a:r>
                        <a:rPr lang="en-US" sz="1050" dirty="0"/>
                        <a:t>Move towards a </a:t>
                      </a:r>
                      <a:r>
                        <a:rPr lang="en-US" sz="1050" b="1" dirty="0"/>
                        <a:t>coherent experience</a:t>
                      </a:r>
                      <a:r>
                        <a:rPr lang="en-US" sz="1050" dirty="0"/>
                        <a:t> where employees and managers see a small number of smart entry points, not many separate bots. </a:t>
                      </a:r>
                      <a:r>
                        <a:rPr lang="en-US" sz="1050" dirty="0" err="1"/>
                        <a:t>Optimise</a:t>
                      </a:r>
                      <a:r>
                        <a:rPr lang="en-US" sz="1050" dirty="0"/>
                        <a:t> cross-system orchestration using Workday Build / Agent Gateway patterns.</a:t>
                      </a:r>
                    </a:p>
                  </a:txBody>
                  <a:tcPr marL="22674" marR="22674" marT="11337" marB="11337" anchor="ctr">
                    <a:lnT w="12700" cap="flat" cmpd="sng" algn="ctr">
                      <a:solidFill>
                        <a:schemeClr val="tx2"/>
                      </a:solidFill>
                      <a:prstDash val="solid"/>
                      <a:round/>
                      <a:headEnd type="none" w="med" len="med"/>
                      <a:tailEnd type="none" w="med" len="med"/>
                    </a:lnT>
                  </a:tcPr>
                </a:tc>
                <a:extLst>
                  <a:ext uri="{0D108BD9-81ED-4DB2-BD59-A6C34878D82A}">
                    <a16:rowId xmlns:a16="http://schemas.microsoft.com/office/drawing/2014/main" val="4121372616"/>
                  </a:ext>
                </a:extLst>
              </a:tr>
            </a:tbl>
          </a:graphicData>
        </a:graphic>
      </p:graphicFrame>
    </p:spTree>
    <p:extLst>
      <p:ext uri="{BB962C8B-B14F-4D97-AF65-F5344CB8AC3E}">
        <p14:creationId xmlns:p14="http://schemas.microsoft.com/office/powerpoint/2010/main" val="1708663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3FE42B-894C-1073-B317-432E0FBE7B13}"/>
              </a:ext>
            </a:extLst>
          </p:cNvPr>
          <p:cNvSpPr>
            <a:spLocks noGrp="1"/>
          </p:cNvSpPr>
          <p:nvPr>
            <p:ph type="sldNum" sz="quarter" idx="4"/>
          </p:nvPr>
        </p:nvSpPr>
        <p:spPr/>
        <p:txBody>
          <a:bodyPr/>
          <a:lstStyle/>
          <a:p>
            <a:fld id="{B97DCD48-F2F0-436C-978D-7C4D59D5E31F}" type="slidenum">
              <a:rPr lang="en-US" smtClean="0"/>
              <a:pPr/>
              <a:t>21</a:t>
            </a:fld>
            <a:endParaRPr lang="en-US"/>
          </a:p>
        </p:txBody>
      </p:sp>
      <p:sp>
        <p:nvSpPr>
          <p:cNvPr id="3" name="Title 2">
            <a:extLst>
              <a:ext uri="{FF2B5EF4-FFF2-40B4-BE49-F238E27FC236}">
                <a16:creationId xmlns:a16="http://schemas.microsoft.com/office/drawing/2014/main" id="{1E8E4E73-70E8-608E-41FF-63FE3A202B9C}"/>
              </a:ext>
            </a:extLst>
          </p:cNvPr>
          <p:cNvSpPr>
            <a:spLocks noGrp="1"/>
          </p:cNvSpPr>
          <p:nvPr>
            <p:ph type="title"/>
          </p:nvPr>
        </p:nvSpPr>
        <p:spPr/>
        <p:txBody>
          <a:bodyPr/>
          <a:lstStyle/>
          <a:p>
            <a:r>
              <a:rPr lang="en-US" dirty="0"/>
              <a:t>Decisions we ask today and what happens next</a:t>
            </a:r>
          </a:p>
        </p:txBody>
      </p:sp>
      <p:sp>
        <p:nvSpPr>
          <p:cNvPr id="4" name="Oval 3">
            <a:extLst>
              <a:ext uri="{FF2B5EF4-FFF2-40B4-BE49-F238E27FC236}">
                <a16:creationId xmlns:a16="http://schemas.microsoft.com/office/drawing/2014/main" id="{92891F56-5914-0650-EF62-FD8AD5DB12C2}"/>
              </a:ext>
            </a:extLst>
          </p:cNvPr>
          <p:cNvSpPr/>
          <p:nvPr/>
        </p:nvSpPr>
        <p:spPr>
          <a:xfrm>
            <a:off x="1002030" y="1442720"/>
            <a:ext cx="1371600" cy="1371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D9E42C-BFB7-D6A0-A480-0709CC20A524}"/>
              </a:ext>
            </a:extLst>
          </p:cNvPr>
          <p:cNvSpPr txBox="1"/>
          <p:nvPr/>
        </p:nvSpPr>
        <p:spPr>
          <a:xfrm>
            <a:off x="486409" y="2814320"/>
            <a:ext cx="2297429" cy="523220"/>
          </a:xfrm>
          <a:prstGeom prst="rect">
            <a:avLst/>
          </a:prstGeom>
          <a:noFill/>
        </p:spPr>
        <p:txBody>
          <a:bodyPr wrap="square" rtlCol="0">
            <a:spAutoFit/>
          </a:bodyPr>
          <a:lstStyle/>
          <a:p>
            <a:pPr algn="ctr"/>
            <a:r>
              <a:rPr lang="en-US" sz="1400" b="1" dirty="0">
                <a:solidFill>
                  <a:schemeClr val="accent1"/>
                </a:solidFill>
              </a:rPr>
              <a:t>Strategic decisions (today)</a:t>
            </a:r>
          </a:p>
        </p:txBody>
      </p:sp>
      <p:sp>
        <p:nvSpPr>
          <p:cNvPr id="6" name="TextBox 5">
            <a:extLst>
              <a:ext uri="{FF2B5EF4-FFF2-40B4-BE49-F238E27FC236}">
                <a16:creationId xmlns:a16="http://schemas.microsoft.com/office/drawing/2014/main" id="{57F88CF0-F99A-F83A-5608-E7242B5414AA}"/>
              </a:ext>
            </a:extLst>
          </p:cNvPr>
          <p:cNvSpPr txBox="1"/>
          <p:nvPr/>
        </p:nvSpPr>
        <p:spPr>
          <a:xfrm>
            <a:off x="336550" y="3337540"/>
            <a:ext cx="2487930" cy="2123658"/>
          </a:xfrm>
          <a:prstGeom prst="rect">
            <a:avLst/>
          </a:prstGeom>
          <a:noFill/>
        </p:spPr>
        <p:txBody>
          <a:bodyPr wrap="square" rtlCol="0">
            <a:spAutoFit/>
          </a:bodyPr>
          <a:lstStyle/>
          <a:p>
            <a:pPr marL="171450" indent="-171450">
              <a:buFont typeface="Arial" panose="020B0604020202020204" pitchFamily="34" charset="0"/>
              <a:buChar char="•"/>
            </a:pPr>
            <a:r>
              <a:rPr lang="en-US" sz="1200" b="1" dirty="0"/>
              <a:t>Direction: </a:t>
            </a:r>
            <a:r>
              <a:rPr lang="en-US" sz="1200" dirty="0"/>
              <a:t>Approve a Workday-first approach for people and finance agents.</a:t>
            </a:r>
          </a:p>
          <a:p>
            <a:pPr marL="171450" indent="-171450">
              <a:buFont typeface="Arial" panose="020B0604020202020204" pitchFamily="34" charset="0"/>
              <a:buChar char="•"/>
            </a:pPr>
            <a:r>
              <a:rPr lang="en-US" sz="1200" b="1" dirty="0"/>
              <a:t>Pilot scope: </a:t>
            </a:r>
            <a:r>
              <a:rPr lang="en-US" sz="1200" dirty="0"/>
              <a:t>Confirm 1–2 pilot use cases from the agent library.</a:t>
            </a:r>
          </a:p>
          <a:p>
            <a:pPr marL="171450" indent="-171450">
              <a:buFont typeface="Arial" panose="020B0604020202020204" pitchFamily="34" charset="0"/>
              <a:buChar char="•"/>
            </a:pPr>
            <a:r>
              <a:rPr lang="en-US" sz="1200" b="1" dirty="0"/>
              <a:t>Governance: </a:t>
            </a:r>
            <a:r>
              <a:rPr lang="en-US" sz="1200" dirty="0"/>
              <a:t>Approve use of the AI checklist and board review for all high-impact Workday AI use cases.</a:t>
            </a:r>
          </a:p>
        </p:txBody>
      </p:sp>
      <p:sp>
        <p:nvSpPr>
          <p:cNvPr id="7" name="Oval 6">
            <a:extLst>
              <a:ext uri="{FF2B5EF4-FFF2-40B4-BE49-F238E27FC236}">
                <a16:creationId xmlns:a16="http://schemas.microsoft.com/office/drawing/2014/main" id="{1547934E-31EF-425D-9B64-97DF21C8ECBE}"/>
              </a:ext>
            </a:extLst>
          </p:cNvPr>
          <p:cNvSpPr/>
          <p:nvPr/>
        </p:nvSpPr>
        <p:spPr>
          <a:xfrm>
            <a:off x="4005581" y="1442720"/>
            <a:ext cx="1371600" cy="1371600"/>
          </a:xfrm>
          <a:prstGeom prst="ellipse">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725410C-8264-CB33-3882-E96D71D3EAD2}"/>
              </a:ext>
            </a:extLst>
          </p:cNvPr>
          <p:cNvSpPr txBox="1"/>
          <p:nvPr/>
        </p:nvSpPr>
        <p:spPr>
          <a:xfrm>
            <a:off x="3489960" y="2814320"/>
            <a:ext cx="2487930" cy="523220"/>
          </a:xfrm>
          <a:prstGeom prst="rect">
            <a:avLst/>
          </a:prstGeom>
          <a:noFill/>
        </p:spPr>
        <p:txBody>
          <a:bodyPr wrap="square" rtlCol="0">
            <a:spAutoFit/>
          </a:bodyPr>
          <a:lstStyle/>
          <a:p>
            <a:pPr algn="ctr"/>
            <a:r>
              <a:rPr lang="en-US" sz="1400" b="1" dirty="0">
                <a:solidFill>
                  <a:schemeClr val="accent3"/>
                </a:solidFill>
              </a:rPr>
              <a:t>Budget and resources requested</a:t>
            </a:r>
          </a:p>
        </p:txBody>
      </p:sp>
      <p:sp>
        <p:nvSpPr>
          <p:cNvPr id="9" name="TextBox 8">
            <a:extLst>
              <a:ext uri="{FF2B5EF4-FFF2-40B4-BE49-F238E27FC236}">
                <a16:creationId xmlns:a16="http://schemas.microsoft.com/office/drawing/2014/main" id="{E28D40E1-1B97-4E3E-78BA-E9DD3273AAD8}"/>
              </a:ext>
            </a:extLst>
          </p:cNvPr>
          <p:cNvSpPr txBox="1"/>
          <p:nvPr/>
        </p:nvSpPr>
        <p:spPr>
          <a:xfrm>
            <a:off x="3340100" y="3337540"/>
            <a:ext cx="2715259" cy="3600986"/>
          </a:xfrm>
          <a:prstGeom prst="rect">
            <a:avLst/>
          </a:prstGeom>
          <a:noFill/>
        </p:spPr>
        <p:txBody>
          <a:bodyPr wrap="square" rtlCol="0">
            <a:spAutoFit/>
          </a:bodyPr>
          <a:lstStyle/>
          <a:p>
            <a:r>
              <a:rPr lang="en-US" sz="1200" b="1" dirty="0"/>
              <a:t>People</a:t>
            </a:r>
          </a:p>
          <a:p>
            <a:pPr marL="171450" indent="-171450">
              <a:buFont typeface="Arial" panose="020B0604020202020204" pitchFamily="34" charset="0"/>
              <a:buChar char="•"/>
            </a:pPr>
            <a:r>
              <a:rPr lang="en-US" sz="1200" dirty="0"/>
              <a:t>1 HRIS product owner, ~0.3 FTE for 3 months.</a:t>
            </a:r>
          </a:p>
          <a:p>
            <a:pPr marL="171450" indent="-171450">
              <a:buFont typeface="Arial" panose="020B0604020202020204" pitchFamily="34" charset="0"/>
              <a:buChar char="•"/>
            </a:pPr>
            <a:r>
              <a:rPr lang="en-US" sz="1200" dirty="0"/>
              <a:t>1 technical lead, ~0.3 FTE for 3 months.</a:t>
            </a:r>
          </a:p>
          <a:p>
            <a:pPr marL="171450" indent="-171450">
              <a:buFont typeface="Arial" panose="020B0604020202020204" pitchFamily="34" charset="0"/>
              <a:buChar char="•"/>
            </a:pPr>
            <a:r>
              <a:rPr lang="en-US" sz="1200" dirty="0"/>
              <a:t>1 HR or Finance process owner, ~0.1–0.2 FTE</a:t>
            </a:r>
          </a:p>
          <a:p>
            <a:pPr marL="171450" indent="-171450">
              <a:buFont typeface="Arial" panose="020B0604020202020204" pitchFamily="34" charset="0"/>
              <a:buChar char="•"/>
            </a:pPr>
            <a:endParaRPr lang="en-US" sz="1200" dirty="0"/>
          </a:p>
          <a:p>
            <a:r>
              <a:rPr lang="en-US" sz="1200" b="1" dirty="0"/>
              <a:t>Budget</a:t>
            </a:r>
          </a:p>
          <a:p>
            <a:pPr marL="171450" indent="-171450">
              <a:buFont typeface="Arial" panose="020B0604020202020204" pitchFamily="34" charset="0"/>
              <a:buChar char="•"/>
            </a:pPr>
            <a:r>
              <a:rPr lang="en-US" sz="1200" dirty="0"/>
              <a:t>Small pilot budget for: Partner or consulting support </a:t>
            </a:r>
          </a:p>
          <a:p>
            <a:pPr marL="171450" indent="-171450">
              <a:buFont typeface="Arial" panose="020B0604020202020204" pitchFamily="34" charset="0"/>
              <a:buChar char="•"/>
            </a:pPr>
            <a:r>
              <a:rPr lang="en-US" sz="1200" dirty="0"/>
              <a:t>Possible incremental Workday / partner fees and AI consumption during pilots.</a:t>
            </a:r>
          </a:p>
          <a:p>
            <a:pPr marL="171450" indent="-171450">
              <a:buFont typeface="Arial" panose="020B0604020202020204" pitchFamily="34" charset="0"/>
              <a:buChar char="•"/>
            </a:pPr>
            <a:r>
              <a:rPr lang="en-US" sz="1200" dirty="0"/>
              <a:t>Proposal: approve a pilot envelope of €X–Y, with spend tracked per use case and reviewed after 90 days.</a:t>
            </a:r>
          </a:p>
          <a:p>
            <a:endParaRPr lang="en-US" sz="1200" dirty="0"/>
          </a:p>
        </p:txBody>
      </p:sp>
      <p:sp>
        <p:nvSpPr>
          <p:cNvPr id="12" name="Oval 11">
            <a:extLst>
              <a:ext uri="{FF2B5EF4-FFF2-40B4-BE49-F238E27FC236}">
                <a16:creationId xmlns:a16="http://schemas.microsoft.com/office/drawing/2014/main" id="{68446043-19A0-D9C1-9BE8-850DF159B404}"/>
              </a:ext>
            </a:extLst>
          </p:cNvPr>
          <p:cNvSpPr/>
          <p:nvPr/>
        </p:nvSpPr>
        <p:spPr>
          <a:xfrm>
            <a:off x="6879593" y="1442720"/>
            <a:ext cx="1371600" cy="1371600"/>
          </a:xfrm>
          <a:prstGeom prst="ellipse">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874CA83-0ACC-FEAE-3622-B5A81366CF82}"/>
              </a:ext>
            </a:extLst>
          </p:cNvPr>
          <p:cNvSpPr txBox="1"/>
          <p:nvPr/>
        </p:nvSpPr>
        <p:spPr>
          <a:xfrm>
            <a:off x="6363972" y="2814320"/>
            <a:ext cx="2487930" cy="523220"/>
          </a:xfrm>
          <a:prstGeom prst="rect">
            <a:avLst/>
          </a:prstGeom>
          <a:noFill/>
        </p:spPr>
        <p:txBody>
          <a:bodyPr wrap="square" rtlCol="0">
            <a:spAutoFit/>
          </a:bodyPr>
          <a:lstStyle/>
          <a:p>
            <a:pPr algn="ctr"/>
            <a:r>
              <a:rPr lang="en-US" sz="1400" b="1" dirty="0">
                <a:solidFill>
                  <a:schemeClr val="accent2"/>
                </a:solidFill>
              </a:rPr>
              <a:t>Execution next </a:t>
            </a:r>
          </a:p>
          <a:p>
            <a:pPr algn="ctr"/>
            <a:r>
              <a:rPr lang="en-US" sz="1400" b="1" dirty="0">
                <a:solidFill>
                  <a:schemeClr val="accent2"/>
                </a:solidFill>
              </a:rPr>
              <a:t>90 days</a:t>
            </a:r>
          </a:p>
        </p:txBody>
      </p:sp>
      <p:sp>
        <p:nvSpPr>
          <p:cNvPr id="14" name="TextBox 13">
            <a:extLst>
              <a:ext uri="{FF2B5EF4-FFF2-40B4-BE49-F238E27FC236}">
                <a16:creationId xmlns:a16="http://schemas.microsoft.com/office/drawing/2014/main" id="{B5AB9B7F-5EED-9765-0620-5E4981279DDA}"/>
              </a:ext>
            </a:extLst>
          </p:cNvPr>
          <p:cNvSpPr txBox="1"/>
          <p:nvPr/>
        </p:nvSpPr>
        <p:spPr>
          <a:xfrm>
            <a:off x="6214112" y="3337540"/>
            <a:ext cx="2715259" cy="1938992"/>
          </a:xfrm>
          <a:prstGeom prst="rect">
            <a:avLst/>
          </a:prstGeom>
          <a:noFill/>
        </p:spPr>
        <p:txBody>
          <a:bodyPr wrap="square" rtlCol="0">
            <a:spAutoFit/>
          </a:bodyPr>
          <a:lstStyle/>
          <a:p>
            <a:pPr marL="171450" indent="-171450">
              <a:buFont typeface="Arial" panose="020B0604020202020204" pitchFamily="34" charset="0"/>
              <a:buChar char="•"/>
            </a:pPr>
            <a:r>
              <a:rPr lang="en-US" sz="1200" dirty="0" err="1"/>
              <a:t>Finalise</a:t>
            </a:r>
            <a:r>
              <a:rPr lang="en-US" sz="1200" dirty="0"/>
              <a:t> pilot design, risk assessment and KPI baseline.</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Configure or build agents in Workday and integrate where needed.</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Run pilots with agreed populations and track adoption and outcomes.</a:t>
            </a:r>
          </a:p>
        </p:txBody>
      </p:sp>
      <p:sp>
        <p:nvSpPr>
          <p:cNvPr id="16" name="Oval 15">
            <a:extLst>
              <a:ext uri="{FF2B5EF4-FFF2-40B4-BE49-F238E27FC236}">
                <a16:creationId xmlns:a16="http://schemas.microsoft.com/office/drawing/2014/main" id="{5175F2D6-682D-3E9F-578B-7985CE19D394}"/>
              </a:ext>
            </a:extLst>
          </p:cNvPr>
          <p:cNvSpPr/>
          <p:nvPr/>
        </p:nvSpPr>
        <p:spPr>
          <a:xfrm>
            <a:off x="10074913" y="1442720"/>
            <a:ext cx="1371600" cy="1371600"/>
          </a:xfrm>
          <a:prstGeom prst="ellipse">
            <a:avLst/>
          </a:prstGeom>
          <a:solidFill>
            <a:schemeClr val="accent4"/>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E798952-6930-607A-381E-3DAA72EE46C8}"/>
              </a:ext>
            </a:extLst>
          </p:cNvPr>
          <p:cNvSpPr txBox="1"/>
          <p:nvPr/>
        </p:nvSpPr>
        <p:spPr>
          <a:xfrm>
            <a:off x="9559292" y="2814320"/>
            <a:ext cx="2487930" cy="523220"/>
          </a:xfrm>
          <a:prstGeom prst="rect">
            <a:avLst/>
          </a:prstGeom>
          <a:noFill/>
        </p:spPr>
        <p:txBody>
          <a:bodyPr wrap="square" rtlCol="0">
            <a:spAutoFit/>
          </a:bodyPr>
          <a:lstStyle/>
          <a:p>
            <a:pPr algn="ctr"/>
            <a:r>
              <a:rPr lang="en-US" sz="1400" b="1" dirty="0">
                <a:solidFill>
                  <a:schemeClr val="accent4"/>
                </a:solidFill>
              </a:rPr>
              <a:t>Review and </a:t>
            </a:r>
          </a:p>
          <a:p>
            <a:pPr algn="ctr"/>
            <a:r>
              <a:rPr lang="en-US" sz="1400" b="1" dirty="0">
                <a:solidFill>
                  <a:schemeClr val="accent4"/>
                </a:solidFill>
              </a:rPr>
              <a:t>scale</a:t>
            </a:r>
          </a:p>
        </p:txBody>
      </p:sp>
      <p:sp>
        <p:nvSpPr>
          <p:cNvPr id="18" name="TextBox 17">
            <a:extLst>
              <a:ext uri="{FF2B5EF4-FFF2-40B4-BE49-F238E27FC236}">
                <a16:creationId xmlns:a16="http://schemas.microsoft.com/office/drawing/2014/main" id="{0F4EAFD1-A3CF-C9A6-B71C-A7691AD2E428}"/>
              </a:ext>
            </a:extLst>
          </p:cNvPr>
          <p:cNvSpPr txBox="1"/>
          <p:nvPr/>
        </p:nvSpPr>
        <p:spPr>
          <a:xfrm>
            <a:off x="9409432" y="3337540"/>
            <a:ext cx="2715259" cy="2677656"/>
          </a:xfrm>
          <a:prstGeom prst="rect">
            <a:avLst/>
          </a:prstGeom>
          <a:noFill/>
        </p:spPr>
        <p:txBody>
          <a:bodyPr wrap="square" rtlCol="0">
            <a:spAutoFit/>
          </a:bodyPr>
          <a:lstStyle/>
          <a:p>
            <a:r>
              <a:rPr lang="en-US" sz="1200" dirty="0"/>
              <a:t>After 90 days we will report back on: </a:t>
            </a:r>
          </a:p>
          <a:p>
            <a:endParaRPr lang="en-US" sz="1200" dirty="0"/>
          </a:p>
          <a:p>
            <a:pPr marL="171450" indent="-171450">
              <a:buFont typeface="Arial" panose="020B0604020202020204" pitchFamily="34" charset="0"/>
              <a:buChar char="•"/>
            </a:pPr>
            <a:r>
              <a:rPr lang="en-US" sz="1200" dirty="0"/>
              <a:t>Impact vs KPIs (time saved, cycle time, quality, experience).</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Risk, data and change lessons.</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Recommended scale / adjust / stop decision per pilot.</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Refined budget and resource ask for the 12-month roadmap.</a:t>
            </a:r>
          </a:p>
        </p:txBody>
      </p:sp>
      <p:pic>
        <p:nvPicPr>
          <p:cNvPr id="21" name="Graphic 20" descr="Highway scene with solid fill">
            <a:extLst>
              <a:ext uri="{FF2B5EF4-FFF2-40B4-BE49-F238E27FC236}">
                <a16:creationId xmlns:a16="http://schemas.microsoft.com/office/drawing/2014/main" id="{C0E3D20C-F071-1A6A-0B41-FA3C31D2BD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67461" y="1671320"/>
            <a:ext cx="914400" cy="914400"/>
          </a:xfrm>
          <a:prstGeom prst="rect">
            <a:avLst/>
          </a:prstGeom>
        </p:spPr>
      </p:pic>
      <p:pic>
        <p:nvPicPr>
          <p:cNvPr id="23" name="Graphic 22" descr="Users with solid fill">
            <a:extLst>
              <a:ext uri="{FF2B5EF4-FFF2-40B4-BE49-F238E27FC236}">
                <a16:creationId xmlns:a16="http://schemas.microsoft.com/office/drawing/2014/main" id="{F3AA1073-4393-9A67-5204-5431D00433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29102" y="1798320"/>
            <a:ext cx="914400" cy="914400"/>
          </a:xfrm>
          <a:prstGeom prst="rect">
            <a:avLst/>
          </a:prstGeom>
        </p:spPr>
      </p:pic>
      <p:pic>
        <p:nvPicPr>
          <p:cNvPr id="25" name="Graphic 24" descr="Monthly calendar with solid fill">
            <a:extLst>
              <a:ext uri="{FF2B5EF4-FFF2-40B4-BE49-F238E27FC236}">
                <a16:creationId xmlns:a16="http://schemas.microsoft.com/office/drawing/2014/main" id="{E6A0300B-BC1D-2F40-7953-3C5505258C7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8193" y="1762760"/>
            <a:ext cx="914400" cy="914400"/>
          </a:xfrm>
          <a:prstGeom prst="rect">
            <a:avLst/>
          </a:prstGeom>
        </p:spPr>
      </p:pic>
      <p:pic>
        <p:nvPicPr>
          <p:cNvPr id="28" name="Graphic 27" descr="Boardroom with solid fill">
            <a:extLst>
              <a:ext uri="{FF2B5EF4-FFF2-40B4-BE49-F238E27FC236}">
                <a16:creationId xmlns:a16="http://schemas.microsoft.com/office/drawing/2014/main" id="{EE0DE5EF-2BF4-D4AE-04CA-573FD78B7DF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309862" y="1798320"/>
            <a:ext cx="914400" cy="914400"/>
          </a:xfrm>
          <a:prstGeom prst="rect">
            <a:avLst/>
          </a:prstGeom>
        </p:spPr>
      </p:pic>
    </p:spTree>
    <p:extLst>
      <p:ext uri="{BB962C8B-B14F-4D97-AF65-F5344CB8AC3E}">
        <p14:creationId xmlns:p14="http://schemas.microsoft.com/office/powerpoint/2010/main" val="740081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2A3E7-A259-E5B7-A64F-8E6D98D75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921DE-0A69-666E-685B-51B6DBA7796B}"/>
              </a:ext>
            </a:extLst>
          </p:cNvPr>
          <p:cNvSpPr>
            <a:spLocks noGrp="1"/>
          </p:cNvSpPr>
          <p:nvPr>
            <p:ph type="title"/>
          </p:nvPr>
        </p:nvSpPr>
        <p:spPr>
          <a:xfrm>
            <a:off x="-498763" y="3259590"/>
            <a:ext cx="8222526" cy="816864"/>
          </a:xfrm>
          <a:solidFill>
            <a:schemeClr val="accent4"/>
          </a:solidFill>
        </p:spPr>
        <p:txBody>
          <a:bodyPr/>
          <a:lstStyle/>
          <a:p>
            <a:r>
              <a:rPr lang="en-US" dirty="0"/>
              <a:t>Workday Ecosystem Glossary</a:t>
            </a:r>
          </a:p>
        </p:txBody>
      </p:sp>
    </p:spTree>
    <p:extLst>
      <p:ext uri="{BB962C8B-B14F-4D97-AF65-F5344CB8AC3E}">
        <p14:creationId xmlns:p14="http://schemas.microsoft.com/office/powerpoint/2010/main" val="165605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30DD7-8059-DE72-F8F6-A8401594769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916D85-0819-10B5-96E0-8D9077058D99}"/>
              </a:ext>
            </a:extLst>
          </p:cNvPr>
          <p:cNvSpPr>
            <a:spLocks noGrp="1"/>
          </p:cNvSpPr>
          <p:nvPr>
            <p:ph type="sldNum" sz="quarter" idx="4"/>
          </p:nvPr>
        </p:nvSpPr>
        <p:spPr/>
        <p:txBody>
          <a:bodyPr/>
          <a:lstStyle/>
          <a:p>
            <a:fld id="{B97DCD48-F2F0-436C-978D-7C4D59D5E31F}" type="slidenum">
              <a:rPr lang="en-US" smtClean="0"/>
              <a:pPr/>
              <a:t>23</a:t>
            </a:fld>
            <a:endParaRPr lang="en-US"/>
          </a:p>
        </p:txBody>
      </p:sp>
      <p:sp>
        <p:nvSpPr>
          <p:cNvPr id="3" name="Title 2">
            <a:extLst>
              <a:ext uri="{FF2B5EF4-FFF2-40B4-BE49-F238E27FC236}">
                <a16:creationId xmlns:a16="http://schemas.microsoft.com/office/drawing/2014/main" id="{932A3A48-A6C1-1023-7EF7-58EA48B01C21}"/>
              </a:ext>
            </a:extLst>
          </p:cNvPr>
          <p:cNvSpPr>
            <a:spLocks noGrp="1"/>
          </p:cNvSpPr>
          <p:nvPr>
            <p:ph type="title"/>
          </p:nvPr>
        </p:nvSpPr>
        <p:spPr/>
        <p:txBody>
          <a:bodyPr/>
          <a:lstStyle/>
          <a:p>
            <a:r>
              <a:rPr lang="en-US" dirty="0"/>
              <a:t>Workday Ecosystem Glossary</a:t>
            </a:r>
          </a:p>
        </p:txBody>
      </p:sp>
      <p:graphicFrame>
        <p:nvGraphicFramePr>
          <p:cNvPr id="4" name="Table 3">
            <a:extLst>
              <a:ext uri="{FF2B5EF4-FFF2-40B4-BE49-F238E27FC236}">
                <a16:creationId xmlns:a16="http://schemas.microsoft.com/office/drawing/2014/main" id="{89A5DA7E-1A80-B1B6-8E53-E065116862E1}"/>
              </a:ext>
            </a:extLst>
          </p:cNvPr>
          <p:cNvGraphicFramePr>
            <a:graphicFrameLocks noGrp="1"/>
          </p:cNvGraphicFramePr>
          <p:nvPr>
            <p:extLst>
              <p:ext uri="{D42A27DB-BD31-4B8C-83A1-F6EECF244321}">
                <p14:modId xmlns:p14="http://schemas.microsoft.com/office/powerpoint/2010/main" val="1291990407"/>
              </p:ext>
            </p:extLst>
          </p:nvPr>
        </p:nvGraphicFramePr>
        <p:xfrm>
          <a:off x="173255" y="1039527"/>
          <a:ext cx="5755908" cy="5508755"/>
        </p:xfrm>
        <a:graphic>
          <a:graphicData uri="http://schemas.openxmlformats.org/drawingml/2006/table">
            <a:tbl>
              <a:tblPr firstRow="1" firstCol="1" bandRow="1">
                <a:tableStyleId>{F5AB1C69-6EDB-4FF4-983F-18BD219EF322}</a:tableStyleId>
              </a:tblPr>
              <a:tblGrid>
                <a:gridCol w="926009">
                  <a:extLst>
                    <a:ext uri="{9D8B030D-6E8A-4147-A177-3AD203B41FA5}">
                      <a16:colId xmlns:a16="http://schemas.microsoft.com/office/drawing/2014/main" val="3260487263"/>
                    </a:ext>
                  </a:extLst>
                </a:gridCol>
                <a:gridCol w="2481334">
                  <a:extLst>
                    <a:ext uri="{9D8B030D-6E8A-4147-A177-3AD203B41FA5}">
                      <a16:colId xmlns:a16="http://schemas.microsoft.com/office/drawing/2014/main" val="778863197"/>
                    </a:ext>
                  </a:extLst>
                </a:gridCol>
                <a:gridCol w="2348565">
                  <a:extLst>
                    <a:ext uri="{9D8B030D-6E8A-4147-A177-3AD203B41FA5}">
                      <a16:colId xmlns:a16="http://schemas.microsoft.com/office/drawing/2014/main" val="2912071280"/>
                    </a:ext>
                  </a:extLst>
                </a:gridCol>
              </a:tblGrid>
              <a:tr h="173350">
                <a:tc>
                  <a:txBody>
                    <a:bodyPr/>
                    <a:lstStyle/>
                    <a:p>
                      <a:pPr marL="0" marR="0" algn="ctr">
                        <a:lnSpc>
                          <a:spcPct val="115000"/>
                        </a:lnSpc>
                        <a:spcAft>
                          <a:spcPts val="800"/>
                        </a:spcAft>
                        <a:buNone/>
                      </a:pPr>
                      <a:r>
                        <a:rPr lang="en-US" sz="1200" b="1" kern="100" dirty="0">
                          <a:solidFill>
                            <a:srgbClr val="FFFFFF"/>
                          </a:solidFill>
                          <a:effectLst/>
                        </a:rPr>
                        <a:t>Term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a:solidFill>
                            <a:srgbClr val="FFFFFF"/>
                          </a:solidFill>
                          <a:effectLst/>
                        </a:rPr>
                        <a:t>What it is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dirty="0">
                          <a:solidFill>
                            <a:srgbClr val="FFFFFF"/>
                          </a:solidFill>
                          <a:effectLst/>
                        </a:rPr>
                        <a:t>Why it matters for agents / HRIS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35217821"/>
                  </a:ext>
                </a:extLst>
              </a:tr>
              <a:tr h="677520">
                <a:tc>
                  <a:txBody>
                    <a:bodyPr/>
                    <a:lstStyle/>
                    <a:p>
                      <a:pPr marL="0" marR="0">
                        <a:lnSpc>
                          <a:spcPct val="115000"/>
                        </a:lnSpc>
                        <a:spcAft>
                          <a:spcPts val="800"/>
                        </a:spcAft>
                        <a:buNone/>
                      </a:pPr>
                      <a:r>
                        <a:rPr lang="en-US" sz="1200" b="1" kern="100">
                          <a:effectLst/>
                        </a:rPr>
                        <a:t>Workday Extend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rPr>
                        <a:t>Platform to build custom apps directly on Workday, using Workday data, security and UX.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rPr>
                        <a:t>Many agent use cases will trigger or live inside Extend apps. It is your custom app layer on Workday.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00529709"/>
                  </a:ext>
                </a:extLst>
              </a:tr>
              <a:tr h="677520">
                <a:tc>
                  <a:txBody>
                    <a:bodyPr/>
                    <a:lstStyle/>
                    <a:p>
                      <a:pPr marL="0" marR="0">
                        <a:lnSpc>
                          <a:spcPct val="115000"/>
                        </a:lnSpc>
                        <a:spcAft>
                          <a:spcPts val="800"/>
                        </a:spcAft>
                        <a:buNone/>
                      </a:pPr>
                      <a:r>
                        <a:rPr lang="en-US" sz="1200" b="1" kern="100">
                          <a:effectLst/>
                        </a:rPr>
                        <a:t>Workday Extend Essentials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rPr>
                        <a:t>The base Extend edition with the core tools to build apps and workflows.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rPr>
                        <a:t>Good entry point if a customer wants custom apps but is not yet deep into AI and complex orchestration.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52206880"/>
                  </a:ext>
                </a:extLst>
              </a:tr>
              <a:tr h="1013566">
                <a:tc>
                  <a:txBody>
                    <a:bodyPr/>
                    <a:lstStyle/>
                    <a:p>
                      <a:pPr marL="0" marR="0">
                        <a:lnSpc>
                          <a:spcPct val="115000"/>
                        </a:lnSpc>
                        <a:spcAft>
                          <a:spcPts val="800"/>
                        </a:spcAft>
                        <a:buNone/>
                      </a:pPr>
                      <a:r>
                        <a:rPr lang="en-US" sz="1200" b="1" kern="100">
                          <a:effectLst/>
                        </a:rPr>
                        <a:t>Workday Extend Professional</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The advanced Extend edition with more orchestration and AI options, including access to AI Gateway, Co-Pilot and Flowise. Also includes additional app slots.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Key license if you want to do serious agent work on top of Workday and use Flowise style builders.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79992888"/>
                  </a:ext>
                </a:extLst>
              </a:tr>
              <a:tr h="1181589">
                <a:tc>
                  <a:txBody>
                    <a:bodyPr/>
                    <a:lstStyle/>
                    <a:p>
                      <a:pPr marL="0" marR="0">
                        <a:lnSpc>
                          <a:spcPct val="115000"/>
                        </a:lnSpc>
                        <a:spcAft>
                          <a:spcPts val="800"/>
                        </a:spcAft>
                        <a:buNone/>
                      </a:pPr>
                      <a:r>
                        <a:rPr lang="en-US" sz="1200" b="1" kern="100">
                          <a:effectLst/>
                        </a:rPr>
                        <a:t>Built on Workday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A program where partners can publish Extend apps on the Workday Marketplace. All customers use the same version of the app. No Extend license is needed to use the apps.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rPr>
                        <a:t>You can purchase of the shelf apps that are pushed directly to your tenant. No maintenance required and much quicker to implement.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32179418"/>
                  </a:ext>
                </a:extLst>
              </a:tr>
              <a:tr h="1013566">
                <a:tc>
                  <a:txBody>
                    <a:bodyPr/>
                    <a:lstStyle/>
                    <a:p>
                      <a:pPr marL="0" marR="0">
                        <a:lnSpc>
                          <a:spcPct val="115000"/>
                        </a:lnSpc>
                        <a:spcAft>
                          <a:spcPts val="800"/>
                        </a:spcAft>
                        <a:buNone/>
                      </a:pPr>
                      <a:r>
                        <a:rPr lang="en-US" sz="1200" b="1" kern="100">
                          <a:effectLst/>
                        </a:rPr>
                        <a:t>Workday Build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rPr>
                        <a:t>The overall developer experience that brings together Extend apps, agents, data, integrations and Marketplace into one build platform.</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Build is the story that ties it all into one platform. It’s mostly an umbrella branding term.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93587199"/>
                  </a:ext>
                </a:extLst>
              </a:tr>
            </a:tbl>
          </a:graphicData>
        </a:graphic>
      </p:graphicFrame>
      <p:graphicFrame>
        <p:nvGraphicFramePr>
          <p:cNvPr id="6" name="Table 5">
            <a:extLst>
              <a:ext uri="{FF2B5EF4-FFF2-40B4-BE49-F238E27FC236}">
                <a16:creationId xmlns:a16="http://schemas.microsoft.com/office/drawing/2014/main" id="{27C99D01-AEB1-1F48-75C7-981613F0D64B}"/>
              </a:ext>
            </a:extLst>
          </p:cNvPr>
          <p:cNvGraphicFramePr>
            <a:graphicFrameLocks noGrp="1"/>
          </p:cNvGraphicFramePr>
          <p:nvPr>
            <p:extLst>
              <p:ext uri="{D42A27DB-BD31-4B8C-83A1-F6EECF244321}">
                <p14:modId xmlns:p14="http://schemas.microsoft.com/office/powerpoint/2010/main" val="4118219093"/>
              </p:ext>
            </p:extLst>
          </p:nvPr>
        </p:nvGraphicFramePr>
        <p:xfrm>
          <a:off x="6156351" y="1039528"/>
          <a:ext cx="5755908" cy="5341397"/>
        </p:xfrm>
        <a:graphic>
          <a:graphicData uri="http://schemas.openxmlformats.org/drawingml/2006/table">
            <a:tbl>
              <a:tblPr firstRow="1" firstCol="1" bandRow="1">
                <a:tableStyleId>{F5AB1C69-6EDB-4FF4-983F-18BD219EF322}</a:tableStyleId>
              </a:tblPr>
              <a:tblGrid>
                <a:gridCol w="926009">
                  <a:extLst>
                    <a:ext uri="{9D8B030D-6E8A-4147-A177-3AD203B41FA5}">
                      <a16:colId xmlns:a16="http://schemas.microsoft.com/office/drawing/2014/main" val="3260487263"/>
                    </a:ext>
                  </a:extLst>
                </a:gridCol>
                <a:gridCol w="2259953">
                  <a:extLst>
                    <a:ext uri="{9D8B030D-6E8A-4147-A177-3AD203B41FA5}">
                      <a16:colId xmlns:a16="http://schemas.microsoft.com/office/drawing/2014/main" val="778863197"/>
                    </a:ext>
                  </a:extLst>
                </a:gridCol>
                <a:gridCol w="2569946">
                  <a:extLst>
                    <a:ext uri="{9D8B030D-6E8A-4147-A177-3AD203B41FA5}">
                      <a16:colId xmlns:a16="http://schemas.microsoft.com/office/drawing/2014/main" val="2912071280"/>
                    </a:ext>
                  </a:extLst>
                </a:gridCol>
              </a:tblGrid>
              <a:tr h="158285">
                <a:tc>
                  <a:txBody>
                    <a:bodyPr/>
                    <a:lstStyle/>
                    <a:p>
                      <a:pPr marL="0" marR="0" algn="ctr">
                        <a:lnSpc>
                          <a:spcPct val="115000"/>
                        </a:lnSpc>
                        <a:spcAft>
                          <a:spcPts val="800"/>
                        </a:spcAft>
                        <a:buNone/>
                      </a:pPr>
                      <a:r>
                        <a:rPr lang="en-US" sz="1200" b="1" kern="100" dirty="0">
                          <a:solidFill>
                            <a:srgbClr val="FFFFFF"/>
                          </a:solidFill>
                          <a:effectLst/>
                        </a:rPr>
                        <a:t>Term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a:solidFill>
                            <a:srgbClr val="FFFFFF"/>
                          </a:solidFill>
                          <a:effectLst/>
                        </a:rPr>
                        <a:t>What it is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dirty="0">
                          <a:solidFill>
                            <a:srgbClr val="FFFFFF"/>
                          </a:solidFill>
                          <a:effectLst/>
                        </a:rPr>
                        <a:t>Why it matters for agents / HRIS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35217821"/>
                  </a:ext>
                </a:extLst>
              </a:tr>
              <a:tr h="772062">
                <a:tc>
                  <a:txBody>
                    <a:bodyPr/>
                    <a:lstStyle/>
                    <a:p>
                      <a:pPr marL="0" marR="0">
                        <a:lnSpc>
                          <a:spcPct val="115000"/>
                        </a:lnSpc>
                        <a:spcAft>
                          <a:spcPts val="800"/>
                        </a:spcAft>
                        <a:buNone/>
                      </a:pPr>
                      <a:r>
                        <a:rPr lang="en-US" sz="1200" b="1" kern="100" dirty="0">
                          <a:effectLst/>
                        </a:rPr>
                        <a:t>Flowise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Visual builder for LLM agents and workflows, using a drag and drop canvas. Workday acquired Flowise for its agent tooling.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Very practical tool for your kit. Many clients will design and test agents here, then connect them to Workday.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67118245"/>
                  </a:ext>
                </a:extLst>
              </a:tr>
              <a:tr h="1540510">
                <a:tc>
                  <a: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Pipedream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Integration and automation platform where you can quickly connect SaaS apps, APIs and webhooks with low-code / code steps. Useful as a lightweight iPaaS in your agent architecture, for example to let agents trigger actions in non-Workday systems</a:t>
                      </a: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This platform will be essential to connect your agents quickly to many different platforms.</a:t>
                      </a:r>
                    </a:p>
                  </a:txBody>
                  <a:tcPr marL="9525" marR="9525" marT="9525" marB="9525" anchor="ctr"/>
                </a:tc>
                <a:extLst>
                  <a:ext uri="{0D108BD9-81ED-4DB2-BD59-A6C34878D82A}">
                    <a16:rowId xmlns:a16="http://schemas.microsoft.com/office/drawing/2014/main" val="1334975601"/>
                  </a:ext>
                </a:extLst>
              </a:tr>
              <a:tr h="619984">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Workday Orchestrate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Workday’s orchestration and integration capability for designing workflows that connect Workday and external systems.</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Glue between agents, Workday apps and other tools. Many agent actions will run through Orchestrate flows.</a:t>
                      </a:r>
                    </a:p>
                  </a:txBody>
                  <a:tcPr marL="9525" marR="9525" marT="9525" marB="9525" anchor="ctr"/>
                </a:tc>
                <a:extLst>
                  <a:ext uri="{0D108BD9-81ED-4DB2-BD59-A6C34878D82A}">
                    <a16:rowId xmlns:a16="http://schemas.microsoft.com/office/drawing/2014/main" val="3294196981"/>
                  </a:ext>
                </a:extLst>
              </a:tr>
              <a:tr h="464850">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Workday Illuminate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Workday’s AI Brand Name</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Umbrella term for all AI features on Workday</a:t>
                      </a:r>
                    </a:p>
                  </a:txBody>
                  <a:tcPr marL="9525" marR="9525" marT="9525" marB="9525" anchor="ctr"/>
                </a:tc>
                <a:extLst>
                  <a:ext uri="{0D108BD9-81ED-4DB2-BD59-A6C34878D82A}">
                    <a16:rowId xmlns:a16="http://schemas.microsoft.com/office/drawing/2014/main" val="1082540520"/>
                  </a:ext>
                </a:extLst>
              </a:tr>
              <a:tr h="773405">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Workday AI Gateway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Set of AI APIs in Workday that expose things like skills, document insight, Q&amp;A and forecasting to developers. Part of Extend Pro.</a:t>
                      </a: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Lets agents and Extend apps call Workday AI features without building their own models.</a:t>
                      </a:r>
                    </a:p>
                  </a:txBody>
                  <a:tcPr marL="9525" marR="9525" marT="9525" marB="9525" anchor="ctr"/>
                </a:tc>
                <a:extLst>
                  <a:ext uri="{0D108BD9-81ED-4DB2-BD59-A6C34878D82A}">
                    <a16:rowId xmlns:a16="http://schemas.microsoft.com/office/drawing/2014/main" val="2797523949"/>
                  </a:ext>
                </a:extLst>
              </a:tr>
            </a:tbl>
          </a:graphicData>
        </a:graphic>
      </p:graphicFrame>
    </p:spTree>
    <p:extLst>
      <p:ext uri="{BB962C8B-B14F-4D97-AF65-F5344CB8AC3E}">
        <p14:creationId xmlns:p14="http://schemas.microsoft.com/office/powerpoint/2010/main" val="718603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1D8CE-F378-B577-1FC9-F4C3849C6F1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D1DDE0-91A2-69A5-7A16-E2FBA5C53719}"/>
              </a:ext>
            </a:extLst>
          </p:cNvPr>
          <p:cNvSpPr>
            <a:spLocks noGrp="1"/>
          </p:cNvSpPr>
          <p:nvPr>
            <p:ph type="sldNum" sz="quarter" idx="4"/>
          </p:nvPr>
        </p:nvSpPr>
        <p:spPr/>
        <p:txBody>
          <a:bodyPr/>
          <a:lstStyle/>
          <a:p>
            <a:fld id="{B97DCD48-F2F0-436C-978D-7C4D59D5E31F}" type="slidenum">
              <a:rPr lang="en-US" smtClean="0"/>
              <a:pPr/>
              <a:t>24</a:t>
            </a:fld>
            <a:endParaRPr lang="en-US"/>
          </a:p>
        </p:txBody>
      </p:sp>
      <p:sp>
        <p:nvSpPr>
          <p:cNvPr id="3" name="Title 2">
            <a:extLst>
              <a:ext uri="{FF2B5EF4-FFF2-40B4-BE49-F238E27FC236}">
                <a16:creationId xmlns:a16="http://schemas.microsoft.com/office/drawing/2014/main" id="{DB5273D2-EDF7-D5E1-E893-64E80F783B9C}"/>
              </a:ext>
            </a:extLst>
          </p:cNvPr>
          <p:cNvSpPr>
            <a:spLocks noGrp="1"/>
          </p:cNvSpPr>
          <p:nvPr>
            <p:ph type="title"/>
          </p:nvPr>
        </p:nvSpPr>
        <p:spPr/>
        <p:txBody>
          <a:bodyPr/>
          <a:lstStyle/>
          <a:p>
            <a:r>
              <a:rPr lang="en-US" dirty="0"/>
              <a:t>Workday Ecosystem Glossary</a:t>
            </a:r>
          </a:p>
        </p:txBody>
      </p:sp>
      <p:graphicFrame>
        <p:nvGraphicFramePr>
          <p:cNvPr id="4" name="Table 3">
            <a:extLst>
              <a:ext uri="{FF2B5EF4-FFF2-40B4-BE49-F238E27FC236}">
                <a16:creationId xmlns:a16="http://schemas.microsoft.com/office/drawing/2014/main" id="{3687CCEB-3B45-1EAD-19E3-D09C00870B98}"/>
              </a:ext>
            </a:extLst>
          </p:cNvPr>
          <p:cNvGraphicFramePr>
            <a:graphicFrameLocks noGrp="1"/>
          </p:cNvGraphicFramePr>
          <p:nvPr>
            <p:extLst>
              <p:ext uri="{D42A27DB-BD31-4B8C-83A1-F6EECF244321}">
                <p14:modId xmlns:p14="http://schemas.microsoft.com/office/powerpoint/2010/main" val="2159037751"/>
              </p:ext>
            </p:extLst>
          </p:nvPr>
        </p:nvGraphicFramePr>
        <p:xfrm>
          <a:off x="173255" y="1039527"/>
          <a:ext cx="5755908" cy="5335781"/>
        </p:xfrm>
        <a:graphic>
          <a:graphicData uri="http://schemas.openxmlformats.org/drawingml/2006/table">
            <a:tbl>
              <a:tblPr firstRow="1" firstCol="1" bandRow="1">
                <a:tableStyleId>{F5AB1C69-6EDB-4FF4-983F-18BD219EF322}</a:tableStyleId>
              </a:tblPr>
              <a:tblGrid>
                <a:gridCol w="926009">
                  <a:extLst>
                    <a:ext uri="{9D8B030D-6E8A-4147-A177-3AD203B41FA5}">
                      <a16:colId xmlns:a16="http://schemas.microsoft.com/office/drawing/2014/main" val="3260487263"/>
                    </a:ext>
                  </a:extLst>
                </a:gridCol>
                <a:gridCol w="2481334">
                  <a:extLst>
                    <a:ext uri="{9D8B030D-6E8A-4147-A177-3AD203B41FA5}">
                      <a16:colId xmlns:a16="http://schemas.microsoft.com/office/drawing/2014/main" val="778863197"/>
                    </a:ext>
                  </a:extLst>
                </a:gridCol>
                <a:gridCol w="2348565">
                  <a:extLst>
                    <a:ext uri="{9D8B030D-6E8A-4147-A177-3AD203B41FA5}">
                      <a16:colId xmlns:a16="http://schemas.microsoft.com/office/drawing/2014/main" val="2912071280"/>
                    </a:ext>
                  </a:extLst>
                </a:gridCol>
              </a:tblGrid>
              <a:tr h="173350">
                <a:tc>
                  <a:txBody>
                    <a:bodyPr/>
                    <a:lstStyle/>
                    <a:p>
                      <a:pPr marL="0" marR="0" algn="ctr">
                        <a:lnSpc>
                          <a:spcPct val="115000"/>
                        </a:lnSpc>
                        <a:spcAft>
                          <a:spcPts val="800"/>
                        </a:spcAft>
                        <a:buNone/>
                      </a:pPr>
                      <a:r>
                        <a:rPr lang="en-US" sz="1200" b="1" kern="100" dirty="0">
                          <a:solidFill>
                            <a:srgbClr val="FFFFFF"/>
                          </a:solidFill>
                          <a:effectLst/>
                        </a:rPr>
                        <a:t>Term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a:solidFill>
                            <a:srgbClr val="FFFFFF"/>
                          </a:solidFill>
                          <a:effectLst/>
                        </a:rPr>
                        <a:t>What it is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dirty="0">
                          <a:solidFill>
                            <a:srgbClr val="FFFFFF"/>
                          </a:solidFill>
                          <a:effectLst/>
                        </a:rPr>
                        <a:t>Why it matters for agents / HRIS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35217821"/>
                  </a:ext>
                </a:extLst>
              </a:tr>
              <a:tr h="677520">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Workday Agent Gateway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Entry point for agents that connect to Workday using shared protocols such as MCP and A2A.</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This is the “front door” for external and partner agents into Workday’s agent world. Important in your architecture diagrams.</a:t>
                      </a:r>
                    </a:p>
                  </a:txBody>
                  <a:tcPr marL="9525" marR="9525" marT="9525" marB="9525" anchor="ctr"/>
                </a:tc>
                <a:extLst>
                  <a:ext uri="{0D108BD9-81ED-4DB2-BD59-A6C34878D82A}">
                    <a16:rowId xmlns:a16="http://schemas.microsoft.com/office/drawing/2014/main" val="2300529709"/>
                  </a:ext>
                </a:extLst>
              </a:tr>
              <a:tr h="677520">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Workday Agent System of Record (ASoR)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Central system to register, govern and monitor agents, just like you do with workers.</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This is the “HR system” for agents. Key idea when you talk about governance, lifecycle and KPIs.</a:t>
                      </a:r>
                    </a:p>
                  </a:txBody>
                  <a:tcPr marL="9525" marR="9525" marT="9525" marB="9525" anchor="ctr"/>
                </a:tc>
                <a:extLst>
                  <a:ext uri="{0D108BD9-81ED-4DB2-BD59-A6C34878D82A}">
                    <a16:rowId xmlns:a16="http://schemas.microsoft.com/office/drawing/2014/main" val="1152206880"/>
                  </a:ext>
                </a:extLst>
              </a:tr>
              <a:tr h="1013566">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Workday Agents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Workday’s own role based agents for HR and Finance tasks, shipped as part of the product.</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Helps you explain the difference between built-in Workday agents and custom or partner agents.</a:t>
                      </a:r>
                    </a:p>
                  </a:txBody>
                  <a:tcPr marL="9525" marR="9525" marT="9525" marB="9525" anchor="ctr"/>
                </a:tc>
                <a:extLst>
                  <a:ext uri="{0D108BD9-81ED-4DB2-BD59-A6C34878D82A}">
                    <a16:rowId xmlns:a16="http://schemas.microsoft.com/office/drawing/2014/main" val="4179992888"/>
                  </a:ext>
                </a:extLst>
              </a:tr>
              <a:tr h="1181589">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Workday Data Cloud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Shared data platform that combines HR and Finance data and makes it ready for analytics and AI.</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Important for more advanced agents that need cross domain insights, not just single worker records.</a:t>
                      </a:r>
                    </a:p>
                  </a:txBody>
                  <a:tcPr marL="9525" marR="9525" marT="9525" marB="9525" anchor="ctr"/>
                </a:tc>
                <a:extLst>
                  <a:ext uri="{0D108BD9-81ED-4DB2-BD59-A6C34878D82A}">
                    <a16:rowId xmlns:a16="http://schemas.microsoft.com/office/drawing/2014/main" val="1632179418"/>
                  </a:ext>
                </a:extLst>
              </a:tr>
              <a:tr h="1013566">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Workday Marketplace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Catalog of Workday and partner apps and agents that customers can install.</a:t>
                      </a: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When you talk about “build vs buy” for agents, Marketplace is the place to look for ready made solutions.</a:t>
                      </a:r>
                    </a:p>
                  </a:txBody>
                  <a:tcPr marL="9525" marR="9525" marT="9525" marB="9525" anchor="ctr"/>
                </a:tc>
                <a:extLst>
                  <a:ext uri="{0D108BD9-81ED-4DB2-BD59-A6C34878D82A}">
                    <a16:rowId xmlns:a16="http://schemas.microsoft.com/office/drawing/2014/main" val="4193587199"/>
                  </a:ext>
                </a:extLst>
              </a:tr>
            </a:tbl>
          </a:graphicData>
        </a:graphic>
      </p:graphicFrame>
    </p:spTree>
    <p:extLst>
      <p:ext uri="{BB962C8B-B14F-4D97-AF65-F5344CB8AC3E}">
        <p14:creationId xmlns:p14="http://schemas.microsoft.com/office/powerpoint/2010/main" val="2125334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E1778-799A-7600-64AA-2DF95AF04AF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48868F-C9E8-BEA3-C90C-B41B22730A1D}"/>
              </a:ext>
            </a:extLst>
          </p:cNvPr>
          <p:cNvSpPr>
            <a:spLocks noGrp="1"/>
          </p:cNvSpPr>
          <p:nvPr>
            <p:ph type="sldNum" sz="quarter" idx="4"/>
          </p:nvPr>
        </p:nvSpPr>
        <p:spPr/>
        <p:txBody>
          <a:bodyPr/>
          <a:lstStyle/>
          <a:p>
            <a:fld id="{B97DCD48-F2F0-436C-978D-7C4D59D5E31F}" type="slidenum">
              <a:rPr lang="en-US" smtClean="0"/>
              <a:pPr/>
              <a:t>25</a:t>
            </a:fld>
            <a:endParaRPr lang="en-US"/>
          </a:p>
        </p:txBody>
      </p:sp>
      <p:sp>
        <p:nvSpPr>
          <p:cNvPr id="3" name="Title 2">
            <a:extLst>
              <a:ext uri="{FF2B5EF4-FFF2-40B4-BE49-F238E27FC236}">
                <a16:creationId xmlns:a16="http://schemas.microsoft.com/office/drawing/2014/main" id="{5F476433-4992-0E46-0B8E-4B5B4317CFEB}"/>
              </a:ext>
            </a:extLst>
          </p:cNvPr>
          <p:cNvSpPr>
            <a:spLocks noGrp="1"/>
          </p:cNvSpPr>
          <p:nvPr>
            <p:ph type="title"/>
          </p:nvPr>
        </p:nvSpPr>
        <p:spPr/>
        <p:txBody>
          <a:bodyPr/>
          <a:lstStyle/>
          <a:p>
            <a:r>
              <a:rPr lang="en-US" dirty="0"/>
              <a:t>AI Terminology Glossary</a:t>
            </a:r>
          </a:p>
        </p:txBody>
      </p:sp>
      <p:graphicFrame>
        <p:nvGraphicFramePr>
          <p:cNvPr id="4" name="Table 3">
            <a:extLst>
              <a:ext uri="{FF2B5EF4-FFF2-40B4-BE49-F238E27FC236}">
                <a16:creationId xmlns:a16="http://schemas.microsoft.com/office/drawing/2014/main" id="{5DA59593-65A1-1966-9F4B-713BD26AB260}"/>
              </a:ext>
            </a:extLst>
          </p:cNvPr>
          <p:cNvGraphicFramePr>
            <a:graphicFrameLocks noGrp="1"/>
          </p:cNvGraphicFramePr>
          <p:nvPr>
            <p:extLst>
              <p:ext uri="{D42A27DB-BD31-4B8C-83A1-F6EECF244321}">
                <p14:modId xmlns:p14="http://schemas.microsoft.com/office/powerpoint/2010/main" val="1440477646"/>
              </p:ext>
            </p:extLst>
          </p:nvPr>
        </p:nvGraphicFramePr>
        <p:xfrm>
          <a:off x="173255" y="1039527"/>
          <a:ext cx="5755908" cy="5756148"/>
        </p:xfrm>
        <a:graphic>
          <a:graphicData uri="http://schemas.openxmlformats.org/drawingml/2006/table">
            <a:tbl>
              <a:tblPr firstRow="1" firstCol="1" bandRow="1">
                <a:tableStyleId>{F5AB1C69-6EDB-4FF4-983F-18BD219EF322}</a:tableStyleId>
              </a:tblPr>
              <a:tblGrid>
                <a:gridCol w="926009">
                  <a:extLst>
                    <a:ext uri="{9D8B030D-6E8A-4147-A177-3AD203B41FA5}">
                      <a16:colId xmlns:a16="http://schemas.microsoft.com/office/drawing/2014/main" val="3260487263"/>
                    </a:ext>
                  </a:extLst>
                </a:gridCol>
                <a:gridCol w="2481334">
                  <a:extLst>
                    <a:ext uri="{9D8B030D-6E8A-4147-A177-3AD203B41FA5}">
                      <a16:colId xmlns:a16="http://schemas.microsoft.com/office/drawing/2014/main" val="778863197"/>
                    </a:ext>
                  </a:extLst>
                </a:gridCol>
                <a:gridCol w="2348565">
                  <a:extLst>
                    <a:ext uri="{9D8B030D-6E8A-4147-A177-3AD203B41FA5}">
                      <a16:colId xmlns:a16="http://schemas.microsoft.com/office/drawing/2014/main" val="2912071280"/>
                    </a:ext>
                  </a:extLst>
                </a:gridCol>
              </a:tblGrid>
              <a:tr h="195141">
                <a:tc>
                  <a:txBody>
                    <a:bodyPr/>
                    <a:lstStyle/>
                    <a:p>
                      <a:pPr marL="0" marR="0" algn="ctr">
                        <a:lnSpc>
                          <a:spcPct val="115000"/>
                        </a:lnSpc>
                        <a:spcAft>
                          <a:spcPts val="800"/>
                        </a:spcAft>
                        <a:buNone/>
                      </a:pPr>
                      <a:r>
                        <a:rPr lang="en-US" sz="12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Term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What it is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Why it matters for agents / HRIS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35217821"/>
                  </a:ext>
                </a:extLst>
              </a:tr>
              <a:tr h="570030">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GenAI (Generative AI)</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Type of AI that creates new content, for example text, images or code.</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Base technology behind most LLMs and agents you will use.</a:t>
                      </a:r>
                    </a:p>
                  </a:txBody>
                  <a:tcPr marL="9525" marR="9525" marT="9525" marB="9525" anchor="ctr"/>
                </a:tc>
                <a:extLst>
                  <a:ext uri="{0D108BD9-81ED-4DB2-BD59-A6C34878D82A}">
                    <a16:rowId xmlns:a16="http://schemas.microsoft.com/office/drawing/2014/main" val="2300529709"/>
                  </a:ext>
                </a:extLst>
              </a:tr>
              <a:tr h="570030">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LLM (Large Language Model)</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Very large AI model trained on text that can understand and generate language.</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Almost every agent will use one or more LLMs. Helpful to separate “model” from “agent”.</a:t>
                      </a:r>
                    </a:p>
                  </a:txBody>
                  <a:tcPr marL="9525" marR="9525" marT="9525" marB="9525" anchor="ctr"/>
                </a:tc>
                <a:extLst>
                  <a:ext uri="{0D108BD9-81ED-4DB2-BD59-A6C34878D82A}">
                    <a16:rowId xmlns:a16="http://schemas.microsoft.com/office/drawing/2014/main" val="1152206880"/>
                  </a:ext>
                </a:extLst>
              </a:tr>
              <a:tr h="570030">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Agent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An LLM wrapped in a role with access to tools so it can take actions, not only chat.</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Core concept of your kit. This is the step from “chatbot” to “doer”.</a:t>
                      </a:r>
                    </a:p>
                  </a:txBody>
                  <a:tcPr marL="9525" marR="9525" marT="9525" marB="9525" anchor="ctr"/>
                </a:tc>
                <a:extLst>
                  <a:ext uri="{0D108BD9-81ED-4DB2-BD59-A6C34878D82A}">
                    <a16:rowId xmlns:a16="http://schemas.microsoft.com/office/drawing/2014/main" val="4179992888"/>
                  </a:ext>
                </a:extLst>
              </a:tr>
              <a:tr h="757474">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Tool / Tool Call</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External function the agent can call, such as an API, query or workflow.</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Where the real value sits. For Workday teams, tools are often Workday APIs, reports, Extend apps or Orchestrate flows.</a:t>
                      </a:r>
                    </a:p>
                  </a:txBody>
                  <a:tcPr marL="9525" marR="9525" marT="9525" marB="9525" anchor="ctr"/>
                </a:tc>
                <a:extLst>
                  <a:ext uri="{0D108BD9-81ED-4DB2-BD59-A6C34878D82A}">
                    <a16:rowId xmlns:a16="http://schemas.microsoft.com/office/drawing/2014/main" val="1632179418"/>
                  </a:ext>
                </a:extLst>
              </a:tr>
              <a:tr h="757474">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RAG (Retrieval-Augmented Generation)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Pattern where the agent first looks up relevant documents, then uses the LLM to answer.</a:t>
                      </a: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Key for HR policy, knowledge and case deflection agents, without retraining models.</a:t>
                      </a:r>
                    </a:p>
                  </a:txBody>
                  <a:tcPr marL="9525" marR="9525" marT="9525" marB="9525" anchor="ctr"/>
                </a:tc>
                <a:extLst>
                  <a:ext uri="{0D108BD9-81ED-4DB2-BD59-A6C34878D82A}">
                    <a16:rowId xmlns:a16="http://schemas.microsoft.com/office/drawing/2014/main" val="4193587199"/>
                  </a:ext>
                </a:extLst>
              </a:tr>
              <a:tr h="570030">
                <a:tc>
                  <a: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Context Window</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How much text the LLM can “see” in one go, including prompts and retrieved data.</a:t>
                      </a: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Limits how much history, policy and data you can push into one agent call. Important for design.</a:t>
                      </a:r>
                    </a:p>
                  </a:txBody>
                  <a:tcPr marL="9525" marR="9525" marT="9525" marB="9525" anchor="ctr"/>
                </a:tc>
                <a:extLst>
                  <a:ext uri="{0D108BD9-81ED-4DB2-BD59-A6C34878D82A}">
                    <a16:rowId xmlns:a16="http://schemas.microsoft.com/office/drawing/2014/main" val="808658157"/>
                  </a:ext>
                </a:extLst>
              </a:tr>
              <a:tr h="570030">
                <a:tc>
                  <a: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System Prompt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Hidden instruction that sets the role, tone and rules of the agent.</a:t>
                      </a: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Where you encode HR rules, style and guardrails for employee facing agents.</a:t>
                      </a:r>
                    </a:p>
                  </a:txBody>
                  <a:tcPr marL="9525" marR="9525" marT="9525" marB="9525" anchor="ctr"/>
                </a:tc>
                <a:extLst>
                  <a:ext uri="{0D108BD9-81ED-4DB2-BD59-A6C34878D82A}">
                    <a16:rowId xmlns:a16="http://schemas.microsoft.com/office/drawing/2014/main" val="4282676125"/>
                  </a:ext>
                </a:extLst>
              </a:tr>
              <a:tr h="570030">
                <a:tc>
                  <a: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Orchestration Layer</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Layer that coordinates agents, tools and workflows to complete a task end to end.</a:t>
                      </a: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 Workday this is often Flowise plus Workday Orchestrate plus the connections via Agent Gateway.</a:t>
                      </a:r>
                    </a:p>
                  </a:txBody>
                  <a:tcPr marL="9525" marR="9525" marT="9525" marB="9525" anchor="ctr"/>
                </a:tc>
                <a:extLst>
                  <a:ext uri="{0D108BD9-81ED-4DB2-BD59-A6C34878D82A}">
                    <a16:rowId xmlns:a16="http://schemas.microsoft.com/office/drawing/2014/main" val="4048634403"/>
                  </a:ext>
                </a:extLst>
              </a:tr>
            </a:tbl>
          </a:graphicData>
        </a:graphic>
      </p:graphicFrame>
      <p:graphicFrame>
        <p:nvGraphicFramePr>
          <p:cNvPr id="5" name="Table 4">
            <a:extLst>
              <a:ext uri="{FF2B5EF4-FFF2-40B4-BE49-F238E27FC236}">
                <a16:creationId xmlns:a16="http://schemas.microsoft.com/office/drawing/2014/main" id="{518723B2-08A1-0F01-BA1C-7BEE8182AB98}"/>
              </a:ext>
            </a:extLst>
          </p:cNvPr>
          <p:cNvGraphicFramePr>
            <a:graphicFrameLocks noGrp="1"/>
          </p:cNvGraphicFramePr>
          <p:nvPr>
            <p:extLst>
              <p:ext uri="{D42A27DB-BD31-4B8C-83A1-F6EECF244321}">
                <p14:modId xmlns:p14="http://schemas.microsoft.com/office/powerpoint/2010/main" val="3889129326"/>
              </p:ext>
            </p:extLst>
          </p:nvPr>
        </p:nvGraphicFramePr>
        <p:xfrm>
          <a:off x="6156351" y="1039529"/>
          <a:ext cx="5755908" cy="3625152"/>
        </p:xfrm>
        <a:graphic>
          <a:graphicData uri="http://schemas.openxmlformats.org/drawingml/2006/table">
            <a:tbl>
              <a:tblPr firstRow="1" firstCol="1" bandRow="1">
                <a:tableStyleId>{F5AB1C69-6EDB-4FF4-983F-18BD219EF322}</a:tableStyleId>
              </a:tblPr>
              <a:tblGrid>
                <a:gridCol w="926009">
                  <a:extLst>
                    <a:ext uri="{9D8B030D-6E8A-4147-A177-3AD203B41FA5}">
                      <a16:colId xmlns:a16="http://schemas.microsoft.com/office/drawing/2014/main" val="3260487263"/>
                    </a:ext>
                  </a:extLst>
                </a:gridCol>
                <a:gridCol w="2259953">
                  <a:extLst>
                    <a:ext uri="{9D8B030D-6E8A-4147-A177-3AD203B41FA5}">
                      <a16:colId xmlns:a16="http://schemas.microsoft.com/office/drawing/2014/main" val="778863197"/>
                    </a:ext>
                  </a:extLst>
                </a:gridCol>
                <a:gridCol w="2569946">
                  <a:extLst>
                    <a:ext uri="{9D8B030D-6E8A-4147-A177-3AD203B41FA5}">
                      <a16:colId xmlns:a16="http://schemas.microsoft.com/office/drawing/2014/main" val="2912071280"/>
                    </a:ext>
                  </a:extLst>
                </a:gridCol>
              </a:tblGrid>
              <a:tr h="134492">
                <a:tc>
                  <a:txBody>
                    <a:bodyPr/>
                    <a:lstStyle/>
                    <a:p>
                      <a:pPr marL="0" marR="0" algn="ctr">
                        <a:lnSpc>
                          <a:spcPct val="115000"/>
                        </a:lnSpc>
                        <a:spcAft>
                          <a:spcPts val="800"/>
                        </a:spcAft>
                        <a:buNone/>
                      </a:pPr>
                      <a:r>
                        <a:rPr lang="en-US" sz="1200" b="1" kern="100" dirty="0">
                          <a:solidFill>
                            <a:srgbClr val="FFFFFF"/>
                          </a:solidFill>
                          <a:effectLst/>
                        </a:rPr>
                        <a:t>Term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a:solidFill>
                            <a:srgbClr val="FFFFFF"/>
                          </a:solidFill>
                          <a:effectLst/>
                        </a:rPr>
                        <a:t>What it is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dirty="0">
                          <a:solidFill>
                            <a:srgbClr val="FFFFFF"/>
                          </a:solidFill>
                          <a:effectLst/>
                        </a:rPr>
                        <a:t>Why it matters for agents / HRIS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35217821"/>
                  </a:ext>
                </a:extLst>
              </a:tr>
              <a:tr h="396431">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Guardrails / Policies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Rules that limit what the agent can say or do, and when humans must step in.</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Needed to keep agents safe, compliant and aligned with HR and legal rules.</a:t>
                      </a:r>
                    </a:p>
                  </a:txBody>
                  <a:tcPr marL="9525" marR="9525" marT="9525" marB="9525" anchor="ctr"/>
                </a:tc>
                <a:extLst>
                  <a:ext uri="{0D108BD9-81ED-4DB2-BD59-A6C34878D82A}">
                    <a16:rowId xmlns:a16="http://schemas.microsoft.com/office/drawing/2014/main" val="2867118245"/>
                  </a:ext>
                </a:extLst>
              </a:tr>
              <a:tr h="538898">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Memory (Agent Memory)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Ways for an agent to remember past interactions or facts over time.</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Important for coaching, manager assistant and career agents that need continuity.</a:t>
                      </a:r>
                    </a:p>
                  </a:txBody>
                  <a:tcPr marL="9525" marR="9525" marT="9525" marB="9525" anchor="ctr"/>
                </a:tc>
                <a:extLst>
                  <a:ext uri="{0D108BD9-81ED-4DB2-BD59-A6C34878D82A}">
                    <a16:rowId xmlns:a16="http://schemas.microsoft.com/office/drawing/2014/main" val="1334975601"/>
                  </a:ext>
                </a:extLst>
              </a:tr>
              <a:tr h="526790">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Model Context Protocol (MCP)</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Open protocol that lets models access tools and data sources through a standard interface.</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Helps you build tools once and reuse them across different agents and platforms.</a:t>
                      </a:r>
                    </a:p>
                  </a:txBody>
                  <a:tcPr marL="9525" marR="9525" marT="9525" marB="9525" anchor="ctr"/>
                </a:tc>
                <a:extLst>
                  <a:ext uri="{0D108BD9-81ED-4DB2-BD59-A6C34878D82A}">
                    <a16:rowId xmlns:a16="http://schemas.microsoft.com/office/drawing/2014/main" val="3294196981"/>
                  </a:ext>
                </a:extLst>
              </a:tr>
              <a:tr h="396431">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Agent2Agent (A2A)</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Protocol that lets agents talk to each other in a structured way and pass tasks around.</a:t>
                      </a: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Key for multi agent setups such as “HR agent + IT agent + Policy agent” working together.</a:t>
                      </a:r>
                    </a:p>
                  </a:txBody>
                  <a:tcPr marL="9525" marR="9525" marT="9525" marB="9525" anchor="ctr"/>
                </a:tc>
                <a:extLst>
                  <a:ext uri="{0D108BD9-81ED-4DB2-BD59-A6C34878D82A}">
                    <a16:rowId xmlns:a16="http://schemas.microsoft.com/office/drawing/2014/main" val="1082540520"/>
                  </a:ext>
                </a:extLst>
              </a:tr>
              <a:tr h="396431">
                <a:tc>
                  <a:txBody>
                    <a:bodyPr/>
                    <a:lstStyle/>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Human in the Loop (HITL)</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Pattern where humans review or approve important agent actions or outputs.</a:t>
                      </a:r>
                    </a:p>
                  </a:txBody>
                  <a:tcPr marL="9525" marR="9525" marT="9525" marB="9525" anchor="ctr"/>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Critical for sensitive HR topics, such as performance or pay decisions.</a:t>
                      </a:r>
                    </a:p>
                  </a:txBody>
                  <a:tcPr marL="9525" marR="9525" marT="9525" marB="9525" anchor="ctr"/>
                </a:tc>
                <a:extLst>
                  <a:ext uri="{0D108BD9-81ED-4DB2-BD59-A6C34878D82A}">
                    <a16:rowId xmlns:a16="http://schemas.microsoft.com/office/drawing/2014/main" val="2797523949"/>
                  </a:ext>
                </a:extLst>
              </a:tr>
            </a:tbl>
          </a:graphicData>
        </a:graphic>
      </p:graphicFrame>
    </p:spTree>
    <p:extLst>
      <p:ext uri="{BB962C8B-B14F-4D97-AF65-F5344CB8AC3E}">
        <p14:creationId xmlns:p14="http://schemas.microsoft.com/office/powerpoint/2010/main" val="3819725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26918-C8F8-F5D8-ABE1-EACAD46E93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9B55C-F4D7-11F3-DB8B-89AD57140483}"/>
              </a:ext>
            </a:extLst>
          </p:cNvPr>
          <p:cNvSpPr>
            <a:spLocks noGrp="1"/>
          </p:cNvSpPr>
          <p:nvPr>
            <p:ph type="title"/>
          </p:nvPr>
        </p:nvSpPr>
        <p:spPr>
          <a:xfrm>
            <a:off x="-498763" y="3259590"/>
            <a:ext cx="8222526" cy="816864"/>
          </a:xfrm>
          <a:solidFill>
            <a:schemeClr val="accent4"/>
          </a:solidFill>
        </p:spPr>
        <p:txBody>
          <a:bodyPr/>
          <a:lstStyle/>
          <a:p>
            <a:r>
              <a:rPr lang="en-US" dirty="0"/>
              <a:t>Agent FAQ</a:t>
            </a:r>
          </a:p>
        </p:txBody>
      </p:sp>
    </p:spTree>
    <p:extLst>
      <p:ext uri="{BB962C8B-B14F-4D97-AF65-F5344CB8AC3E}">
        <p14:creationId xmlns:p14="http://schemas.microsoft.com/office/powerpoint/2010/main" val="372672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F1FE1-F3A2-AC32-6956-416E3855A8E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14E396-A5A8-3B98-AFAF-393CF05C9C4A}"/>
              </a:ext>
            </a:extLst>
          </p:cNvPr>
          <p:cNvSpPr>
            <a:spLocks noGrp="1"/>
          </p:cNvSpPr>
          <p:nvPr>
            <p:ph type="sldNum" sz="quarter" idx="4"/>
          </p:nvPr>
        </p:nvSpPr>
        <p:spPr/>
        <p:txBody>
          <a:bodyPr/>
          <a:lstStyle/>
          <a:p>
            <a:fld id="{B97DCD48-F2F0-436C-978D-7C4D59D5E31F}" type="slidenum">
              <a:rPr lang="en-US" smtClean="0"/>
              <a:pPr/>
              <a:t>27</a:t>
            </a:fld>
            <a:endParaRPr lang="en-US"/>
          </a:p>
        </p:txBody>
      </p:sp>
      <p:sp>
        <p:nvSpPr>
          <p:cNvPr id="3" name="Title 2">
            <a:extLst>
              <a:ext uri="{FF2B5EF4-FFF2-40B4-BE49-F238E27FC236}">
                <a16:creationId xmlns:a16="http://schemas.microsoft.com/office/drawing/2014/main" id="{FDA1C14B-A7C6-85CA-C36B-78039E60947B}"/>
              </a:ext>
            </a:extLst>
          </p:cNvPr>
          <p:cNvSpPr>
            <a:spLocks noGrp="1"/>
          </p:cNvSpPr>
          <p:nvPr>
            <p:ph type="title"/>
          </p:nvPr>
        </p:nvSpPr>
        <p:spPr/>
        <p:txBody>
          <a:bodyPr/>
          <a:lstStyle/>
          <a:p>
            <a:r>
              <a:rPr lang="en-US" dirty="0"/>
              <a:t>FAQ Based on Incubane’s Recent Agent Webinars</a:t>
            </a:r>
          </a:p>
        </p:txBody>
      </p:sp>
      <p:graphicFrame>
        <p:nvGraphicFramePr>
          <p:cNvPr id="5" name="Table 4">
            <a:extLst>
              <a:ext uri="{FF2B5EF4-FFF2-40B4-BE49-F238E27FC236}">
                <a16:creationId xmlns:a16="http://schemas.microsoft.com/office/drawing/2014/main" id="{F2C9904E-1AA3-5CB8-5385-6F4A02D6CB1F}"/>
              </a:ext>
            </a:extLst>
          </p:cNvPr>
          <p:cNvGraphicFramePr>
            <a:graphicFrameLocks noGrp="1"/>
          </p:cNvGraphicFramePr>
          <p:nvPr>
            <p:extLst>
              <p:ext uri="{D42A27DB-BD31-4B8C-83A1-F6EECF244321}">
                <p14:modId xmlns:p14="http://schemas.microsoft.com/office/powerpoint/2010/main" val="2016200930"/>
              </p:ext>
            </p:extLst>
          </p:nvPr>
        </p:nvGraphicFramePr>
        <p:xfrm>
          <a:off x="6233355" y="1039527"/>
          <a:ext cx="5785389" cy="3336613"/>
        </p:xfrm>
        <a:graphic>
          <a:graphicData uri="http://schemas.openxmlformats.org/drawingml/2006/table">
            <a:tbl>
              <a:tblPr firstRow="1" firstCol="1" bandRow="1">
                <a:tableStyleId>{5C22544A-7EE6-4342-B048-85BDC9FD1C3A}</a:tableStyleId>
              </a:tblPr>
              <a:tblGrid>
                <a:gridCol w="930751">
                  <a:extLst>
                    <a:ext uri="{9D8B030D-6E8A-4147-A177-3AD203B41FA5}">
                      <a16:colId xmlns:a16="http://schemas.microsoft.com/office/drawing/2014/main" val="3260487263"/>
                    </a:ext>
                  </a:extLst>
                </a:gridCol>
                <a:gridCol w="1554931">
                  <a:extLst>
                    <a:ext uri="{9D8B030D-6E8A-4147-A177-3AD203B41FA5}">
                      <a16:colId xmlns:a16="http://schemas.microsoft.com/office/drawing/2014/main" val="778863197"/>
                    </a:ext>
                  </a:extLst>
                </a:gridCol>
                <a:gridCol w="3299707">
                  <a:extLst>
                    <a:ext uri="{9D8B030D-6E8A-4147-A177-3AD203B41FA5}">
                      <a16:colId xmlns:a16="http://schemas.microsoft.com/office/drawing/2014/main" val="2912071280"/>
                    </a:ext>
                  </a:extLst>
                </a:gridCol>
              </a:tblGrid>
              <a:tr h="66933">
                <a:tc>
                  <a:txBody>
                    <a:bodyPr/>
                    <a:lstStyle/>
                    <a:p>
                      <a:pPr marL="0" marR="0" algn="ctr">
                        <a:lnSpc>
                          <a:spcPct val="115000"/>
                        </a:lnSpc>
                        <a:spcAft>
                          <a:spcPts val="800"/>
                        </a:spcAft>
                        <a:buNone/>
                      </a:pPr>
                      <a:r>
                        <a:rPr lang="en-US" sz="1200" kern="100">
                          <a:effectLst/>
                        </a:rPr>
                        <a:t>Category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gn="ctr">
                        <a:lnSpc>
                          <a:spcPct val="115000"/>
                        </a:lnSpc>
                        <a:spcAft>
                          <a:spcPts val="800"/>
                        </a:spcAft>
                        <a:buNone/>
                      </a:pPr>
                      <a:r>
                        <a:rPr lang="en-US" sz="1200" kern="100">
                          <a:effectLst/>
                        </a:rPr>
                        <a:t>Question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gn="ctr">
                        <a:lnSpc>
                          <a:spcPct val="115000"/>
                        </a:lnSpc>
                        <a:spcAft>
                          <a:spcPts val="800"/>
                        </a:spcAft>
                        <a:buNone/>
                      </a:pPr>
                      <a:r>
                        <a:rPr lang="en-US" sz="1200" kern="100" dirty="0">
                          <a:effectLst/>
                        </a:rPr>
                        <a:t>Answer</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extLst>
                  <a:ext uri="{0D108BD9-81ED-4DB2-BD59-A6C34878D82A}">
                    <a16:rowId xmlns:a16="http://schemas.microsoft.com/office/drawing/2014/main" val="1535217821"/>
                  </a:ext>
                </a:extLst>
              </a:tr>
              <a:tr h="941830">
                <a:tc>
                  <a:txBody>
                    <a:bodyPr/>
                    <a:lstStyle/>
                    <a:p>
                      <a:pPr marL="0" marR="0">
                        <a:lnSpc>
                          <a:spcPct val="115000"/>
                        </a:lnSpc>
                        <a:spcAft>
                          <a:spcPts val="800"/>
                        </a:spcAft>
                        <a:buNone/>
                      </a:pPr>
                      <a:r>
                        <a:rPr lang="en-US" sz="900" kern="100" dirty="0">
                          <a:effectLst/>
                        </a:rPr>
                        <a:t>Use cases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a:effectLst/>
                        </a:rPr>
                        <a:t>Are agents like Org Design Agent, Manager Assistant Agent, 360 Agent “out of the box” or custom?</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Some agents will be Workday-delivered or partner-delivered and appear as products on the Workday roadmap. Others, like your Org Design, Manager Assistant, GROW or 360 Feedback agents, are custom patterns that you or a partner build on top of Workday using Flowise. The FAQ and catalogue you are building should help stakeholders see which is which.</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extLst>
                  <a:ext uri="{0D108BD9-81ED-4DB2-BD59-A6C34878D82A}">
                    <a16:rowId xmlns:a16="http://schemas.microsoft.com/office/drawing/2014/main" val="1406579714"/>
                  </a:ext>
                </a:extLst>
              </a:tr>
              <a:tr h="941830">
                <a:tc>
                  <a:txBody>
                    <a:bodyPr/>
                    <a:lstStyle/>
                    <a:p>
                      <a:pPr marL="0" marR="0">
                        <a:lnSpc>
                          <a:spcPct val="115000"/>
                        </a:lnSpc>
                        <a:spcAft>
                          <a:spcPts val="800"/>
                        </a:spcAft>
                        <a:buNone/>
                      </a:pPr>
                      <a:r>
                        <a:rPr lang="en-US" sz="900" kern="100">
                          <a:effectLst/>
                        </a:rPr>
                        <a:t>Governance</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How do we align Flowise / agents with our AI governance and EU AI Act work?</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a:effectLst/>
                        </a:rPr>
                        <a:t>Treat each agent like any other AI system: classify risk (e.g. many HR agents are high-risk under EU AI Act), define human oversight points, review vendor docs and Workday fact sheets, and run your internal risk and controls checklist before go-live. Workday’s Responsible AI program and EU AI Act alignment reduce provider risk, but you still own how agents are used inside your processes.</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extLst>
                  <a:ext uri="{0D108BD9-81ED-4DB2-BD59-A6C34878D82A}">
                    <a16:rowId xmlns:a16="http://schemas.microsoft.com/office/drawing/2014/main" val="3805675497"/>
                  </a:ext>
                </a:extLst>
              </a:tr>
              <a:tr h="705980">
                <a:tc>
                  <a:txBody>
                    <a:bodyPr/>
                    <a:lstStyle/>
                    <a:p>
                      <a:pPr marL="0" marR="0">
                        <a:lnSpc>
                          <a:spcPct val="115000"/>
                        </a:lnSpc>
                        <a:spcAft>
                          <a:spcPts val="800"/>
                        </a:spcAft>
                        <a:buNone/>
                      </a:pPr>
                      <a:r>
                        <a:rPr lang="en-US" sz="900" kern="100">
                          <a:effectLst/>
                        </a:rPr>
                        <a:t>Practicalities</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How can we follow up or get hands-on with Flowise and agents?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Typical next steps: 1) Try open-source Flowise in a sandbox to learn the basics. 2) Work with your Workday AE  to understand Build + Extend Pro roadmap for your tenant. 3) Use our Agent Strategy Kit and Business Case template to pick one or two pilot use cases and estimate value and cost.</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extLst>
                  <a:ext uri="{0D108BD9-81ED-4DB2-BD59-A6C34878D82A}">
                    <a16:rowId xmlns:a16="http://schemas.microsoft.com/office/drawing/2014/main" val="174495444"/>
                  </a:ext>
                </a:extLst>
              </a:tr>
            </a:tbl>
          </a:graphicData>
        </a:graphic>
      </p:graphicFrame>
      <p:graphicFrame>
        <p:nvGraphicFramePr>
          <p:cNvPr id="6" name="Table 5">
            <a:extLst>
              <a:ext uri="{FF2B5EF4-FFF2-40B4-BE49-F238E27FC236}">
                <a16:creationId xmlns:a16="http://schemas.microsoft.com/office/drawing/2014/main" id="{6FF8BDDF-E690-7234-6998-45155EBB8407}"/>
              </a:ext>
            </a:extLst>
          </p:cNvPr>
          <p:cNvGraphicFramePr>
            <a:graphicFrameLocks noGrp="1"/>
          </p:cNvGraphicFramePr>
          <p:nvPr>
            <p:extLst>
              <p:ext uri="{D42A27DB-BD31-4B8C-83A1-F6EECF244321}">
                <p14:modId xmlns:p14="http://schemas.microsoft.com/office/powerpoint/2010/main" val="3431636349"/>
              </p:ext>
            </p:extLst>
          </p:nvPr>
        </p:nvGraphicFramePr>
        <p:xfrm>
          <a:off x="198924" y="1039527"/>
          <a:ext cx="5785389" cy="5758629"/>
        </p:xfrm>
        <a:graphic>
          <a:graphicData uri="http://schemas.openxmlformats.org/drawingml/2006/table">
            <a:tbl>
              <a:tblPr firstRow="1" firstCol="1" bandRow="1">
                <a:tableStyleId>{5C22544A-7EE6-4342-B048-85BDC9FD1C3A}</a:tableStyleId>
              </a:tblPr>
              <a:tblGrid>
                <a:gridCol w="930751">
                  <a:extLst>
                    <a:ext uri="{9D8B030D-6E8A-4147-A177-3AD203B41FA5}">
                      <a16:colId xmlns:a16="http://schemas.microsoft.com/office/drawing/2014/main" val="3260487263"/>
                    </a:ext>
                  </a:extLst>
                </a:gridCol>
                <a:gridCol w="1554931">
                  <a:extLst>
                    <a:ext uri="{9D8B030D-6E8A-4147-A177-3AD203B41FA5}">
                      <a16:colId xmlns:a16="http://schemas.microsoft.com/office/drawing/2014/main" val="778863197"/>
                    </a:ext>
                  </a:extLst>
                </a:gridCol>
                <a:gridCol w="3299707">
                  <a:extLst>
                    <a:ext uri="{9D8B030D-6E8A-4147-A177-3AD203B41FA5}">
                      <a16:colId xmlns:a16="http://schemas.microsoft.com/office/drawing/2014/main" val="2912071280"/>
                    </a:ext>
                  </a:extLst>
                </a:gridCol>
              </a:tblGrid>
              <a:tr h="269444">
                <a:tc>
                  <a:txBody>
                    <a:bodyPr/>
                    <a:lstStyle/>
                    <a:p>
                      <a:pPr marL="0" marR="0" algn="ctr">
                        <a:lnSpc>
                          <a:spcPct val="115000"/>
                        </a:lnSpc>
                        <a:spcAft>
                          <a:spcPts val="800"/>
                        </a:spcAft>
                        <a:buNone/>
                      </a:pPr>
                      <a:r>
                        <a:rPr lang="en-US" sz="1200" kern="100" dirty="0">
                          <a:effectLst/>
                        </a:rPr>
                        <a:t>Category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gn="ctr">
                        <a:lnSpc>
                          <a:spcPct val="115000"/>
                        </a:lnSpc>
                        <a:spcAft>
                          <a:spcPts val="800"/>
                        </a:spcAft>
                        <a:buNone/>
                      </a:pPr>
                      <a:r>
                        <a:rPr lang="en-US" sz="1200" kern="100">
                          <a:effectLst/>
                        </a:rPr>
                        <a:t>Question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gn="ctr">
                        <a:lnSpc>
                          <a:spcPct val="115000"/>
                        </a:lnSpc>
                        <a:spcAft>
                          <a:spcPts val="800"/>
                        </a:spcAft>
                        <a:buNone/>
                      </a:pPr>
                      <a:r>
                        <a:rPr lang="en-US" sz="1200" kern="100" dirty="0">
                          <a:effectLst/>
                        </a:rPr>
                        <a:t>Answer</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extLst>
                  <a:ext uri="{0D108BD9-81ED-4DB2-BD59-A6C34878D82A}">
                    <a16:rowId xmlns:a16="http://schemas.microsoft.com/office/drawing/2014/main" val="1535217821"/>
                  </a:ext>
                </a:extLst>
              </a:tr>
              <a:tr h="808587">
                <a:tc>
                  <a:txBody>
                    <a:bodyPr/>
                    <a:lstStyle/>
                    <a:p>
                      <a:pPr marL="0" marR="0">
                        <a:lnSpc>
                          <a:spcPct val="115000"/>
                        </a:lnSpc>
                        <a:spcAft>
                          <a:spcPts val="800"/>
                        </a:spcAft>
                        <a:buNone/>
                      </a:pPr>
                      <a:r>
                        <a:rPr lang="en-US" sz="900" kern="100" dirty="0">
                          <a:effectLst/>
                        </a:rPr>
                        <a:t>Technology</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Does Flowise support A2A and MCP?</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Workday is positioning Agent Gateway as the MCP-compliant way to connect agents to Workday and other tools. Flowise Agent Builder is part of this Build toolkit, so the expectation is that agents built in Flowise will be reachable via MCP / Agent Gateway and can talk to other agents and tools (A2A). Exact node types and configs will be documented by Workday.</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extLst>
                  <a:ext uri="{0D108BD9-81ED-4DB2-BD59-A6C34878D82A}">
                    <a16:rowId xmlns:a16="http://schemas.microsoft.com/office/drawing/2014/main" val="303061137"/>
                  </a:ext>
                </a:extLst>
              </a:tr>
              <a:tr h="682901">
                <a:tc>
                  <a:txBody>
                    <a:bodyPr/>
                    <a:lstStyle/>
                    <a:p>
                      <a:pPr marL="0" marR="0">
                        <a:lnSpc>
                          <a:spcPct val="115000"/>
                        </a:lnSpc>
                        <a:spcAft>
                          <a:spcPts val="800"/>
                        </a:spcAft>
                        <a:buNone/>
                      </a:pPr>
                      <a:r>
                        <a:rPr lang="en-US" sz="900" kern="100">
                          <a:effectLst/>
                        </a:rPr>
                        <a:t>Security &amp; data</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How is customer data protected when we use agents built with Flowise?</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When Flowise Agent Builder runs inside Workday, it uses Workday’s existing security model: tenant isolation, RBAC, audit logs and data residency controls. Workday </a:t>
                      </a:r>
                      <a:r>
                        <a:rPr lang="en-US" sz="900" kern="100" dirty="0" err="1">
                          <a:effectLst/>
                        </a:rPr>
                        <a:t>emphasises</a:t>
                      </a:r>
                      <a:r>
                        <a:rPr lang="en-US" sz="900" kern="100" dirty="0">
                          <a:effectLst/>
                        </a:rPr>
                        <a:t> human-in-the-loop, secure deployment and transparency as part of the Flowise acquisition and Build launch. If you use open-source Flowise outside Workday, then you are responsible for hosting, access control and compliance.</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extLst>
                  <a:ext uri="{0D108BD9-81ED-4DB2-BD59-A6C34878D82A}">
                    <a16:rowId xmlns:a16="http://schemas.microsoft.com/office/drawing/2014/main" val="3561293554"/>
                  </a:ext>
                </a:extLst>
              </a:tr>
              <a:tr h="255103">
                <a:tc>
                  <a:txBody>
                    <a:bodyPr/>
                    <a:lstStyle/>
                    <a:p>
                      <a:pPr marL="0" marR="0">
                        <a:lnSpc>
                          <a:spcPct val="115000"/>
                        </a:lnSpc>
                        <a:spcAft>
                          <a:spcPts val="800"/>
                        </a:spcAft>
                        <a:buNone/>
                      </a:pPr>
                      <a:r>
                        <a:rPr lang="en-US" sz="900" kern="100">
                          <a:effectLst/>
                        </a:rPr>
                        <a:t>Security &amp; data</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Can agents access only data the user is allowed to see?</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The target pattern with </a:t>
                      </a:r>
                      <a:r>
                        <a:rPr lang="en-US" sz="900" kern="100" dirty="0" err="1">
                          <a:effectLst/>
                        </a:rPr>
                        <a:t>ASoR</a:t>
                      </a:r>
                      <a:r>
                        <a:rPr lang="en-US" sz="900" kern="100" dirty="0">
                          <a:effectLst/>
                        </a:rPr>
                        <a:t> and Agent Gateway is that agents respect Workday security policies: the agent runs actions and queries on behalf of a user or service account, and only sees data that identity can access. We still need to see how Workday will achieve this from a technical perspective. You still need to design prompts, tools and RAG stores so that no extra data is cached or exposed outside those rules.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extLst>
                  <a:ext uri="{0D108BD9-81ED-4DB2-BD59-A6C34878D82A}">
                    <a16:rowId xmlns:a16="http://schemas.microsoft.com/office/drawing/2014/main" val="3894481081"/>
                  </a:ext>
                </a:extLst>
              </a:tr>
              <a:tr h="0">
                <a:tc>
                  <a:txBody>
                    <a:bodyPr/>
                    <a:lstStyle/>
                    <a:p>
                      <a:pPr marL="0" marR="0">
                        <a:lnSpc>
                          <a:spcPct val="115000"/>
                        </a:lnSpc>
                        <a:spcAft>
                          <a:spcPts val="800"/>
                        </a:spcAft>
                        <a:buNone/>
                      </a:pPr>
                      <a:r>
                        <a:rPr lang="en-US" sz="900" kern="100">
                          <a:effectLst/>
                        </a:rPr>
                        <a:t>Skills &amp; org readiness</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What skills do we need to build agents with Flowise + Workday?</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You need a mix of Workday functional knowledge, API / integration skills and basic LLM / prompt engineering skills. Flowise itself is low-code, so non-developers can design flows, but you still need someone who understands Workday security, data structures, and how to test and monitor AI </a:t>
                      </a:r>
                      <a:r>
                        <a:rPr lang="en-US" sz="900" kern="100" dirty="0" err="1">
                          <a:effectLst/>
                        </a:rPr>
                        <a:t>behaviour</a:t>
                      </a:r>
                      <a:r>
                        <a:rPr lang="en-US" sz="900" kern="100" dirty="0">
                          <a:effectLst/>
                        </a:rPr>
                        <a:t> in production.</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extLst>
                  <a:ext uri="{0D108BD9-81ED-4DB2-BD59-A6C34878D82A}">
                    <a16:rowId xmlns:a16="http://schemas.microsoft.com/office/drawing/2014/main" val="3825068521"/>
                  </a:ext>
                </a:extLst>
              </a:tr>
              <a:tr h="0">
                <a:tc>
                  <a:txBody>
                    <a:bodyPr/>
                    <a:lstStyle/>
                    <a:p>
                      <a:pPr marL="0" marR="0">
                        <a:lnSpc>
                          <a:spcPct val="115000"/>
                        </a:lnSpc>
                        <a:spcAft>
                          <a:spcPts val="800"/>
                        </a:spcAft>
                        <a:buNone/>
                      </a:pPr>
                      <a:r>
                        <a:rPr lang="en-US" sz="900" kern="100">
                          <a:effectLst/>
                        </a:rPr>
                        <a:t>Skills &amp; org readiness</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a:effectLst/>
                        </a:rPr>
                        <a:t>Do we need our own custom LLM or training data to start?</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tc>
                  <a:txBody>
                    <a:bodyPr/>
                    <a:lstStyle/>
                    <a:p>
                      <a:pPr marL="0" marR="0">
                        <a:lnSpc>
                          <a:spcPct val="115000"/>
                        </a:lnSpc>
                        <a:spcAft>
                          <a:spcPts val="800"/>
                        </a:spcAft>
                        <a:buNone/>
                      </a:pPr>
                      <a:r>
                        <a:rPr lang="en-US" sz="900" kern="100" dirty="0">
                          <a:effectLst/>
                        </a:rPr>
                        <a:t>No. Most early use cases will use pre-trained LLMs (via Workday’s chosen models or your cloud provider) plus RAG over your data. You typically start with configuration and prompt design, not full model training. Over time you may fine-tune or add </a:t>
                      </a:r>
                      <a:r>
                        <a:rPr lang="en-US" sz="900" kern="100" dirty="0" err="1">
                          <a:effectLst/>
                        </a:rPr>
                        <a:t>specialised</a:t>
                      </a:r>
                      <a:r>
                        <a:rPr lang="en-US" sz="900" kern="100" dirty="0">
                          <a:effectLst/>
                        </a:rPr>
                        <a:t> models, but it is not required for v1.</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453" marR="1453" marT="1453" marB="1453" anchor="ctr"/>
                </a:tc>
                <a:extLst>
                  <a:ext uri="{0D108BD9-81ED-4DB2-BD59-A6C34878D82A}">
                    <a16:rowId xmlns:a16="http://schemas.microsoft.com/office/drawing/2014/main" val="1896451454"/>
                  </a:ext>
                </a:extLst>
              </a:tr>
            </a:tbl>
          </a:graphicData>
        </a:graphic>
      </p:graphicFrame>
    </p:spTree>
    <p:extLst>
      <p:ext uri="{BB962C8B-B14F-4D97-AF65-F5344CB8AC3E}">
        <p14:creationId xmlns:p14="http://schemas.microsoft.com/office/powerpoint/2010/main" val="1835364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148213-A074-ED4F-5B3A-738D8624494E}"/>
              </a:ext>
            </a:extLst>
          </p:cNvPr>
          <p:cNvSpPr>
            <a:spLocks noGrp="1"/>
          </p:cNvSpPr>
          <p:nvPr>
            <p:ph type="title"/>
          </p:nvPr>
        </p:nvSpPr>
        <p:spPr/>
        <p:txBody>
          <a:bodyPr/>
          <a:lstStyle/>
          <a:p>
            <a:r>
              <a:rPr lang="en-US" dirty="0"/>
              <a:t>How </a:t>
            </a:r>
            <a:r>
              <a:rPr lang="en-US" dirty="0" err="1"/>
              <a:t>Incubane</a:t>
            </a:r>
            <a:r>
              <a:rPr lang="en-US" dirty="0"/>
              <a:t> can help you with strategy &amp; vision</a:t>
            </a:r>
          </a:p>
        </p:txBody>
      </p:sp>
      <p:sp>
        <p:nvSpPr>
          <p:cNvPr id="6" name="Oval 5">
            <a:extLst>
              <a:ext uri="{FF2B5EF4-FFF2-40B4-BE49-F238E27FC236}">
                <a16:creationId xmlns:a16="http://schemas.microsoft.com/office/drawing/2014/main" id="{BB9E0B87-4A6D-2CBB-D6C5-4E2798FA0491}"/>
              </a:ext>
            </a:extLst>
          </p:cNvPr>
          <p:cNvSpPr/>
          <p:nvPr/>
        </p:nvSpPr>
        <p:spPr>
          <a:xfrm>
            <a:off x="909240" y="1142663"/>
            <a:ext cx="1828800" cy="1828800"/>
          </a:xfrm>
          <a:prstGeom prst="ellipse">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466A83C-DB3C-FD4F-C8BE-717D86BC8EE0}"/>
              </a:ext>
            </a:extLst>
          </p:cNvPr>
          <p:cNvSpPr txBox="1"/>
          <p:nvPr/>
        </p:nvSpPr>
        <p:spPr>
          <a:xfrm>
            <a:off x="194641" y="3091251"/>
            <a:ext cx="3474674" cy="338554"/>
          </a:xfrm>
          <a:prstGeom prst="rect">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algn="ctr"/>
            <a:r>
              <a:rPr lang="en-US" sz="1600" b="1" dirty="0">
                <a:solidFill>
                  <a:schemeClr val="bg1"/>
                </a:solidFill>
              </a:rPr>
              <a:t>Clarify your agent vision</a:t>
            </a:r>
          </a:p>
        </p:txBody>
      </p:sp>
      <p:sp>
        <p:nvSpPr>
          <p:cNvPr id="14" name="Oval 13">
            <a:extLst>
              <a:ext uri="{FF2B5EF4-FFF2-40B4-BE49-F238E27FC236}">
                <a16:creationId xmlns:a16="http://schemas.microsoft.com/office/drawing/2014/main" id="{1D4A55DA-6492-A774-17A7-875DAFB6496F}"/>
              </a:ext>
            </a:extLst>
          </p:cNvPr>
          <p:cNvSpPr/>
          <p:nvPr/>
        </p:nvSpPr>
        <p:spPr>
          <a:xfrm>
            <a:off x="5221835" y="1139154"/>
            <a:ext cx="1828800" cy="1828800"/>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C0D552A-5972-3669-5E1F-DEE03280D0E0}"/>
              </a:ext>
            </a:extLst>
          </p:cNvPr>
          <p:cNvSpPr txBox="1"/>
          <p:nvPr/>
        </p:nvSpPr>
        <p:spPr>
          <a:xfrm>
            <a:off x="4431658" y="3091251"/>
            <a:ext cx="3474674" cy="338554"/>
          </a:xfrm>
          <a:prstGeom prst="rect">
            <a:avLst/>
          </a:prstGeom>
          <a:solidFill>
            <a:schemeClr val="accent3"/>
          </a:solidFill>
          <a:effectLst>
            <a:outerShdw blurRad="50800" dist="38100" dir="2700000" algn="tl" rotWithShape="0">
              <a:prstClr val="black">
                <a:alpha val="40000"/>
              </a:prstClr>
            </a:outerShdw>
          </a:effectLst>
        </p:spPr>
        <p:txBody>
          <a:bodyPr wrap="square" rtlCol="0">
            <a:spAutoFit/>
          </a:bodyPr>
          <a:lstStyle/>
          <a:p>
            <a:pPr algn="ctr"/>
            <a:r>
              <a:rPr lang="en-US" sz="1600" b="1" dirty="0">
                <a:solidFill>
                  <a:schemeClr val="bg1"/>
                </a:solidFill>
              </a:rPr>
              <a:t>Build a realistic roadmap</a:t>
            </a:r>
          </a:p>
        </p:txBody>
      </p:sp>
      <p:sp>
        <p:nvSpPr>
          <p:cNvPr id="40" name="Oval 39">
            <a:extLst>
              <a:ext uri="{FF2B5EF4-FFF2-40B4-BE49-F238E27FC236}">
                <a16:creationId xmlns:a16="http://schemas.microsoft.com/office/drawing/2014/main" id="{FC6C20BB-053E-DBC3-A987-6E2E8FAA6646}"/>
              </a:ext>
            </a:extLst>
          </p:cNvPr>
          <p:cNvSpPr/>
          <p:nvPr/>
        </p:nvSpPr>
        <p:spPr>
          <a:xfrm>
            <a:off x="9391817" y="1067127"/>
            <a:ext cx="1828800" cy="1828800"/>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59650BB9-10B6-0F5B-7154-6EE813A50518}"/>
              </a:ext>
            </a:extLst>
          </p:cNvPr>
          <p:cNvSpPr txBox="1"/>
          <p:nvPr/>
        </p:nvSpPr>
        <p:spPr>
          <a:xfrm>
            <a:off x="8561014" y="3091251"/>
            <a:ext cx="3474674" cy="338554"/>
          </a:xfrm>
          <a:prstGeom prst="rect">
            <a:avLst/>
          </a:prstGeom>
          <a:solidFill>
            <a:schemeClr val="accent4"/>
          </a:solidFill>
          <a:effectLst>
            <a:outerShdw blurRad="50800" dist="38100" dir="2700000" algn="tl" rotWithShape="0">
              <a:prstClr val="black">
                <a:alpha val="40000"/>
              </a:prstClr>
            </a:outerShdw>
          </a:effectLst>
        </p:spPr>
        <p:txBody>
          <a:bodyPr wrap="square" rtlCol="0">
            <a:spAutoFit/>
          </a:bodyPr>
          <a:lstStyle/>
          <a:p>
            <a:pPr algn="ctr"/>
            <a:r>
              <a:rPr lang="en-US" sz="1600" b="1" dirty="0">
                <a:solidFill>
                  <a:schemeClr val="bg1"/>
                </a:solidFill>
              </a:rPr>
              <a:t>Support with Exec Stakeholders</a:t>
            </a:r>
          </a:p>
        </p:txBody>
      </p:sp>
      <p:sp>
        <p:nvSpPr>
          <p:cNvPr id="2" name="Rectangle 1">
            <a:extLst>
              <a:ext uri="{FF2B5EF4-FFF2-40B4-BE49-F238E27FC236}">
                <a16:creationId xmlns:a16="http://schemas.microsoft.com/office/drawing/2014/main" id="{D5442EF1-AD37-54AA-82D0-56CBB5829624}"/>
              </a:ext>
            </a:extLst>
          </p:cNvPr>
          <p:cNvSpPr/>
          <p:nvPr/>
        </p:nvSpPr>
        <p:spPr>
          <a:xfrm>
            <a:off x="0" y="6224573"/>
            <a:ext cx="12192000" cy="63342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FDB2F05-9D02-61F3-C035-6105CA4DECE2}"/>
              </a:ext>
            </a:extLst>
          </p:cNvPr>
          <p:cNvSpPr txBox="1"/>
          <p:nvPr/>
        </p:nvSpPr>
        <p:spPr>
          <a:xfrm>
            <a:off x="135634" y="6341808"/>
            <a:ext cx="1604676" cy="400110"/>
          </a:xfrm>
          <a:prstGeom prst="rect">
            <a:avLst/>
          </a:prstGeom>
          <a:noFill/>
        </p:spPr>
        <p:txBody>
          <a:bodyPr wrap="square" rtlCol="0">
            <a:spAutoFit/>
          </a:bodyPr>
          <a:lstStyle/>
          <a:p>
            <a:r>
              <a:rPr lang="en-US" sz="2000" b="1">
                <a:solidFill>
                  <a:schemeClr val="bg1"/>
                </a:solidFill>
              </a:rPr>
              <a:t>Contact Us</a:t>
            </a:r>
          </a:p>
        </p:txBody>
      </p:sp>
      <p:sp>
        <p:nvSpPr>
          <p:cNvPr id="10" name="TextBox 9">
            <a:extLst>
              <a:ext uri="{FF2B5EF4-FFF2-40B4-BE49-F238E27FC236}">
                <a16:creationId xmlns:a16="http://schemas.microsoft.com/office/drawing/2014/main" id="{869FC700-74A2-2DE6-14D5-1A51D28623C8}"/>
              </a:ext>
            </a:extLst>
          </p:cNvPr>
          <p:cNvSpPr txBox="1"/>
          <p:nvPr/>
        </p:nvSpPr>
        <p:spPr>
          <a:xfrm>
            <a:off x="1691149" y="6224572"/>
            <a:ext cx="4477846" cy="633427"/>
          </a:xfrm>
          <a:prstGeom prst="rect">
            <a:avLst/>
          </a:prstGeom>
          <a:noFill/>
        </p:spPr>
        <p:txBody>
          <a:bodyPr wrap="square" rtlCol="0" anchor="ctr">
            <a:noAutofit/>
          </a:bodyPr>
          <a:lstStyle/>
          <a:p>
            <a:pPr marL="171450" indent="-171450">
              <a:buFont typeface="Arial" panose="020B0604020202020204" pitchFamily="34" charset="0"/>
              <a:buChar char="•"/>
            </a:pPr>
            <a:r>
              <a:rPr lang="en-US" sz="1050">
                <a:solidFill>
                  <a:schemeClr val="bg1"/>
                </a:solidFill>
              </a:rPr>
              <a:t>If you want to build your agent strategy</a:t>
            </a:r>
          </a:p>
          <a:p>
            <a:pPr marL="171450" indent="-171450">
              <a:buFont typeface="Arial" panose="020B0604020202020204" pitchFamily="34" charset="0"/>
              <a:buChar char="•"/>
            </a:pPr>
            <a:r>
              <a:rPr lang="en-US" sz="1050">
                <a:solidFill>
                  <a:schemeClr val="bg1"/>
                </a:solidFill>
                <a:latin typeface="Century Gothic" panose="020B0502020202020204" pitchFamily="34" charset="0"/>
                <a:ea typeface="Lato" panose="020F0502020204030203" pitchFamily="34" charset="0"/>
                <a:cs typeface="Lato" panose="020F0502020204030203" pitchFamily="34" charset="0"/>
              </a:rPr>
              <a:t>If you want to learn how to build agents inhouse</a:t>
            </a:r>
          </a:p>
          <a:p>
            <a:pPr marL="171450" indent="-171450">
              <a:buFont typeface="Arial" panose="020B0604020202020204" pitchFamily="34" charset="0"/>
              <a:buChar char="•"/>
            </a:pPr>
            <a:r>
              <a:rPr lang="en-US" sz="1050">
                <a:solidFill>
                  <a:schemeClr val="bg1"/>
                </a:solidFill>
                <a:latin typeface="Century Gothic" panose="020B0502020202020204" pitchFamily="34" charset="0"/>
                <a:ea typeface="Lato" panose="020F0502020204030203" pitchFamily="34" charset="0"/>
                <a:cs typeface="Lato" panose="020F0502020204030203" pitchFamily="34" charset="0"/>
              </a:rPr>
              <a:t>If you have an agent use case you want to work together on</a:t>
            </a:r>
          </a:p>
        </p:txBody>
      </p:sp>
      <p:pic>
        <p:nvPicPr>
          <p:cNvPr id="12" name="Picture 2" descr="Rick Leunisse">
            <a:extLst>
              <a:ext uri="{FF2B5EF4-FFF2-40B4-BE49-F238E27FC236}">
                <a16:creationId xmlns:a16="http://schemas.microsoft.com/office/drawing/2014/main" id="{1D4973F0-E21C-164E-AE56-EBA959C1F9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6644" y="6286774"/>
            <a:ext cx="529872" cy="529872"/>
          </a:xfrm>
          <a:prstGeom prst="ellipse">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pic>
        <p:nvPicPr>
          <p:cNvPr id="13" name="Picture 4" descr="Matt Komendołowicz">
            <a:extLst>
              <a:ext uri="{FF2B5EF4-FFF2-40B4-BE49-F238E27FC236}">
                <a16:creationId xmlns:a16="http://schemas.microsoft.com/office/drawing/2014/main" id="{9F00DE83-7B4E-2398-A079-27427A2FA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8440" y="6286774"/>
            <a:ext cx="529959" cy="529959"/>
          </a:xfrm>
          <a:prstGeom prst="ellipse">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8170ED9-34D9-C2F2-8D2A-47E5FD6F076C}"/>
              </a:ext>
            </a:extLst>
          </p:cNvPr>
          <p:cNvSpPr txBox="1"/>
          <p:nvPr/>
        </p:nvSpPr>
        <p:spPr>
          <a:xfrm>
            <a:off x="6619668" y="6224578"/>
            <a:ext cx="2278772" cy="633427"/>
          </a:xfrm>
          <a:prstGeom prst="rect">
            <a:avLst/>
          </a:prstGeom>
          <a:noFill/>
        </p:spPr>
        <p:txBody>
          <a:bodyPr wrap="square" anchor="ctr">
            <a:noAutofit/>
          </a:bodyPr>
          <a:lstStyle/>
          <a:p>
            <a:r>
              <a:rPr lang="en-GB" sz="1100">
                <a:solidFill>
                  <a:schemeClr val="bg1"/>
                </a:solidFill>
              </a:rPr>
              <a:t>Rick Leunisse</a:t>
            </a:r>
          </a:p>
          <a:p>
            <a:r>
              <a:rPr lang="en-GB" sz="1100">
                <a:solidFill>
                  <a:schemeClr val="bg1"/>
                </a:solidFill>
              </a:rPr>
              <a:t>rick.leunisse@incubane.com</a:t>
            </a:r>
          </a:p>
        </p:txBody>
      </p:sp>
      <p:sp>
        <p:nvSpPr>
          <p:cNvPr id="16" name="TextBox 15">
            <a:extLst>
              <a:ext uri="{FF2B5EF4-FFF2-40B4-BE49-F238E27FC236}">
                <a16:creationId xmlns:a16="http://schemas.microsoft.com/office/drawing/2014/main" id="{13596CA6-5105-A552-F9BA-7469778E5E63}"/>
              </a:ext>
            </a:extLst>
          </p:cNvPr>
          <p:cNvSpPr txBox="1"/>
          <p:nvPr/>
        </p:nvSpPr>
        <p:spPr>
          <a:xfrm>
            <a:off x="9428399" y="6224572"/>
            <a:ext cx="2752853" cy="633427"/>
          </a:xfrm>
          <a:prstGeom prst="rect">
            <a:avLst/>
          </a:prstGeom>
          <a:noFill/>
        </p:spPr>
        <p:txBody>
          <a:bodyPr wrap="square" anchor="ctr">
            <a:noAutofit/>
          </a:bodyPr>
          <a:lstStyle/>
          <a:p>
            <a:r>
              <a:rPr lang="sv-SE" sz="1100">
                <a:solidFill>
                  <a:schemeClr val="bg1"/>
                </a:solidFill>
              </a:rPr>
              <a:t>Matt Komendolowicz</a:t>
            </a:r>
          </a:p>
          <a:p>
            <a:r>
              <a:rPr lang="sv-SE" sz="1100">
                <a:solidFill>
                  <a:schemeClr val="bg1"/>
                </a:solidFill>
              </a:rPr>
              <a:t>matt.komendolowicz@incubane.com </a:t>
            </a:r>
            <a:endParaRPr lang="en-GB" sz="1100">
              <a:solidFill>
                <a:schemeClr val="bg1"/>
              </a:solidFill>
            </a:endParaRPr>
          </a:p>
        </p:txBody>
      </p:sp>
      <p:sp>
        <p:nvSpPr>
          <p:cNvPr id="19" name="TextBox 18">
            <a:extLst>
              <a:ext uri="{FF2B5EF4-FFF2-40B4-BE49-F238E27FC236}">
                <a16:creationId xmlns:a16="http://schemas.microsoft.com/office/drawing/2014/main" id="{36A128D9-81A6-FA61-AC16-CF0F0D4A6972}"/>
              </a:ext>
            </a:extLst>
          </p:cNvPr>
          <p:cNvSpPr txBox="1"/>
          <p:nvPr/>
        </p:nvSpPr>
        <p:spPr>
          <a:xfrm>
            <a:off x="194641" y="3493036"/>
            <a:ext cx="3672174" cy="2677656"/>
          </a:xfrm>
          <a:prstGeom prst="rect">
            <a:avLst/>
          </a:prstGeom>
          <a:noFill/>
        </p:spPr>
        <p:txBody>
          <a:bodyPr wrap="square" rtlCol="0">
            <a:spAutoFit/>
          </a:bodyPr>
          <a:lstStyle/>
          <a:p>
            <a:pPr marL="285750" indent="-285750">
              <a:buFont typeface="Arial" panose="020B0604020202020204" pitchFamily="34" charset="0"/>
              <a:buChar char="•"/>
            </a:pPr>
            <a:r>
              <a:rPr lang="en-US" sz="1400" dirty="0"/>
              <a:t>Run strategy workshops with HR, HRIS, IT and business leaders using this blueprint.</a:t>
            </a:r>
          </a:p>
          <a:p>
            <a:pPr marL="285750" indent="-285750">
              <a:buFont typeface="Arial" panose="020B0604020202020204" pitchFamily="34" charset="0"/>
              <a:buChar char="•"/>
            </a:pPr>
            <a:r>
              <a:rPr lang="en-US" sz="1400" dirty="0"/>
              <a:t>Help you define a clear agent vision:</a:t>
            </a:r>
          </a:p>
          <a:p>
            <a:pPr marL="742950" lvl="1" indent="-285750">
              <a:buFont typeface="Arial" panose="020B0604020202020204" pitchFamily="34" charset="0"/>
              <a:buChar char="•"/>
            </a:pPr>
            <a:r>
              <a:rPr lang="en-US" sz="1400" dirty="0"/>
              <a:t>Where agents fit in your HR / IT strategy.</a:t>
            </a:r>
          </a:p>
          <a:p>
            <a:pPr marL="742950" lvl="1" indent="-285750">
              <a:buFont typeface="Arial" panose="020B0604020202020204" pitchFamily="34" charset="0"/>
              <a:buChar char="•"/>
            </a:pPr>
            <a:r>
              <a:rPr lang="en-US" sz="1400" dirty="0"/>
              <a:t>What “Workday-first for people and finance” means in practice.</a:t>
            </a:r>
          </a:p>
          <a:p>
            <a:pPr marL="742950" lvl="1" indent="-285750">
              <a:buFont typeface="Arial" panose="020B0604020202020204" pitchFamily="34" charset="0"/>
              <a:buChar char="•"/>
            </a:pPr>
            <a:r>
              <a:rPr lang="en-US" sz="1400" dirty="0"/>
              <a:t>Which principles you want to apply for native, partner and custom agents.</a:t>
            </a:r>
          </a:p>
        </p:txBody>
      </p:sp>
      <p:sp>
        <p:nvSpPr>
          <p:cNvPr id="20" name="TextBox 19">
            <a:extLst>
              <a:ext uri="{FF2B5EF4-FFF2-40B4-BE49-F238E27FC236}">
                <a16:creationId xmlns:a16="http://schemas.microsoft.com/office/drawing/2014/main" id="{99A58FCC-3B0A-F2E7-AEBA-2294628CA288}"/>
              </a:ext>
            </a:extLst>
          </p:cNvPr>
          <p:cNvSpPr txBox="1"/>
          <p:nvPr/>
        </p:nvSpPr>
        <p:spPr>
          <a:xfrm>
            <a:off x="4431657" y="3522784"/>
            <a:ext cx="3550751" cy="2677656"/>
          </a:xfrm>
          <a:prstGeom prst="rect">
            <a:avLst/>
          </a:prstGeom>
          <a:noFill/>
        </p:spPr>
        <p:txBody>
          <a:bodyPr wrap="square" rtlCol="0">
            <a:spAutoFit/>
          </a:bodyPr>
          <a:lstStyle/>
          <a:p>
            <a:pPr marL="285750" indent="-285750">
              <a:buFont typeface="Arial" panose="020B0604020202020204" pitchFamily="34" charset="0"/>
              <a:buChar char="•"/>
            </a:pPr>
            <a:r>
              <a:rPr lang="en-US" sz="1400" dirty="0"/>
              <a:t>Use your Agent Use Case Library together with our patterns to:</a:t>
            </a:r>
          </a:p>
          <a:p>
            <a:pPr marL="742950" lvl="1" indent="-285750">
              <a:buFont typeface="Arial" panose="020B0604020202020204" pitchFamily="34" charset="0"/>
              <a:buChar char="•"/>
            </a:pPr>
            <a:r>
              <a:rPr lang="en-US" sz="1400" dirty="0" err="1"/>
              <a:t>Prioritise</a:t>
            </a:r>
            <a:r>
              <a:rPr lang="en-US" sz="1400" dirty="0"/>
              <a:t> 5–10 high-value use cases.</a:t>
            </a:r>
          </a:p>
          <a:p>
            <a:pPr marL="742950" lvl="1" indent="-285750">
              <a:buFont typeface="Arial" panose="020B0604020202020204" pitchFamily="34" charset="0"/>
              <a:buChar char="•"/>
            </a:pPr>
            <a:r>
              <a:rPr lang="en-US" sz="1400" dirty="0"/>
              <a:t>Group them into waves (90 days, 1 year, beyond).</a:t>
            </a:r>
          </a:p>
          <a:p>
            <a:pPr marL="285750" indent="-285750">
              <a:buFont typeface="Arial" panose="020B0604020202020204" pitchFamily="34" charset="0"/>
              <a:buChar char="•"/>
            </a:pPr>
            <a:r>
              <a:rPr lang="en-US" sz="1400" dirty="0"/>
              <a:t>Help you size the opportunity with our business case and token cost templates.</a:t>
            </a:r>
          </a:p>
          <a:p>
            <a:pPr marL="285750" indent="-285750">
              <a:buFont typeface="Arial" panose="020B0604020202020204" pitchFamily="34" charset="0"/>
              <a:buChar char="•"/>
            </a:pPr>
            <a:r>
              <a:rPr lang="en-US" sz="1400" dirty="0"/>
              <a:t>Deliver a roadmap slide pack you can use in HR / IT planning and budget cycles.</a:t>
            </a:r>
          </a:p>
        </p:txBody>
      </p:sp>
      <p:sp>
        <p:nvSpPr>
          <p:cNvPr id="21" name="TextBox 20">
            <a:extLst>
              <a:ext uri="{FF2B5EF4-FFF2-40B4-BE49-F238E27FC236}">
                <a16:creationId xmlns:a16="http://schemas.microsoft.com/office/drawing/2014/main" id="{D3E6B3EB-F9FD-4295-AE9D-D96B33638D5F}"/>
              </a:ext>
            </a:extLst>
          </p:cNvPr>
          <p:cNvSpPr txBox="1"/>
          <p:nvPr/>
        </p:nvSpPr>
        <p:spPr>
          <a:xfrm>
            <a:off x="8484937" y="3493036"/>
            <a:ext cx="3550751" cy="2677656"/>
          </a:xfrm>
          <a:prstGeom prst="rect">
            <a:avLst/>
          </a:prstGeom>
          <a:noFill/>
        </p:spPr>
        <p:txBody>
          <a:bodyPr wrap="square" rtlCol="0">
            <a:spAutoFit/>
          </a:bodyPr>
          <a:lstStyle/>
          <a:p>
            <a:pPr marL="285750" indent="-285750">
              <a:buFont typeface="Arial" panose="020B0604020202020204" pitchFamily="34" charset="0"/>
              <a:buChar char="•"/>
            </a:pPr>
            <a:r>
              <a:rPr lang="en-US" sz="1400" dirty="0"/>
              <a:t>Tailor the executive pitch deck with your numbers and examples.</a:t>
            </a:r>
          </a:p>
          <a:p>
            <a:pPr marL="285750" indent="-285750">
              <a:buFont typeface="Arial" panose="020B0604020202020204" pitchFamily="34" charset="0"/>
              <a:buChar char="•"/>
            </a:pPr>
            <a:r>
              <a:rPr lang="en-US" sz="1400" dirty="0"/>
              <a:t>Prepare CHRO / CIO and other sponsors for key questions on risk, architecture and value.</a:t>
            </a:r>
          </a:p>
          <a:p>
            <a:pPr marL="285750" indent="-285750">
              <a:buFont typeface="Arial" panose="020B0604020202020204" pitchFamily="34" charset="0"/>
              <a:buChar char="•"/>
            </a:pPr>
            <a:r>
              <a:rPr lang="en-US" sz="1400" dirty="0"/>
              <a:t>Support you in presenting to steering groups or boards, so strategy, architecture and governance all line up.</a:t>
            </a:r>
          </a:p>
          <a:p>
            <a:pPr marL="285750" indent="-285750">
              <a:buFont typeface="Arial" panose="020B0604020202020204" pitchFamily="34" charset="0"/>
              <a:buChar char="•"/>
            </a:pPr>
            <a:r>
              <a:rPr lang="en-US" sz="1400" dirty="0"/>
              <a:t>Stay onboard as a sparring partner while you deliver (or co-deliver) the first agents</a:t>
            </a:r>
          </a:p>
        </p:txBody>
      </p:sp>
      <p:pic>
        <p:nvPicPr>
          <p:cNvPr id="7" name="Graphic 6" descr="Eye with solid fill">
            <a:extLst>
              <a:ext uri="{FF2B5EF4-FFF2-40B4-BE49-F238E27FC236}">
                <a16:creationId xmlns:a16="http://schemas.microsoft.com/office/drawing/2014/main" id="{808C7B5E-F350-2751-6817-CDBD681EDC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66440" y="1626803"/>
            <a:ext cx="914400" cy="914400"/>
          </a:xfrm>
          <a:prstGeom prst="rect">
            <a:avLst/>
          </a:prstGeom>
        </p:spPr>
      </p:pic>
      <p:pic>
        <p:nvPicPr>
          <p:cNvPr id="24" name="Graphic 23" descr="Highway scene with solid fill">
            <a:extLst>
              <a:ext uri="{FF2B5EF4-FFF2-40B4-BE49-F238E27FC236}">
                <a16:creationId xmlns:a16="http://schemas.microsoft.com/office/drawing/2014/main" id="{548C95AA-0CBF-54E4-C84A-B21E92DDF4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11795" y="1626803"/>
            <a:ext cx="914400" cy="914400"/>
          </a:xfrm>
          <a:prstGeom prst="rect">
            <a:avLst/>
          </a:prstGeom>
        </p:spPr>
      </p:pic>
      <p:pic>
        <p:nvPicPr>
          <p:cNvPr id="26" name="Graphic 25" descr="Female Profile with solid fill">
            <a:extLst>
              <a:ext uri="{FF2B5EF4-FFF2-40B4-BE49-F238E27FC236}">
                <a16:creationId xmlns:a16="http://schemas.microsoft.com/office/drawing/2014/main" id="{B4B423C8-138F-E075-0DBC-21975A98038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888369" y="1621989"/>
            <a:ext cx="914400" cy="914400"/>
          </a:xfrm>
          <a:prstGeom prst="rect">
            <a:avLst/>
          </a:prstGeom>
        </p:spPr>
      </p:pic>
    </p:spTree>
    <p:extLst>
      <p:ext uri="{BB962C8B-B14F-4D97-AF65-F5344CB8AC3E}">
        <p14:creationId xmlns:p14="http://schemas.microsoft.com/office/powerpoint/2010/main" val="377811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Looking up view of tall buildings&#10;&#10;AI-generated content may be incorrect.">
            <a:extLst>
              <a:ext uri="{FF2B5EF4-FFF2-40B4-BE49-F238E27FC236}">
                <a16:creationId xmlns:a16="http://schemas.microsoft.com/office/drawing/2014/main" id="{B2940BF8-2334-67C1-6998-CEDBD245192B}"/>
              </a:ext>
            </a:extLst>
          </p:cNvPr>
          <p:cNvPicPr>
            <a:picLocks noChangeAspect="1"/>
          </p:cNvPicPr>
          <p:nvPr/>
        </p:nvPicPr>
        <p:blipFill>
          <a:blip r:embed="rId2">
            <a:alphaModFix amt="12000"/>
            <a:extLst>
              <a:ext uri="{28A0092B-C50C-407E-A947-70E740481C1C}">
                <a14:useLocalDpi xmlns:a14="http://schemas.microsoft.com/office/drawing/2010/main" val="0"/>
              </a:ext>
            </a:extLst>
          </a:blip>
          <a:srcRect l="-109" t="10172" r="530" b="5810"/>
          <a:stretch/>
        </p:blipFill>
        <p:spPr>
          <a:xfrm>
            <a:off x="0" y="-1"/>
            <a:ext cx="12192000" cy="6858001"/>
          </a:xfrm>
          <a:prstGeom prst="rect">
            <a:avLst/>
          </a:prstGeom>
        </p:spPr>
      </p:pic>
      <p:sp>
        <p:nvSpPr>
          <p:cNvPr id="2" name="Slide Number Placeholder 1">
            <a:extLst>
              <a:ext uri="{FF2B5EF4-FFF2-40B4-BE49-F238E27FC236}">
                <a16:creationId xmlns:a16="http://schemas.microsoft.com/office/drawing/2014/main" id="{F628A10B-37C4-BB44-847F-E00EDE75EE43}"/>
              </a:ext>
            </a:extLst>
          </p:cNvPr>
          <p:cNvSpPr>
            <a:spLocks noGrp="1"/>
          </p:cNvSpPr>
          <p:nvPr>
            <p:ph type="sldNum" sz="quarter" idx="4"/>
          </p:nvPr>
        </p:nvSpPr>
        <p:spPr/>
        <p:txBody>
          <a:bodyPr/>
          <a:lstStyle/>
          <a:p>
            <a:fld id="{B97DCD48-F2F0-436C-978D-7C4D59D5E31F}" type="slidenum">
              <a:rPr lang="en-US" smtClean="0"/>
              <a:pPr/>
              <a:t>29</a:t>
            </a:fld>
            <a:endParaRPr lang="en-US"/>
          </a:p>
        </p:txBody>
      </p:sp>
      <p:pic>
        <p:nvPicPr>
          <p:cNvPr id="3" name="Graphic 2">
            <a:extLst>
              <a:ext uri="{FF2B5EF4-FFF2-40B4-BE49-F238E27FC236}">
                <a16:creationId xmlns:a16="http://schemas.microsoft.com/office/drawing/2014/main" id="{F79CFA3E-6C24-5CDB-6309-C8A240BEF8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89650" y="141106"/>
            <a:ext cx="2371580" cy="708582"/>
          </a:xfrm>
          <a:prstGeom prst="rect">
            <a:avLst/>
          </a:prstGeom>
        </p:spPr>
      </p:pic>
      <p:grpSp>
        <p:nvGrpSpPr>
          <p:cNvPr id="7" name="Group 6">
            <a:extLst>
              <a:ext uri="{FF2B5EF4-FFF2-40B4-BE49-F238E27FC236}">
                <a16:creationId xmlns:a16="http://schemas.microsoft.com/office/drawing/2014/main" id="{DA6BFEFD-4196-C9A7-1019-43A9895ED4BD}"/>
              </a:ext>
            </a:extLst>
          </p:cNvPr>
          <p:cNvGrpSpPr>
            <a:grpSpLocks noChangeAspect="1"/>
          </p:cNvGrpSpPr>
          <p:nvPr/>
        </p:nvGrpSpPr>
        <p:grpSpPr>
          <a:xfrm rot="21155407">
            <a:off x="-606802" y="5009572"/>
            <a:ext cx="3751244" cy="1587719"/>
            <a:chOff x="-521858" y="-813749"/>
            <a:chExt cx="3717094" cy="1586550"/>
          </a:xfrm>
        </p:grpSpPr>
        <p:sp>
          <p:nvSpPr>
            <p:cNvPr id="8" name="Rounded Rectangle 24">
              <a:extLst>
                <a:ext uri="{FF2B5EF4-FFF2-40B4-BE49-F238E27FC236}">
                  <a16:creationId xmlns:a16="http://schemas.microsoft.com/office/drawing/2014/main" id="{B27A6425-A472-4114-0BA9-182CEFDFE843}"/>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25">
              <a:extLst>
                <a:ext uri="{FF2B5EF4-FFF2-40B4-BE49-F238E27FC236}">
                  <a16:creationId xmlns:a16="http://schemas.microsoft.com/office/drawing/2014/main" id="{55CD3558-D175-5F31-3101-EB419CDAD1B9}"/>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6">
              <a:extLst>
                <a:ext uri="{FF2B5EF4-FFF2-40B4-BE49-F238E27FC236}">
                  <a16:creationId xmlns:a16="http://schemas.microsoft.com/office/drawing/2014/main" id="{DCB8AAD3-DDBB-FE51-73AA-1F2542642220}"/>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A39C6E2A-7D70-9C55-2D35-E09EF91807FE}"/>
              </a:ext>
            </a:extLst>
          </p:cNvPr>
          <p:cNvSpPr txBox="1"/>
          <p:nvPr/>
        </p:nvSpPr>
        <p:spPr>
          <a:xfrm>
            <a:off x="2941807" y="2694721"/>
            <a:ext cx="6308386" cy="1015663"/>
          </a:xfrm>
          <a:prstGeom prst="rect">
            <a:avLst/>
          </a:prstGeom>
          <a:noFill/>
        </p:spPr>
        <p:txBody>
          <a:bodyPr wrap="square">
            <a:spAutoFit/>
          </a:bodyPr>
          <a:lstStyle/>
          <a:p>
            <a:pPr algn="ctr"/>
            <a:r>
              <a:rPr lang="en-US" sz="6000">
                <a:solidFill>
                  <a:schemeClr val="accent4"/>
                </a:solidFill>
              </a:rPr>
              <a:t>Thank you</a:t>
            </a:r>
            <a:endParaRPr lang="en-GB" sz="6000">
              <a:solidFill>
                <a:schemeClr val="accent4"/>
              </a:solidFill>
            </a:endParaRPr>
          </a:p>
        </p:txBody>
      </p:sp>
    </p:spTree>
    <p:extLst>
      <p:ext uri="{BB962C8B-B14F-4D97-AF65-F5344CB8AC3E}">
        <p14:creationId xmlns:p14="http://schemas.microsoft.com/office/powerpoint/2010/main" val="579816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Incubane">
      <a:dk1>
        <a:srgbClr val="000000"/>
      </a:dk1>
      <a:lt1>
        <a:srgbClr val="FFFFFF"/>
      </a:lt1>
      <a:dk2>
        <a:srgbClr val="262626"/>
      </a:dk2>
      <a:lt2>
        <a:srgbClr val="DFE3E5"/>
      </a:lt2>
      <a:accent1>
        <a:srgbClr val="16A69D"/>
      </a:accent1>
      <a:accent2>
        <a:srgbClr val="EBC535"/>
      </a:accent2>
      <a:accent3>
        <a:srgbClr val="26355E"/>
      </a:accent3>
      <a:accent4>
        <a:srgbClr val="3F3F3F"/>
      </a:accent4>
      <a:accent5>
        <a:srgbClr val="F48D39"/>
      </a:accent5>
      <a:accent6>
        <a:srgbClr val="483A91"/>
      </a:accent6>
      <a:hlink>
        <a:srgbClr val="00A79D"/>
      </a:hlink>
      <a:folHlink>
        <a:srgbClr val="75FFF6"/>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rtualResource Powerpoint Template" id="{2204D8BA-2936-9549-8F02-3702F911D234}" vid="{AEA7400A-3248-E649-B4BB-CB686655D6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A0C43142EB7D4CBAC7A00E0954CDEE" ma:contentTypeVersion="11" ma:contentTypeDescription="Een nieuw document maken." ma:contentTypeScope="" ma:versionID="683f6ed4de1512669b43901d12851774">
  <xsd:schema xmlns:xsd="http://www.w3.org/2001/XMLSchema" xmlns:xs="http://www.w3.org/2001/XMLSchema" xmlns:p="http://schemas.microsoft.com/office/2006/metadata/properties" xmlns:ns2="19fc3b62-babc-4b52-a7a2-359db500c1e9" xmlns:ns3="ed51ab9e-af75-453b-a014-65d0bba911c1" targetNamespace="http://schemas.microsoft.com/office/2006/metadata/properties" ma:root="true" ma:fieldsID="ba269310405cf89a2f6e31a26eb9d07e" ns2:_="" ns3:_="">
    <xsd:import namespace="19fc3b62-babc-4b52-a7a2-359db500c1e9"/>
    <xsd:import namespace="ed51ab9e-af75-453b-a014-65d0bba911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fc3b62-babc-4b52-a7a2-359db500c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533c58a3-5435-49b7-b85c-f9c2aa2b343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d51ab9e-af75-453b-a014-65d0bba911c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052f3b-1668-4384-9553-bedcec695bee}" ma:internalName="TaxCatchAll" ma:showField="CatchAllData" ma:web="ed51ab9e-af75-453b-a014-65d0bba911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9fc3b62-babc-4b52-a7a2-359db500c1e9">
      <Terms xmlns="http://schemas.microsoft.com/office/infopath/2007/PartnerControls"/>
    </lcf76f155ced4ddcb4097134ff3c332f>
    <TaxCatchAll xmlns="ed51ab9e-af75-453b-a014-65d0bba911c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1DC142F-0E9A-43C0-AB1B-53B33CB1959A}"/>
</file>

<file path=customXml/itemProps2.xml><?xml version="1.0" encoding="utf-8"?>
<ds:datastoreItem xmlns:ds="http://schemas.openxmlformats.org/officeDocument/2006/customXml" ds:itemID="{9A5D6244-4356-4F83-BFBC-FA4AD30309B0}">
  <ds:schemaRefs>
    <ds:schemaRef ds:uri="df28b30b-0889-4b2b-91b2-06e7584becc5"/>
    <ds:schemaRef ds:uri="fe9c3fb8-d002-4eb2-97c0-4d65bf525ce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63717B6-1B22-4858-8DF5-4E8D0F15ABED}">
  <ds:schemaRefs>
    <ds:schemaRef ds:uri="http://schemas.microsoft.com/sharepoint/v3/contenttype/forms"/>
  </ds:schemaRefs>
</ds:datastoreItem>
</file>

<file path=customXml/itemProps4.xml><?xml version="1.0" encoding="utf-8"?>
<ds:datastoreItem xmlns:ds="http://schemas.openxmlformats.org/officeDocument/2006/customXml" ds:itemID="{C919F425-4249-492F-8C06-EFCA59303DB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269</TotalTime>
  <Words>5834</Words>
  <Application>Microsoft Office PowerPoint</Application>
  <PresentationFormat>Widescreen</PresentationFormat>
  <Paragraphs>656</Paragraphs>
  <Slides>29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Archivo</vt:lpstr>
      <vt:lpstr>Arial</vt:lpstr>
      <vt:lpstr>Calibri</vt:lpstr>
      <vt:lpstr>Century Gothic</vt:lpstr>
      <vt:lpstr>Office Theme</vt:lpstr>
      <vt:lpstr>PowerPoint Presentation</vt:lpstr>
      <vt:lpstr>The HRIS Agent Strategy Blueprint</vt:lpstr>
      <vt:lpstr>Table of Contents – Strategy &amp; Vision</vt:lpstr>
      <vt:lpstr>How to Use the Strategy &amp; Vision Blueprint</vt:lpstr>
      <vt:lpstr>A.G.E.N.T. Strategy Framework</vt:lpstr>
      <vt:lpstr>Agent Strategy Template</vt:lpstr>
      <vt:lpstr>Agent Strategy Template</vt:lpstr>
      <vt:lpstr>Agent Strategy Template</vt:lpstr>
      <vt:lpstr>AI Readiness Assessment</vt:lpstr>
      <vt:lpstr>AI Readiness Assessment</vt:lpstr>
      <vt:lpstr>Agent Use Library for Workday</vt:lpstr>
      <vt:lpstr>Workday Agents Catalogue</vt:lpstr>
      <vt:lpstr>Business Case Template for Agents</vt:lpstr>
      <vt:lpstr>Business Case Template &amp; Token Cost Estimator</vt:lpstr>
      <vt:lpstr>Executive Pitch Deck Template</vt:lpstr>
      <vt:lpstr>Strategic context: why agents, why now</vt:lpstr>
      <vt:lpstr>Options: why Workday / partner agents vs point solutions</vt:lpstr>
      <vt:lpstr>Our A.G.E.N.T. decisions at a glance</vt:lpstr>
      <vt:lpstr>What it means for HR and IT</vt:lpstr>
      <vt:lpstr>Our Plan on a Page</vt:lpstr>
      <vt:lpstr>Decisions we ask today and what happens next</vt:lpstr>
      <vt:lpstr>Workday Ecosystem Glossary</vt:lpstr>
      <vt:lpstr>Workday Ecosystem Glossary</vt:lpstr>
      <vt:lpstr>Workday Ecosystem Glossary</vt:lpstr>
      <vt:lpstr>AI Terminology Glossary</vt:lpstr>
      <vt:lpstr>Agent FAQ</vt:lpstr>
      <vt:lpstr>FAQ Based on Incubane’s Recent Agent Webinars</vt:lpstr>
      <vt:lpstr>How Incubane can help you with strategy &amp; vision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Cristene van Jaarsveld</dc:creator>
  <cp:keywords/>
  <dc:description/>
  <cp:lastModifiedBy>Rick Leunisse</cp:lastModifiedBy>
  <cp:revision>4</cp:revision>
  <dcterms:created xsi:type="dcterms:W3CDTF">2018-12-09T08:00:36Z</dcterms:created>
  <dcterms:modified xsi:type="dcterms:W3CDTF">2025-12-15T14:26:23Z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400</vt:r8>
  </property>
  <property fmtid="{D5CDD505-2E9C-101B-9397-08002B2CF9AE}" pid="3" name="MediaServiceImageTags">
    <vt:lpwstr/>
  </property>
  <property fmtid="{D5CDD505-2E9C-101B-9397-08002B2CF9AE}" pid="4" name="ContentTypeId">
    <vt:lpwstr>0x0101008BA0C43142EB7D4CBAC7A00E0954CDEE</vt:lpwstr>
  </property>
  <property fmtid="{D5CDD505-2E9C-101B-9397-08002B2CF9AE}" pid="5" name="_dlc_DocIdItemGuid">
    <vt:lpwstr>a7f33d2c-5351-4ac5-bf2f-266acfd2e3be</vt:lpwstr>
  </property>
</Properties>
</file>