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handoutMasterIdLst>
    <p:handoutMasterId r:id="rId37"/>
  </p:handoutMasterIdLst>
  <p:sldIdLst>
    <p:sldId id="2147483002" r:id="rId5"/>
    <p:sldId id="2147482994" r:id="rId6"/>
    <p:sldId id="2147483014" r:id="rId7"/>
    <p:sldId id="2147483013" r:id="rId8"/>
    <p:sldId id="2147482999" r:id="rId9"/>
    <p:sldId id="2147482939" r:id="rId10"/>
    <p:sldId id="2147482940" r:id="rId11"/>
    <p:sldId id="2147482938" r:id="rId12"/>
    <p:sldId id="2147482941" r:id="rId13"/>
    <p:sldId id="2147483019" r:id="rId14"/>
    <p:sldId id="2147483018" r:id="rId15"/>
    <p:sldId id="2147483020" r:id="rId16"/>
    <p:sldId id="2147482951" r:id="rId17"/>
    <p:sldId id="2147482952" r:id="rId18"/>
    <p:sldId id="2147482997" r:id="rId19"/>
    <p:sldId id="2147482998" r:id="rId20"/>
    <p:sldId id="2147483000" r:id="rId21"/>
    <p:sldId id="2147483007" r:id="rId22"/>
    <p:sldId id="2147483008" r:id="rId23"/>
    <p:sldId id="2147483009" r:id="rId24"/>
    <p:sldId id="2147483010" r:id="rId25"/>
    <p:sldId id="2147483012" r:id="rId26"/>
    <p:sldId id="2147483015" r:id="rId27"/>
    <p:sldId id="2147483016" r:id="rId28"/>
    <p:sldId id="2147483017" r:id="rId29"/>
    <p:sldId id="2147483001" r:id="rId30"/>
    <p:sldId id="2147483003" r:id="rId31"/>
    <p:sldId id="2147483004" r:id="rId32"/>
    <p:sldId id="2147483005" r:id="rId33"/>
    <p:sldId id="2147482890" r:id="rId34"/>
    <p:sldId id="214748290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4"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688A59-602E-E929-C5D1-D7787B5709B3}" name="Brendan Kennedy" initials="BK" userId="Brendan Kennedy" providerId="None"/>
  <p188:author id="{C60A647F-9FDD-891C-9220-3D3F34CAF7EA}" name="Rick Leunisse" initials="RL" userId="S::rick.leunisse@incubane.com::13669589-e289-468c-8448-f996617798db" providerId="AD"/>
  <p188:author id="{C0A872AC-00F2-C964-1612-AAF6FC00675F}" name="Lauren Ernstzen" initials="LE" userId="S::lauren.ernstzen@virtualresource.org::4fa1e77d-ada0-4fad-9d71-92da828401aa" providerId="AD"/>
  <p188:author id="{5207AFD3-DCE9-C1C5-F973-E89C33213C10}" name="Matt  Komendolowicz" initials="" userId="S::matt.komendolowicz@incubane.com::6911c27f-de43-4930-9129-44a1e1360ca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74" clrIdx="0"/>
  <p:cmAuthor id="2" name="sue Blaine"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A1ACB2"/>
    <a:srgbClr val="22CBCF"/>
    <a:srgbClr val="0A62C7"/>
    <a:srgbClr val="81B5A1"/>
    <a:srgbClr val="3F3F3F"/>
    <a:srgbClr val="16A69D"/>
    <a:srgbClr val="26355E"/>
    <a:srgbClr val="DFE3E5"/>
    <a:srgbClr val="EBC5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558" y="78"/>
      </p:cViewPr>
      <p:guideLst>
        <p:guide orient="horz" pos="164"/>
        <p:guide pos="3840"/>
      </p:guideLst>
    </p:cSldViewPr>
  </p:slideViewPr>
  <p:notesTextViewPr>
    <p:cViewPr>
      <p:scale>
        <a:sx n="1" d="1"/>
        <a:sy n="1" d="1"/>
      </p:scale>
      <p:origin x="0" y="0"/>
    </p:cViewPr>
  </p:notesTextViewPr>
  <p:notesViewPr>
    <p:cSldViewPr snapToGrid="0">
      <p:cViewPr>
        <p:scale>
          <a:sx n="1" d="2"/>
          <a:sy n="1" d="2"/>
        </p:scale>
        <p:origin x="6548" y="21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EB7FB6-8EBE-409F-9BA7-552D7F482C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3E83507-EEEF-45DC-98C8-B273FA25743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82A1AF-568A-4BCD-AA79-ED46D2C7A35B}" type="datetimeFigureOut">
              <a:rPr lang="en-GB" smtClean="0"/>
              <a:t>12/01/2026</a:t>
            </a:fld>
            <a:endParaRPr lang="en-GB"/>
          </a:p>
        </p:txBody>
      </p:sp>
      <p:sp>
        <p:nvSpPr>
          <p:cNvPr id="4" name="Footer Placeholder 3">
            <a:extLst>
              <a:ext uri="{FF2B5EF4-FFF2-40B4-BE49-F238E27FC236}">
                <a16:creationId xmlns:a16="http://schemas.microsoft.com/office/drawing/2014/main" id="{DE168E99-481D-491C-BCC0-45ADB150453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CC1D62A-9ADB-4B1B-80C0-6BFC5A3F92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3F230D-6440-4CB6-9B67-C1C6AFE48C18}" type="slidenum">
              <a:rPr lang="en-GB" smtClean="0"/>
              <a:t>‹#›</a:t>
            </a:fld>
            <a:endParaRPr lang="en-GB"/>
          </a:p>
        </p:txBody>
      </p:sp>
    </p:spTree>
    <p:extLst>
      <p:ext uri="{BB962C8B-B14F-4D97-AF65-F5344CB8AC3E}">
        <p14:creationId xmlns:p14="http://schemas.microsoft.com/office/powerpoint/2010/main" val="4375040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entury Gothic" panose="020B0502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entury Gothic" panose="020B0502020202020204" pitchFamily="34" charset="0"/>
              </a:defRPr>
            </a:lvl1pPr>
          </a:lstStyle>
          <a:p>
            <a:fld id="{4006C0C5-E47A-420D-ADF9-83FEF6C1286E}" type="datetimeFigureOut">
              <a:rPr lang="en-US" smtClean="0"/>
              <a:pPr/>
              <a:t>1/12/2026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entury Gothic" panose="020B0502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entury Gothic" panose="020B0502020202020204" pitchFamily="34" charset="0"/>
              </a:defRPr>
            </a:lvl1pPr>
          </a:lstStyle>
          <a:p>
            <a:fld id="{DA9BA364-B7F9-4793-B2ED-3E6523A682F1}" type="slidenum">
              <a:rPr lang="en-US" smtClean="0"/>
              <a:pPr/>
              <a:t>‹#›</a:t>
            </a:fld>
            <a:endParaRPr lang="en-US"/>
          </a:p>
        </p:txBody>
      </p:sp>
    </p:spTree>
    <p:extLst>
      <p:ext uri="{BB962C8B-B14F-4D97-AF65-F5344CB8AC3E}">
        <p14:creationId xmlns:p14="http://schemas.microsoft.com/office/powerpoint/2010/main" val="1711404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panose="020B0502020202020204" pitchFamily="34" charset="0"/>
        <a:ea typeface="+mn-ea"/>
        <a:cs typeface="+mn-cs"/>
      </a:defRPr>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0.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0.sv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0_Titles">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965200" y="920621"/>
            <a:ext cx="10261600" cy="5016758"/>
          </a:xfrm>
          <a:prstGeom prst="rect">
            <a:avLst/>
          </a:prstGeom>
          <a:noFill/>
        </p:spPr>
        <p:txBody>
          <a:bodyPr wrap="square" rtlCol="0">
            <a:spAutoFit/>
          </a:bodyPr>
          <a:lstStyle/>
          <a:p>
            <a:pPr algn="ctr"/>
            <a:r>
              <a:rPr lang="en-GB" sz="16000" b="1">
                <a:solidFill>
                  <a:schemeClr val="bg1"/>
                </a:solidFill>
              </a:rPr>
              <a:t>Pack Titles</a:t>
            </a:r>
          </a:p>
        </p:txBody>
      </p:sp>
    </p:spTree>
    <p:extLst>
      <p:ext uri="{BB962C8B-B14F-4D97-AF65-F5344CB8AC3E}">
        <p14:creationId xmlns:p14="http://schemas.microsoft.com/office/powerpoint/2010/main" val="578245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3_Title_01">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482C859B-9DD4-E833-4B51-ECFD6C8C3BA5}"/>
              </a:ext>
            </a:extLst>
          </p:cNvPr>
          <p:cNvSpPr>
            <a:spLocks/>
          </p:cNvSpPr>
          <p:nvPr userDrawn="1"/>
        </p:nvSpPr>
        <p:spPr bwMode="auto">
          <a:xfrm>
            <a:off x="9921608" y="4041766"/>
            <a:ext cx="2273569" cy="2816234"/>
          </a:xfrm>
          <a:custGeom>
            <a:avLst/>
            <a:gdLst>
              <a:gd name="connsiteX0" fmla="*/ 2273569 w 2273569"/>
              <a:gd name="connsiteY0" fmla="*/ 0 h 2816234"/>
              <a:gd name="connsiteX1" fmla="*/ 2273569 w 2273569"/>
              <a:gd name="connsiteY1" fmla="*/ 26087 h 2816234"/>
              <a:gd name="connsiteX2" fmla="*/ 2273569 w 2273569"/>
              <a:gd name="connsiteY2" fmla="*/ 2816234 h 2816234"/>
              <a:gd name="connsiteX3" fmla="*/ 128487 w 2273569"/>
              <a:gd name="connsiteY3" fmla="*/ 2816234 h 2816234"/>
              <a:gd name="connsiteX4" fmla="*/ 0 w 2273569"/>
              <a:gd name="connsiteY4" fmla="*/ 2816234 h 281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3569" h="2816234">
                <a:moveTo>
                  <a:pt x="2273569" y="0"/>
                </a:moveTo>
                <a:lnTo>
                  <a:pt x="2273569" y="26087"/>
                </a:lnTo>
                <a:cubicBezTo>
                  <a:pt x="2273569" y="601873"/>
                  <a:pt x="2273569" y="1479262"/>
                  <a:pt x="2273569" y="2816234"/>
                </a:cubicBezTo>
                <a:cubicBezTo>
                  <a:pt x="2273569" y="2816234"/>
                  <a:pt x="2273569" y="2816234"/>
                  <a:pt x="128487" y="2816234"/>
                </a:cubicBezTo>
                <a:lnTo>
                  <a:pt x="0" y="2816234"/>
                </a:ln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a:latin typeface="+mj-lt"/>
            </a:endParaRPr>
          </a:p>
        </p:txBody>
      </p:sp>
      <p:sp>
        <p:nvSpPr>
          <p:cNvPr id="4" name="Freeform 6">
            <a:extLst>
              <a:ext uri="{FF2B5EF4-FFF2-40B4-BE49-F238E27FC236}">
                <a16:creationId xmlns:a16="http://schemas.microsoft.com/office/drawing/2014/main" id="{AC128E38-FE6B-CE00-E2C5-9F09C5A7D564}"/>
              </a:ext>
            </a:extLst>
          </p:cNvPr>
          <p:cNvSpPr>
            <a:spLocks/>
          </p:cNvSpPr>
          <p:nvPr userDrawn="1"/>
        </p:nvSpPr>
        <p:spPr bwMode="auto">
          <a:xfrm>
            <a:off x="4978400" y="0"/>
            <a:ext cx="4176713" cy="6858000"/>
          </a:xfrm>
          <a:custGeom>
            <a:avLst/>
            <a:gdLst>
              <a:gd name="T0" fmla="*/ 248 w 1316"/>
              <a:gd name="T1" fmla="*/ 1297 h 2160"/>
              <a:gd name="T2" fmla="*/ 1316 w 1316"/>
              <a:gd name="T3" fmla="*/ 0 h 2160"/>
              <a:gd name="T4" fmla="*/ 1262 w 1316"/>
              <a:gd name="T5" fmla="*/ 0 h 2160"/>
              <a:gd name="T6" fmla="*/ 217 w 1316"/>
              <a:gd name="T7" fmla="*/ 1270 h 2160"/>
              <a:gd name="T8" fmla="*/ 231 w 1316"/>
              <a:gd name="T9" fmla="*/ 2160 h 2160"/>
              <a:gd name="T10" fmla="*/ 289 w 1316"/>
              <a:gd name="T11" fmla="*/ 2160 h 2160"/>
              <a:gd name="T12" fmla="*/ 248 w 1316"/>
              <a:gd name="T13" fmla="*/ 1297 h 2160"/>
            </a:gdLst>
            <a:ahLst/>
            <a:cxnLst>
              <a:cxn ang="0">
                <a:pos x="T0" y="T1"/>
              </a:cxn>
              <a:cxn ang="0">
                <a:pos x="T2" y="T3"/>
              </a:cxn>
              <a:cxn ang="0">
                <a:pos x="T4" y="T5"/>
              </a:cxn>
              <a:cxn ang="0">
                <a:pos x="T6" y="T7"/>
              </a:cxn>
              <a:cxn ang="0">
                <a:pos x="T8" y="T9"/>
              </a:cxn>
              <a:cxn ang="0">
                <a:pos x="T10" y="T11"/>
              </a:cxn>
              <a:cxn ang="0">
                <a:pos x="T12" y="T13"/>
              </a:cxn>
            </a:cxnLst>
            <a:rect l="0" t="0" r="r" b="b"/>
            <a:pathLst>
              <a:path w="1316" h="2160">
                <a:moveTo>
                  <a:pt x="248" y="1297"/>
                </a:moveTo>
                <a:cubicBezTo>
                  <a:pt x="1316" y="0"/>
                  <a:pt x="1316" y="0"/>
                  <a:pt x="1316" y="0"/>
                </a:cubicBezTo>
                <a:cubicBezTo>
                  <a:pt x="1262" y="0"/>
                  <a:pt x="1262" y="0"/>
                  <a:pt x="1262" y="0"/>
                </a:cubicBezTo>
                <a:cubicBezTo>
                  <a:pt x="217" y="1270"/>
                  <a:pt x="217" y="1270"/>
                  <a:pt x="217" y="1270"/>
                </a:cubicBezTo>
                <a:cubicBezTo>
                  <a:pt x="0" y="1534"/>
                  <a:pt x="12" y="1911"/>
                  <a:pt x="231" y="2160"/>
                </a:cubicBezTo>
                <a:cubicBezTo>
                  <a:pt x="289" y="2160"/>
                  <a:pt x="289" y="2160"/>
                  <a:pt x="289" y="2160"/>
                </a:cubicBezTo>
                <a:cubicBezTo>
                  <a:pt x="58" y="1928"/>
                  <a:pt x="36" y="1555"/>
                  <a:pt x="248" y="1297"/>
                </a:cubicBezTo>
                <a:close/>
              </a:path>
            </a:pathLst>
          </a:custGeom>
          <a:solidFill>
            <a:schemeClr val="bg1"/>
          </a:solidFill>
          <a:ln>
            <a:noFill/>
          </a:ln>
          <a:effectLst>
            <a:outerShdw blurRad="317500" sx="102000" sy="102000" algn="ctr" rotWithShape="0">
              <a:schemeClr val="tx1">
                <a:alpha val="15000"/>
              </a:schemeClr>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8" name="Freeform 7">
            <a:extLst>
              <a:ext uri="{FF2B5EF4-FFF2-40B4-BE49-F238E27FC236}">
                <a16:creationId xmlns:a16="http://schemas.microsoft.com/office/drawing/2014/main" id="{8B5729F8-3456-9B44-D534-4BC2F1FEFA8F}"/>
              </a:ext>
            </a:extLst>
          </p:cNvPr>
          <p:cNvSpPr>
            <a:spLocks/>
          </p:cNvSpPr>
          <p:nvPr userDrawn="1"/>
        </p:nvSpPr>
        <p:spPr bwMode="auto">
          <a:xfrm>
            <a:off x="8789988" y="2733675"/>
            <a:ext cx="3405188" cy="4124325"/>
          </a:xfrm>
          <a:custGeom>
            <a:avLst/>
            <a:gdLst>
              <a:gd name="T0" fmla="*/ 40 w 1073"/>
              <a:gd name="T1" fmla="*/ 1254 h 1299"/>
              <a:gd name="T2" fmla="*/ 0 w 1073"/>
              <a:gd name="T3" fmla="*/ 1299 h 1299"/>
              <a:gd name="T4" fmla="*/ 64 w 1073"/>
              <a:gd name="T5" fmla="*/ 1299 h 1299"/>
              <a:gd name="T6" fmla="*/ 78 w 1073"/>
              <a:gd name="T7" fmla="*/ 1283 h 1299"/>
              <a:gd name="T8" fmla="*/ 1073 w 1073"/>
              <a:gd name="T9" fmla="*/ 74 h 1299"/>
              <a:gd name="T10" fmla="*/ 1073 w 1073"/>
              <a:gd name="T11" fmla="*/ 0 h 1299"/>
              <a:gd name="T12" fmla="*/ 40 w 1073"/>
              <a:gd name="T13" fmla="*/ 1254 h 1299"/>
            </a:gdLst>
            <a:ahLst/>
            <a:cxnLst>
              <a:cxn ang="0">
                <a:pos x="T0" y="T1"/>
              </a:cxn>
              <a:cxn ang="0">
                <a:pos x="T2" y="T3"/>
              </a:cxn>
              <a:cxn ang="0">
                <a:pos x="T4" y="T5"/>
              </a:cxn>
              <a:cxn ang="0">
                <a:pos x="T6" y="T7"/>
              </a:cxn>
              <a:cxn ang="0">
                <a:pos x="T8" y="T9"/>
              </a:cxn>
              <a:cxn ang="0">
                <a:pos x="T10" y="T11"/>
              </a:cxn>
              <a:cxn ang="0">
                <a:pos x="T12" y="T13"/>
              </a:cxn>
            </a:cxnLst>
            <a:rect l="0" t="0" r="r" b="b"/>
            <a:pathLst>
              <a:path w="1073" h="1299">
                <a:moveTo>
                  <a:pt x="40" y="1254"/>
                </a:moveTo>
                <a:cubicBezTo>
                  <a:pt x="28" y="1270"/>
                  <a:pt x="14" y="1285"/>
                  <a:pt x="0" y="1299"/>
                </a:cubicBezTo>
                <a:cubicBezTo>
                  <a:pt x="64" y="1299"/>
                  <a:pt x="64" y="1299"/>
                  <a:pt x="64" y="1299"/>
                </a:cubicBezTo>
                <a:cubicBezTo>
                  <a:pt x="69" y="1294"/>
                  <a:pt x="73" y="1288"/>
                  <a:pt x="78" y="1283"/>
                </a:cubicBezTo>
                <a:cubicBezTo>
                  <a:pt x="1073" y="74"/>
                  <a:pt x="1073" y="74"/>
                  <a:pt x="1073" y="74"/>
                </a:cubicBezTo>
                <a:cubicBezTo>
                  <a:pt x="1073" y="0"/>
                  <a:pt x="1073" y="0"/>
                  <a:pt x="1073" y="0"/>
                </a:cubicBezTo>
                <a:lnTo>
                  <a:pt x="40" y="1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0" name="Freeform 8">
            <a:extLst>
              <a:ext uri="{FF2B5EF4-FFF2-40B4-BE49-F238E27FC236}">
                <a16:creationId xmlns:a16="http://schemas.microsoft.com/office/drawing/2014/main" id="{A6A60091-9A11-243A-4690-E47848C89BE1}"/>
              </a:ext>
            </a:extLst>
          </p:cNvPr>
          <p:cNvSpPr>
            <a:spLocks/>
          </p:cNvSpPr>
          <p:nvPr userDrawn="1"/>
        </p:nvSpPr>
        <p:spPr bwMode="auto">
          <a:xfrm>
            <a:off x="5092700" y="0"/>
            <a:ext cx="7102475" cy="6858000"/>
          </a:xfrm>
          <a:custGeom>
            <a:avLst/>
            <a:gdLst>
              <a:gd name="T0" fmla="*/ 253 w 2238"/>
              <a:gd name="T1" fmla="*/ 2160 h 2160"/>
              <a:gd name="T2" fmla="*/ 1165 w 2238"/>
              <a:gd name="T3" fmla="*/ 2160 h 2160"/>
              <a:gd name="T4" fmla="*/ 1205 w 2238"/>
              <a:gd name="T5" fmla="*/ 2115 h 2160"/>
              <a:gd name="T6" fmla="*/ 2238 w 2238"/>
              <a:gd name="T7" fmla="*/ 861 h 2160"/>
              <a:gd name="T8" fmla="*/ 2238 w 2238"/>
              <a:gd name="T9" fmla="*/ 0 h 2160"/>
              <a:gd name="T10" fmla="*/ 1280 w 2238"/>
              <a:gd name="T11" fmla="*/ 0 h 2160"/>
              <a:gd name="T12" fmla="*/ 212 w 2238"/>
              <a:gd name="T13" fmla="*/ 1297 h 2160"/>
              <a:gd name="T14" fmla="*/ 253 w 2238"/>
              <a:gd name="T15" fmla="*/ 2160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8" h="2160">
                <a:moveTo>
                  <a:pt x="253" y="2160"/>
                </a:moveTo>
                <a:cubicBezTo>
                  <a:pt x="1165" y="2160"/>
                  <a:pt x="1165" y="2160"/>
                  <a:pt x="1165" y="2160"/>
                </a:cubicBezTo>
                <a:cubicBezTo>
                  <a:pt x="1179" y="2146"/>
                  <a:pt x="1193" y="2131"/>
                  <a:pt x="1205" y="2115"/>
                </a:cubicBezTo>
                <a:cubicBezTo>
                  <a:pt x="2238" y="861"/>
                  <a:pt x="2238" y="861"/>
                  <a:pt x="2238" y="861"/>
                </a:cubicBezTo>
                <a:cubicBezTo>
                  <a:pt x="2238" y="0"/>
                  <a:pt x="2238" y="0"/>
                  <a:pt x="2238" y="0"/>
                </a:cubicBezTo>
                <a:cubicBezTo>
                  <a:pt x="1280" y="0"/>
                  <a:pt x="1280" y="0"/>
                  <a:pt x="1280" y="0"/>
                </a:cubicBezTo>
                <a:cubicBezTo>
                  <a:pt x="212" y="1297"/>
                  <a:pt x="212" y="1297"/>
                  <a:pt x="212" y="1297"/>
                </a:cubicBezTo>
                <a:cubicBezTo>
                  <a:pt x="0" y="1555"/>
                  <a:pt x="22" y="1928"/>
                  <a:pt x="253" y="216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2" name="Freeform 9">
            <a:extLst>
              <a:ext uri="{FF2B5EF4-FFF2-40B4-BE49-F238E27FC236}">
                <a16:creationId xmlns:a16="http://schemas.microsoft.com/office/drawing/2014/main" id="{FB2E4C60-59AB-1E4B-B118-588C1F019064}"/>
              </a:ext>
            </a:extLst>
          </p:cNvPr>
          <p:cNvSpPr>
            <a:spLocks/>
          </p:cNvSpPr>
          <p:nvPr userDrawn="1"/>
        </p:nvSpPr>
        <p:spPr bwMode="auto">
          <a:xfrm>
            <a:off x="5603875" y="0"/>
            <a:ext cx="2928938" cy="3146425"/>
          </a:xfrm>
          <a:custGeom>
            <a:avLst/>
            <a:gdLst>
              <a:gd name="T0" fmla="*/ 43 w 923"/>
              <a:gd name="T1" fmla="*/ 961 h 991"/>
              <a:gd name="T2" fmla="*/ 164 w 923"/>
              <a:gd name="T3" fmla="*/ 949 h 991"/>
              <a:gd name="T4" fmla="*/ 923 w 923"/>
              <a:gd name="T5" fmla="*/ 0 h 991"/>
              <a:gd name="T6" fmla="*/ 701 w 923"/>
              <a:gd name="T7" fmla="*/ 0 h 991"/>
              <a:gd name="T8" fmla="*/ 31 w 923"/>
              <a:gd name="T9" fmla="*/ 839 h 991"/>
              <a:gd name="T10" fmla="*/ 43 w 923"/>
              <a:gd name="T11" fmla="*/ 961 h 991"/>
            </a:gdLst>
            <a:ahLst/>
            <a:cxnLst>
              <a:cxn ang="0">
                <a:pos x="T0" y="T1"/>
              </a:cxn>
              <a:cxn ang="0">
                <a:pos x="T2" y="T3"/>
              </a:cxn>
              <a:cxn ang="0">
                <a:pos x="T4" y="T5"/>
              </a:cxn>
              <a:cxn ang="0">
                <a:pos x="T6" y="T7"/>
              </a:cxn>
              <a:cxn ang="0">
                <a:pos x="T8" y="T9"/>
              </a:cxn>
              <a:cxn ang="0">
                <a:pos x="T10" y="T11"/>
              </a:cxn>
            </a:cxnLst>
            <a:rect l="0" t="0" r="r" b="b"/>
            <a:pathLst>
              <a:path w="923" h="991">
                <a:moveTo>
                  <a:pt x="43" y="961"/>
                </a:moveTo>
                <a:cubicBezTo>
                  <a:pt x="80" y="991"/>
                  <a:pt x="134" y="986"/>
                  <a:pt x="164" y="949"/>
                </a:cubicBezTo>
                <a:cubicBezTo>
                  <a:pt x="923" y="0"/>
                  <a:pt x="923" y="0"/>
                  <a:pt x="923" y="0"/>
                </a:cubicBezTo>
                <a:cubicBezTo>
                  <a:pt x="701" y="0"/>
                  <a:pt x="701" y="0"/>
                  <a:pt x="701" y="0"/>
                </a:cubicBezTo>
                <a:cubicBezTo>
                  <a:pt x="31" y="839"/>
                  <a:pt x="31" y="839"/>
                  <a:pt x="31" y="839"/>
                </a:cubicBezTo>
                <a:cubicBezTo>
                  <a:pt x="0" y="876"/>
                  <a:pt x="6" y="930"/>
                  <a:pt x="43" y="961"/>
                </a:cubicBezTo>
                <a:close/>
              </a:path>
            </a:pathLst>
          </a:custGeom>
          <a:gradFill>
            <a:gsLst>
              <a:gs pos="20000">
                <a:schemeClr val="bg1">
                  <a:alpha val="0"/>
                </a:schemeClr>
              </a:gs>
              <a:gs pos="100000">
                <a:schemeClr val="accent2">
                  <a:alpha val="80000"/>
                </a:schemeClr>
              </a:gs>
            </a:gsLst>
            <a:lin ang="18900000" scaled="1"/>
          </a:gra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3" name="Freeform 10">
            <a:extLst>
              <a:ext uri="{FF2B5EF4-FFF2-40B4-BE49-F238E27FC236}">
                <a16:creationId xmlns:a16="http://schemas.microsoft.com/office/drawing/2014/main" id="{43E59692-4B39-8972-EBB2-80B40749396F}"/>
              </a:ext>
            </a:extLst>
          </p:cNvPr>
          <p:cNvSpPr>
            <a:spLocks/>
          </p:cNvSpPr>
          <p:nvPr userDrawn="1"/>
        </p:nvSpPr>
        <p:spPr bwMode="auto">
          <a:xfrm>
            <a:off x="5534819" y="0"/>
            <a:ext cx="1998663" cy="1393825"/>
          </a:xfrm>
          <a:custGeom>
            <a:avLst/>
            <a:gdLst>
              <a:gd name="T0" fmla="*/ 93 w 630"/>
              <a:gd name="T1" fmla="*/ 371 h 439"/>
              <a:gd name="T2" fmla="*/ 363 w 630"/>
              <a:gd name="T3" fmla="*/ 345 h 439"/>
              <a:gd name="T4" fmla="*/ 630 w 630"/>
              <a:gd name="T5" fmla="*/ 0 h 439"/>
              <a:gd name="T6" fmla="*/ 146 w 630"/>
              <a:gd name="T7" fmla="*/ 0 h 439"/>
              <a:gd name="T8" fmla="*/ 67 w 630"/>
              <a:gd name="T9" fmla="*/ 102 h 439"/>
              <a:gd name="T10" fmla="*/ 93 w 630"/>
              <a:gd name="T11" fmla="*/ 371 h 439"/>
            </a:gdLst>
            <a:ahLst/>
            <a:cxnLst>
              <a:cxn ang="0">
                <a:pos x="T0" y="T1"/>
              </a:cxn>
              <a:cxn ang="0">
                <a:pos x="T2" y="T3"/>
              </a:cxn>
              <a:cxn ang="0">
                <a:pos x="T4" y="T5"/>
              </a:cxn>
              <a:cxn ang="0">
                <a:pos x="T6" y="T7"/>
              </a:cxn>
              <a:cxn ang="0">
                <a:pos x="T8" y="T9"/>
              </a:cxn>
              <a:cxn ang="0">
                <a:pos x="T10" y="T11"/>
              </a:cxn>
            </a:cxnLst>
            <a:rect l="0" t="0" r="r" b="b"/>
            <a:pathLst>
              <a:path w="630" h="439">
                <a:moveTo>
                  <a:pt x="93" y="371"/>
                </a:moveTo>
                <a:cubicBezTo>
                  <a:pt x="175" y="439"/>
                  <a:pt x="296" y="427"/>
                  <a:pt x="363" y="345"/>
                </a:cubicBezTo>
                <a:cubicBezTo>
                  <a:pt x="630" y="0"/>
                  <a:pt x="630" y="0"/>
                  <a:pt x="630" y="0"/>
                </a:cubicBezTo>
                <a:cubicBezTo>
                  <a:pt x="146" y="0"/>
                  <a:pt x="146" y="0"/>
                  <a:pt x="146" y="0"/>
                </a:cubicBezTo>
                <a:cubicBezTo>
                  <a:pt x="67" y="102"/>
                  <a:pt x="67" y="102"/>
                  <a:pt x="67" y="102"/>
                </a:cubicBezTo>
                <a:cubicBezTo>
                  <a:pt x="0" y="183"/>
                  <a:pt x="12" y="304"/>
                  <a:pt x="93"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 name="Picture Placeholder 25">
            <a:extLst>
              <a:ext uri="{FF2B5EF4-FFF2-40B4-BE49-F238E27FC236}">
                <a16:creationId xmlns:a16="http://schemas.microsoft.com/office/drawing/2014/main" id="{B42C0998-56EC-FA9F-2B82-6F789C92B2CF}"/>
              </a:ext>
            </a:extLst>
          </p:cNvPr>
          <p:cNvSpPr>
            <a:spLocks noGrp="1" noChangeAspect="1"/>
          </p:cNvSpPr>
          <p:nvPr>
            <p:ph type="pic" sz="quarter" idx="13"/>
          </p:nvPr>
        </p:nvSpPr>
        <p:spPr>
          <a:xfrm>
            <a:off x="5282354" y="-1244910"/>
            <a:ext cx="8911163" cy="864038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lstStyle>
            <a:lvl1pPr marL="0" indent="0" algn="ctr">
              <a:buNone/>
              <a:defRPr/>
            </a:lvl1pPr>
          </a:lstStyle>
          <a:p>
            <a:r>
              <a:rPr lang="en-US" dirty="0"/>
              <a:t>Click icon</a:t>
            </a:r>
          </a:p>
          <a:p>
            <a:r>
              <a:rPr lang="en-US" dirty="0"/>
              <a:t>Below to</a:t>
            </a:r>
          </a:p>
          <a:p>
            <a:r>
              <a:rPr lang="en-US" dirty="0"/>
              <a:t>Add image</a:t>
            </a:r>
          </a:p>
          <a:p>
            <a:endParaRPr lang="en-US" dirty="0"/>
          </a:p>
        </p:txBody>
      </p:sp>
      <p:sp>
        <p:nvSpPr>
          <p:cNvPr id="26" name="Freeform: Shape 25">
            <a:extLst>
              <a:ext uri="{FF2B5EF4-FFF2-40B4-BE49-F238E27FC236}">
                <a16:creationId xmlns:a16="http://schemas.microsoft.com/office/drawing/2014/main" id="{B27D4083-8C35-8DBB-73A9-79030E884FD7}"/>
              </a:ext>
            </a:extLst>
          </p:cNvPr>
          <p:cNvSpPr>
            <a:spLocks/>
          </p:cNvSpPr>
          <p:nvPr userDrawn="1"/>
        </p:nvSpPr>
        <p:spPr bwMode="auto">
          <a:xfrm>
            <a:off x="9459303" y="2920429"/>
            <a:ext cx="2732697" cy="3785424"/>
          </a:xfrm>
          <a:custGeom>
            <a:avLst/>
            <a:gdLst>
              <a:gd name="connsiteX0" fmla="*/ 2732697 w 2732697"/>
              <a:gd name="connsiteY0" fmla="*/ 0 h 3785424"/>
              <a:gd name="connsiteX1" fmla="*/ 2732697 w 2732697"/>
              <a:gd name="connsiteY1" fmla="*/ 927026 h 3785424"/>
              <a:gd name="connsiteX2" fmla="*/ 2729620 w 2732697"/>
              <a:gd name="connsiteY2" fmla="*/ 931718 h 3785424"/>
              <a:gd name="connsiteX3" fmla="*/ 485382 w 2732697"/>
              <a:gd name="connsiteY3" fmla="*/ 3685237 h 3785424"/>
              <a:gd name="connsiteX4" fmla="*/ 101398 w 2732697"/>
              <a:gd name="connsiteY4" fmla="*/ 3723309 h 3785424"/>
              <a:gd name="connsiteX5" fmla="*/ 63322 w 2732697"/>
              <a:gd name="connsiteY5" fmla="*/ 3335984 h 378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2697" h="3785424">
                <a:moveTo>
                  <a:pt x="2732697" y="0"/>
                </a:moveTo>
                <a:lnTo>
                  <a:pt x="2732697" y="927026"/>
                </a:lnTo>
                <a:lnTo>
                  <a:pt x="2729620" y="931718"/>
                </a:lnTo>
                <a:cubicBezTo>
                  <a:pt x="2545438" y="1204167"/>
                  <a:pt x="2442261" y="1237161"/>
                  <a:pt x="485382" y="3685237"/>
                </a:cubicBezTo>
                <a:cubicBezTo>
                  <a:pt x="390192" y="3802913"/>
                  <a:pt x="218849" y="3818645"/>
                  <a:pt x="101398" y="3723309"/>
                </a:cubicBezTo>
                <a:cubicBezTo>
                  <a:pt x="-16052" y="3624825"/>
                  <a:pt x="-35090" y="3453660"/>
                  <a:pt x="63322" y="3335984"/>
                </a:cubicBezTo>
                <a:close/>
              </a:path>
            </a:pathLst>
          </a:custGeom>
          <a:gradFill>
            <a:gsLst>
              <a:gs pos="0">
                <a:schemeClr val="bg1">
                  <a:alpha val="0"/>
                </a:schemeClr>
              </a:gs>
              <a:gs pos="92000">
                <a:schemeClr val="accent1"/>
              </a:gs>
            </a:gsLst>
            <a:lin ang="18900000" scaled="1"/>
          </a:gradFill>
          <a:ln>
            <a:noFill/>
          </a:ln>
        </p:spPr>
        <p:txBody>
          <a:bodyPr vert="horz" wrap="square" lIns="91440" tIns="45720" rIns="91440" bIns="45720" numCol="1" anchor="t" anchorCtr="0" compatLnSpc="1">
            <a:prstTxWarp prst="textNoShape">
              <a:avLst/>
            </a:prstTxWarp>
            <a:noAutofit/>
          </a:bodyPr>
          <a:lstStyle/>
          <a:p>
            <a:endParaRPr lang="en-US">
              <a:latin typeface="+mj-lt"/>
            </a:endParaRPr>
          </a:p>
        </p:txBody>
      </p:sp>
    </p:spTree>
    <p:extLst>
      <p:ext uri="{BB962C8B-B14F-4D97-AF65-F5344CB8AC3E}">
        <p14:creationId xmlns:p14="http://schemas.microsoft.com/office/powerpoint/2010/main" val="2152974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Tree>
    <p:extLst>
      <p:ext uri="{BB962C8B-B14F-4D97-AF65-F5344CB8AC3E}">
        <p14:creationId xmlns:p14="http://schemas.microsoft.com/office/powerpoint/2010/main" val="2709645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2" name="Graphic 1">
            <a:extLst>
              <a:ext uri="{FF2B5EF4-FFF2-40B4-BE49-F238E27FC236}">
                <a16:creationId xmlns:a16="http://schemas.microsoft.com/office/drawing/2014/main" id="{1E8058BC-55E8-609E-CD69-FD1022C1C6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Text Placeholder 6">
            <a:extLst>
              <a:ext uri="{FF2B5EF4-FFF2-40B4-BE49-F238E27FC236}">
                <a16:creationId xmlns:a16="http://schemas.microsoft.com/office/drawing/2014/main" id="{1F2F4E94-2076-8A37-BB22-A3F5B4C40F62}"/>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Tree>
    <p:extLst>
      <p:ext uri="{BB962C8B-B14F-4D97-AF65-F5344CB8AC3E}">
        <p14:creationId xmlns:p14="http://schemas.microsoft.com/office/powerpoint/2010/main" val="2542528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Tree>
    <p:extLst>
      <p:ext uri="{BB962C8B-B14F-4D97-AF65-F5344CB8AC3E}">
        <p14:creationId xmlns:p14="http://schemas.microsoft.com/office/powerpoint/2010/main" val="2709645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2" name="Graphic 1">
            <a:extLst>
              <a:ext uri="{FF2B5EF4-FFF2-40B4-BE49-F238E27FC236}">
                <a16:creationId xmlns:a16="http://schemas.microsoft.com/office/drawing/2014/main" id="{1E8058BC-55E8-609E-CD69-FD1022C1C6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Text Placeholder 6">
            <a:extLst>
              <a:ext uri="{FF2B5EF4-FFF2-40B4-BE49-F238E27FC236}">
                <a16:creationId xmlns:a16="http://schemas.microsoft.com/office/drawing/2014/main" id="{1F2F4E94-2076-8A37-BB22-A3F5B4C40F62}"/>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Tree>
    <p:extLst>
      <p:ext uri="{BB962C8B-B14F-4D97-AF65-F5344CB8AC3E}">
        <p14:creationId xmlns:p14="http://schemas.microsoft.com/office/powerpoint/2010/main" val="2542528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4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sp>
        <p:nvSpPr>
          <p:cNvPr id="5" name="Text Placeholder 6">
            <a:extLst>
              <a:ext uri="{FF2B5EF4-FFF2-40B4-BE49-F238E27FC236}">
                <a16:creationId xmlns:a16="http://schemas.microsoft.com/office/drawing/2014/main" id="{1F2F4E94-2076-8A37-BB22-A3F5B4C40F62}"/>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Tree>
    <p:extLst>
      <p:ext uri="{BB962C8B-B14F-4D97-AF65-F5344CB8AC3E}">
        <p14:creationId xmlns:p14="http://schemas.microsoft.com/office/powerpoint/2010/main" val="69456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s">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965200" y="920621"/>
            <a:ext cx="10261600" cy="5016758"/>
          </a:xfrm>
          <a:prstGeom prst="rect">
            <a:avLst/>
          </a:prstGeom>
          <a:noFill/>
        </p:spPr>
        <p:txBody>
          <a:bodyPr wrap="square" rtlCol="0">
            <a:spAutoFit/>
          </a:bodyPr>
          <a:lstStyle/>
          <a:p>
            <a:pPr algn="ctr"/>
            <a:r>
              <a:rPr lang="en-GB" sz="16000" b="1">
                <a:solidFill>
                  <a:schemeClr val="bg1"/>
                </a:solidFill>
              </a:rPr>
              <a:t>Chapter Titles</a:t>
            </a:r>
          </a:p>
        </p:txBody>
      </p:sp>
    </p:spTree>
    <p:extLst>
      <p:ext uri="{BB962C8B-B14F-4D97-AF65-F5344CB8AC3E}">
        <p14:creationId xmlns:p14="http://schemas.microsoft.com/office/powerpoint/2010/main" val="299199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19" name="Rectangle 18">
            <a:extLst>
              <a:ext uri="{FF2B5EF4-FFF2-40B4-BE49-F238E27FC236}">
                <a16:creationId xmlns:a16="http://schemas.microsoft.com/office/drawing/2014/main" id="{054D12DD-F800-804E-BADB-60B7F1868742}"/>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Picture Placeholder 25">
            <a:extLst>
              <a:ext uri="{FF2B5EF4-FFF2-40B4-BE49-F238E27FC236}">
                <a16:creationId xmlns:a16="http://schemas.microsoft.com/office/drawing/2014/main" id="{38B3C55C-5CDB-F248-8B78-CA4DEED723E4}"/>
              </a:ext>
            </a:extLst>
          </p:cNvPr>
          <p:cNvSpPr>
            <a:spLocks noGrp="1"/>
          </p:cNvSpPr>
          <p:nvPr>
            <p:ph type="pic" sz="quarter" idx="12"/>
          </p:nvPr>
        </p:nvSpPr>
        <p:spPr>
          <a:xfrm>
            <a:off x="5369607" y="-12192"/>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None/>
              <a:defRPr/>
            </a:lvl1pPr>
          </a:lstStyle>
          <a:p>
            <a:r>
              <a:rPr lang="en-US"/>
              <a:t>Click icon</a:t>
            </a:r>
          </a:p>
          <a:p>
            <a:r>
              <a:rPr lang="en-US"/>
              <a:t>Below to</a:t>
            </a:r>
          </a:p>
          <a:p>
            <a:r>
              <a:rPr lang="en-US"/>
              <a:t>Add image</a:t>
            </a:r>
          </a:p>
          <a:p>
            <a:endParaRPr lang="en-US"/>
          </a:p>
        </p:txBody>
      </p:sp>
      <p:pic>
        <p:nvPicPr>
          <p:cNvPr id="4" name="Graphic 3">
            <a:extLst>
              <a:ext uri="{FF2B5EF4-FFF2-40B4-BE49-F238E27FC236}">
                <a16:creationId xmlns:a16="http://schemas.microsoft.com/office/drawing/2014/main" id="{D585C5C8-3482-80D7-B08E-0D82E85E8F3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348" y="125618"/>
            <a:ext cx="2371580" cy="708582"/>
          </a:xfrm>
          <a:prstGeom prst="rect">
            <a:avLst/>
          </a:prstGeom>
        </p:spPr>
      </p:pic>
      <p:sp>
        <p:nvSpPr>
          <p:cNvPr id="5" name="Text Placeholder 6">
            <a:extLst>
              <a:ext uri="{FF2B5EF4-FFF2-40B4-BE49-F238E27FC236}">
                <a16:creationId xmlns:a16="http://schemas.microsoft.com/office/drawing/2014/main" id="{3BE9E827-8ABF-7A0F-AD4D-FD01AFDD7927}"/>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578056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19" name="Rectangle 18">
            <a:extLst>
              <a:ext uri="{FF2B5EF4-FFF2-40B4-BE49-F238E27FC236}">
                <a16:creationId xmlns:a16="http://schemas.microsoft.com/office/drawing/2014/main" id="{054D12DD-F800-804E-BADB-60B7F1868742}"/>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Picture Placeholder 25">
            <a:extLst>
              <a:ext uri="{FF2B5EF4-FFF2-40B4-BE49-F238E27FC236}">
                <a16:creationId xmlns:a16="http://schemas.microsoft.com/office/drawing/2014/main" id="{38B3C55C-5CDB-F248-8B78-CA4DEED723E4}"/>
              </a:ext>
            </a:extLst>
          </p:cNvPr>
          <p:cNvSpPr>
            <a:spLocks noGrp="1"/>
          </p:cNvSpPr>
          <p:nvPr>
            <p:ph type="pic" sz="quarter" idx="12"/>
          </p:nvPr>
        </p:nvSpPr>
        <p:spPr>
          <a:xfrm>
            <a:off x="5369607" y="-12192"/>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None/>
              <a:defRPr/>
            </a:lvl1pPr>
          </a:lstStyle>
          <a:p>
            <a:r>
              <a:rPr lang="en-US"/>
              <a:t>Click icon</a:t>
            </a:r>
          </a:p>
          <a:p>
            <a:r>
              <a:rPr lang="en-US"/>
              <a:t>Below to</a:t>
            </a:r>
          </a:p>
          <a:p>
            <a:r>
              <a:rPr lang="en-US"/>
              <a:t>Add image</a:t>
            </a:r>
          </a:p>
          <a:p>
            <a:endParaRPr lang="en-US"/>
          </a:p>
        </p:txBody>
      </p:sp>
      <p:pic>
        <p:nvPicPr>
          <p:cNvPr id="4" name="Graphic 3">
            <a:extLst>
              <a:ext uri="{FF2B5EF4-FFF2-40B4-BE49-F238E27FC236}">
                <a16:creationId xmlns:a16="http://schemas.microsoft.com/office/drawing/2014/main" id="{D585C5C8-3482-80D7-B08E-0D82E85E8F3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348" y="125618"/>
            <a:ext cx="2371580" cy="708582"/>
          </a:xfrm>
          <a:prstGeom prst="rect">
            <a:avLst/>
          </a:prstGeom>
        </p:spPr>
      </p:pic>
      <p:sp>
        <p:nvSpPr>
          <p:cNvPr id="5" name="Text Placeholder 6">
            <a:extLst>
              <a:ext uri="{FF2B5EF4-FFF2-40B4-BE49-F238E27FC236}">
                <a16:creationId xmlns:a16="http://schemas.microsoft.com/office/drawing/2014/main" id="{3BE9E827-8ABF-7A0F-AD4D-FD01AFDD7927}"/>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578056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b="4"/>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 Placeholder 6">
            <a:extLst>
              <a:ext uri="{FF2B5EF4-FFF2-40B4-BE49-F238E27FC236}">
                <a16:creationId xmlns:a16="http://schemas.microsoft.com/office/drawing/2014/main" id="{C02507B4-B280-4280-6D11-B15844CA7C1E}"/>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484386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Graphic 22">
            <a:extLst>
              <a:ext uri="{FF2B5EF4-FFF2-40B4-BE49-F238E27FC236}">
                <a16:creationId xmlns:a16="http://schemas.microsoft.com/office/drawing/2014/main" id="{D58E78D5-28BB-83A0-E66C-106FCD558E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57801" y="3724429"/>
            <a:ext cx="2672163" cy="798390"/>
          </a:xfrm>
          <a:prstGeom prst="rect">
            <a:avLst/>
          </a:prstGeom>
        </p:spPr>
      </p:pic>
      <p:sp>
        <p:nvSpPr>
          <p:cNvPr id="24" name="Text Placeholder 6">
            <a:extLst>
              <a:ext uri="{FF2B5EF4-FFF2-40B4-BE49-F238E27FC236}">
                <a16:creationId xmlns:a16="http://schemas.microsoft.com/office/drawing/2014/main" id="{6A0B3C88-04A5-EE46-C072-B8EF1EF0547A}"/>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33630734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Graphic 22">
            <a:extLst>
              <a:ext uri="{FF2B5EF4-FFF2-40B4-BE49-F238E27FC236}">
                <a16:creationId xmlns:a16="http://schemas.microsoft.com/office/drawing/2014/main" id="{D58E78D5-28BB-83A0-E66C-106FCD558E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57801" y="3724429"/>
            <a:ext cx="2672163" cy="798390"/>
          </a:xfrm>
          <a:prstGeom prst="rect">
            <a:avLst/>
          </a:prstGeom>
        </p:spPr>
      </p:pic>
      <p:sp>
        <p:nvSpPr>
          <p:cNvPr id="24" name="Text Placeholder 6">
            <a:extLst>
              <a:ext uri="{FF2B5EF4-FFF2-40B4-BE49-F238E27FC236}">
                <a16:creationId xmlns:a16="http://schemas.microsoft.com/office/drawing/2014/main" id="{6A0B3C88-04A5-EE46-C072-B8EF1EF0547A}"/>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33630734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descr="A white text on a black background&#10;&#10;AI-generated content may be incorrect.">
            <a:extLst>
              <a:ext uri="{FF2B5EF4-FFF2-40B4-BE49-F238E27FC236}">
                <a16:creationId xmlns:a16="http://schemas.microsoft.com/office/drawing/2014/main" id="{D3A942C9-F3F4-14CB-9977-C6664A5E398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187330" y="3735001"/>
            <a:ext cx="2625583" cy="785049"/>
          </a:xfrm>
          <a:prstGeom prst="rect">
            <a:avLst/>
          </a:prstGeom>
        </p:spPr>
      </p:pic>
      <p:sp>
        <p:nvSpPr>
          <p:cNvPr id="3" name="Text Placeholder 6">
            <a:extLst>
              <a:ext uri="{FF2B5EF4-FFF2-40B4-BE49-F238E27FC236}">
                <a16:creationId xmlns:a16="http://schemas.microsoft.com/office/drawing/2014/main" id="{08339116-F001-4509-7228-1B8E0F889027}"/>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1525210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03_Heading_Content">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867508" y="920621"/>
            <a:ext cx="10261600" cy="5016758"/>
          </a:xfrm>
          <a:prstGeom prst="rect">
            <a:avLst/>
          </a:prstGeom>
          <a:noFill/>
        </p:spPr>
        <p:txBody>
          <a:bodyPr wrap="square" rtlCol="0">
            <a:spAutoFit/>
          </a:bodyPr>
          <a:lstStyle/>
          <a:p>
            <a:pPr algn="ctr"/>
            <a:r>
              <a:rPr lang="en-GB" sz="16000" b="1">
                <a:solidFill>
                  <a:schemeClr val="bg1"/>
                </a:solidFill>
              </a:rPr>
              <a:t>Heading/</a:t>
            </a:r>
          </a:p>
          <a:p>
            <a:pPr algn="ctr"/>
            <a:r>
              <a:rPr lang="en-GB" sz="16000" b="1">
                <a:solidFill>
                  <a:schemeClr val="bg1"/>
                </a:solidFill>
              </a:rPr>
              <a:t>content</a:t>
            </a:r>
          </a:p>
        </p:txBody>
      </p:sp>
    </p:spTree>
    <p:extLst>
      <p:ext uri="{BB962C8B-B14F-4D97-AF65-F5344CB8AC3E}">
        <p14:creationId xmlns:p14="http://schemas.microsoft.com/office/powerpoint/2010/main" val="34446787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_01">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3E07558-B527-4BDD-8E47-77A6ECCCD1D1}"/>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Tree>
    <p:extLst>
      <p:ext uri="{BB962C8B-B14F-4D97-AF65-F5344CB8AC3E}">
        <p14:creationId xmlns:p14="http://schemas.microsoft.com/office/powerpoint/2010/main" val="40405575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ntent_02b">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3E07558-B527-4BDD-8E47-77A6ECCCD1D1}"/>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CFE92C82-AE63-6044-9D10-6840BC04A42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
            <a:extLst>
              <a:ext uri="{FF2B5EF4-FFF2-40B4-BE49-F238E27FC236}">
                <a16:creationId xmlns:a16="http://schemas.microsoft.com/office/drawing/2014/main" id="{44F77E66-2845-754F-5C6A-F2E159C1980C}"/>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BA5903F0-1C3B-9F46-BC37-4499C06ADA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7" name="Group 6">
            <a:extLst>
              <a:ext uri="{FF2B5EF4-FFF2-40B4-BE49-F238E27FC236}">
                <a16:creationId xmlns:a16="http://schemas.microsoft.com/office/drawing/2014/main" id="{B1352688-B2BD-D076-AB4F-D2F4D9229292}"/>
              </a:ext>
            </a:extLst>
          </p:cNvPr>
          <p:cNvGrpSpPr/>
          <p:nvPr userDrawn="1"/>
        </p:nvGrpSpPr>
        <p:grpSpPr>
          <a:xfrm>
            <a:off x="242995" y="837761"/>
            <a:ext cx="838200" cy="109793"/>
            <a:chOff x="571500" y="930335"/>
            <a:chExt cx="838200" cy="120483"/>
          </a:xfrm>
        </p:grpSpPr>
        <p:sp>
          <p:nvSpPr>
            <p:cNvPr id="8" name="Oval 7">
              <a:extLst>
                <a:ext uri="{FF2B5EF4-FFF2-40B4-BE49-F238E27FC236}">
                  <a16:creationId xmlns:a16="http://schemas.microsoft.com/office/drawing/2014/main" id="{7A734AF0-E090-DE1C-F735-C40E39B33060}"/>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486867EE-01AB-FA33-EB95-B057F1F4ED0B}"/>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227F511F-08B4-3AE5-8060-2F05B774A706}"/>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8F9D893C-A24D-7CFC-4A6B-1792BBFC16F4}"/>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9" name="Oval 18">
              <a:extLst>
                <a:ext uri="{FF2B5EF4-FFF2-40B4-BE49-F238E27FC236}">
                  <a16:creationId xmlns:a16="http://schemas.microsoft.com/office/drawing/2014/main" id="{7356E362-EBC0-E827-DF2E-4D2DAFD7668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01126868"/>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1305107"/>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33406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693829"/>
            <a:ext cx="5938710" cy="6164171"/>
          </a:xfrm>
          <a:prstGeom prst="rect">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76337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04945" y="1358298"/>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6253290" y="1411490"/>
            <a:ext cx="5329109"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grpSp>
        <p:nvGrpSpPr>
          <p:cNvPr id="6" name="Group 5">
            <a:extLst>
              <a:ext uri="{FF2B5EF4-FFF2-40B4-BE49-F238E27FC236}">
                <a16:creationId xmlns:a16="http://schemas.microsoft.com/office/drawing/2014/main" id="{85B58B1A-F029-AFCE-42AF-B8CC7FE126F5}"/>
              </a:ext>
            </a:extLst>
          </p:cNvPr>
          <p:cNvGrpSpPr/>
          <p:nvPr userDrawn="1"/>
        </p:nvGrpSpPr>
        <p:grpSpPr>
          <a:xfrm>
            <a:off x="242995" y="837761"/>
            <a:ext cx="838200" cy="109793"/>
            <a:chOff x="571500" y="930335"/>
            <a:chExt cx="838200" cy="120483"/>
          </a:xfrm>
        </p:grpSpPr>
        <p:sp>
          <p:nvSpPr>
            <p:cNvPr id="11" name="Oval 10">
              <a:extLst>
                <a:ext uri="{FF2B5EF4-FFF2-40B4-BE49-F238E27FC236}">
                  <a16:creationId xmlns:a16="http://schemas.microsoft.com/office/drawing/2014/main" id="{1CE52470-FE4B-B09A-1529-C53BD4F2B154}"/>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2" name="Oval 11">
              <a:extLst>
                <a:ext uri="{FF2B5EF4-FFF2-40B4-BE49-F238E27FC236}">
                  <a16:creationId xmlns:a16="http://schemas.microsoft.com/office/drawing/2014/main" id="{872063B2-9527-0997-2FFD-5022CE98F7B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5" name="Oval 14">
              <a:extLst>
                <a:ext uri="{FF2B5EF4-FFF2-40B4-BE49-F238E27FC236}">
                  <a16:creationId xmlns:a16="http://schemas.microsoft.com/office/drawing/2014/main" id="{75147330-1E3A-7606-C50A-E3EDBDE3285B}"/>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7" name="Oval 16">
              <a:extLst>
                <a:ext uri="{FF2B5EF4-FFF2-40B4-BE49-F238E27FC236}">
                  <a16:creationId xmlns:a16="http://schemas.microsoft.com/office/drawing/2014/main" id="{BCC90353-0BA4-C067-C410-332FA6162CCC}"/>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E5CF34F0-A4C7-8D61-940B-1279E83A787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147646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pecial_06">
    <p:spTree>
      <p:nvGrpSpPr>
        <p:cNvPr id="1" name=""/>
        <p:cNvGrpSpPr/>
        <p:nvPr/>
      </p:nvGrpSpPr>
      <p:grpSpPr>
        <a:xfrm>
          <a:off x="0" y="0"/>
          <a:ext cx="0" cy="0"/>
          <a:chOff x="0" y="0"/>
          <a:chExt cx="0" cy="0"/>
        </a:xfrm>
      </p:grpSpPr>
      <p:sp>
        <p:nvSpPr>
          <p:cNvPr id="10" name="Picture Placeholder 7"/>
          <p:cNvSpPr>
            <a:spLocks noGrp="1"/>
          </p:cNvSpPr>
          <p:nvPr>
            <p:ph type="pic" sz="quarter" idx="14" hasCustomPrompt="1"/>
          </p:nvPr>
        </p:nvSpPr>
        <p:spPr>
          <a:xfrm>
            <a:off x="8852794"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2" name="Picture Placeholder 7"/>
          <p:cNvSpPr>
            <a:spLocks noGrp="1"/>
          </p:cNvSpPr>
          <p:nvPr>
            <p:ph type="pic" sz="quarter" idx="15" hasCustomPrompt="1"/>
          </p:nvPr>
        </p:nvSpPr>
        <p:spPr>
          <a:xfrm>
            <a:off x="6367758"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3" name="Picture Placeholder 7"/>
          <p:cNvSpPr>
            <a:spLocks noGrp="1"/>
          </p:cNvSpPr>
          <p:nvPr>
            <p:ph type="pic" sz="quarter" idx="16" hasCustomPrompt="1"/>
          </p:nvPr>
        </p:nvSpPr>
        <p:spPr>
          <a:xfrm>
            <a:off x="6367758"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9" name="Picture Placeholder 7"/>
          <p:cNvSpPr>
            <a:spLocks noGrp="1"/>
          </p:cNvSpPr>
          <p:nvPr>
            <p:ph type="pic" sz="quarter" idx="13" hasCustomPrompt="1"/>
          </p:nvPr>
        </p:nvSpPr>
        <p:spPr>
          <a:xfrm>
            <a:off x="8852794"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7" name="Text Placeholder 6">
            <a:extLst>
              <a:ext uri="{FF2B5EF4-FFF2-40B4-BE49-F238E27FC236}">
                <a16:creationId xmlns:a16="http://schemas.microsoft.com/office/drawing/2014/main" id="{EAFF275A-3B32-6646-BFFA-2ECBA7D7F306}"/>
              </a:ext>
            </a:extLst>
          </p:cNvPr>
          <p:cNvSpPr>
            <a:spLocks noGrp="1"/>
          </p:cNvSpPr>
          <p:nvPr>
            <p:ph type="body" sz="quarter" idx="20" hasCustomPrompt="1"/>
          </p:nvPr>
        </p:nvSpPr>
        <p:spPr>
          <a:xfrm>
            <a:off x="736430" y="1572175"/>
            <a:ext cx="5359570" cy="4779594"/>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5">
            <a:extLst>
              <a:ext uri="{FF2B5EF4-FFF2-40B4-BE49-F238E27FC236}">
                <a16:creationId xmlns:a16="http://schemas.microsoft.com/office/drawing/2014/main" id="{7E693727-245D-4400-93E8-1CD002C4003C}"/>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6" name="Rectangle 15">
            <a:extLst>
              <a:ext uri="{FF2B5EF4-FFF2-40B4-BE49-F238E27FC236}">
                <a16:creationId xmlns:a16="http://schemas.microsoft.com/office/drawing/2014/main" id="{D1CED151-A53D-1F71-A38C-F2D6C8083659}"/>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itle 1">
            <a:extLst>
              <a:ext uri="{FF2B5EF4-FFF2-40B4-BE49-F238E27FC236}">
                <a16:creationId xmlns:a16="http://schemas.microsoft.com/office/drawing/2014/main" id="{4E5A19FB-B42F-13F4-AA36-CCD5CFA034F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18" name="Graphic 17">
            <a:extLst>
              <a:ext uri="{FF2B5EF4-FFF2-40B4-BE49-F238E27FC236}">
                <a16:creationId xmlns:a16="http://schemas.microsoft.com/office/drawing/2014/main" id="{D142B954-E20F-55EC-5F62-CDE524121E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19" name="Group 18">
            <a:extLst>
              <a:ext uri="{FF2B5EF4-FFF2-40B4-BE49-F238E27FC236}">
                <a16:creationId xmlns:a16="http://schemas.microsoft.com/office/drawing/2014/main" id="{7ABBA8AB-0CB4-F4A0-F1D6-CA045EB178B2}"/>
              </a:ext>
            </a:extLst>
          </p:cNvPr>
          <p:cNvGrpSpPr/>
          <p:nvPr userDrawn="1"/>
        </p:nvGrpSpPr>
        <p:grpSpPr>
          <a:xfrm>
            <a:off x="242995" y="837761"/>
            <a:ext cx="838200" cy="109793"/>
            <a:chOff x="571500" y="930335"/>
            <a:chExt cx="838200" cy="120483"/>
          </a:xfrm>
        </p:grpSpPr>
        <p:sp>
          <p:nvSpPr>
            <p:cNvPr id="20" name="Oval 19">
              <a:extLst>
                <a:ext uri="{FF2B5EF4-FFF2-40B4-BE49-F238E27FC236}">
                  <a16:creationId xmlns:a16="http://schemas.microsoft.com/office/drawing/2014/main" id="{80828365-C416-86FC-BEA7-89E7CA7CBEDB}"/>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35646296-2191-7ED3-0D34-CFB8D76FAB6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57BE9A52-1E9E-DC2E-6731-C583C5A27ACC}"/>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96EC8B9C-E461-2036-B03B-2444F0D405E2}"/>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6299EAB2-F1E2-AFFE-1EE0-56D5D5409B6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4335723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ing_Content_05">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3FA8211-55BB-3F16-B316-4BD66FF055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rot="21360064">
            <a:off x="6310378" y="2320973"/>
            <a:ext cx="5567056" cy="6011509"/>
          </a:xfrm>
          <a:custGeom>
            <a:avLst/>
            <a:gdLst>
              <a:gd name="connsiteX0" fmla="*/ 5567056 w 5567056"/>
              <a:gd name="connsiteY0" fmla="*/ 0 h 6011509"/>
              <a:gd name="connsiteX1" fmla="*/ 5567056 w 5567056"/>
              <a:gd name="connsiteY1" fmla="*/ 6011509 h 6011509"/>
              <a:gd name="connsiteX2" fmla="*/ 0 w 5567056"/>
              <a:gd name="connsiteY2" fmla="*/ 6011509 h 6011509"/>
              <a:gd name="connsiteX3" fmla="*/ 0 w 5567056"/>
              <a:gd name="connsiteY3" fmla="*/ 5664422 h 6011509"/>
              <a:gd name="connsiteX4" fmla="*/ 4136865 w 5567056"/>
              <a:gd name="connsiteY4" fmla="*/ 5953622 h 6011509"/>
              <a:gd name="connsiteX5" fmla="*/ 4228573 w 5567056"/>
              <a:gd name="connsiteY5" fmla="*/ 4641785 h 6011509"/>
              <a:gd name="connsiteX6" fmla="*/ 0 w 5567056"/>
              <a:gd name="connsiteY6" fmla="*/ 4346173 h 6011509"/>
              <a:gd name="connsiteX7" fmla="*/ 0 w 5567056"/>
              <a:gd name="connsiteY7" fmla="*/ 0 h 601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67056" h="6011509">
                <a:moveTo>
                  <a:pt x="5567056" y="0"/>
                </a:moveTo>
                <a:lnTo>
                  <a:pt x="5567056" y="6011509"/>
                </a:lnTo>
                <a:lnTo>
                  <a:pt x="0" y="6011509"/>
                </a:lnTo>
                <a:lnTo>
                  <a:pt x="0" y="5664422"/>
                </a:lnTo>
                <a:lnTo>
                  <a:pt x="4136865" y="5953622"/>
                </a:lnTo>
                <a:lnTo>
                  <a:pt x="4228573" y="4641785"/>
                </a:lnTo>
                <a:lnTo>
                  <a:pt x="0" y="4346173"/>
                </a:lnTo>
                <a:lnTo>
                  <a:pt x="0" y="0"/>
                </a:lnTo>
                <a:close/>
              </a:path>
            </a:pathLst>
          </a:custGeom>
        </p:spPr>
      </p:pic>
      <p:sp>
        <p:nvSpPr>
          <p:cNvPr id="3" name="Rectangle 2">
            <a:extLst>
              <a:ext uri="{FF2B5EF4-FFF2-40B4-BE49-F238E27FC236}">
                <a16:creationId xmlns:a16="http://schemas.microsoft.com/office/drawing/2014/main" id="{F181728D-3892-5D42-A9D7-687B5C69EC51}"/>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9" name="Content Placeholder 8">
            <a:extLst>
              <a:ext uri="{FF2B5EF4-FFF2-40B4-BE49-F238E27FC236}">
                <a16:creationId xmlns:a16="http://schemas.microsoft.com/office/drawing/2014/main" id="{5AC52D7A-EF38-3C43-860E-E4FB1900D07B}"/>
              </a:ext>
            </a:extLst>
          </p:cNvPr>
          <p:cNvSpPr>
            <a:spLocks noGrp="1"/>
          </p:cNvSpPr>
          <p:nvPr>
            <p:ph sz="quarter" idx="11" hasCustomPrompt="1"/>
          </p:nvPr>
        </p:nvSpPr>
        <p:spPr>
          <a:xfrm>
            <a:off x="531676" y="1976650"/>
            <a:ext cx="6089523" cy="3108387"/>
          </a:xfrm>
        </p:spPr>
        <p:txBody>
          <a:bodyPr>
            <a:normAutofit/>
          </a:bodyPr>
          <a:lstStyle>
            <a:lvl1pPr marL="514350" indent="-514350">
              <a:buFont typeface="Century Gothic" panose="020B0502020202020204" pitchFamily="34" charset="0"/>
              <a:buChar char="●"/>
              <a:defRPr sz="2400" b="0" i="0"/>
            </a:lvl1pPr>
            <a:lvl2pPr>
              <a:defRPr sz="2000" b="0" i="0"/>
            </a:lvl2pPr>
            <a:lvl3pPr>
              <a:defRPr sz="1800" b="0" i="0"/>
            </a:lvl3pPr>
            <a:lvl4pPr>
              <a:defRPr sz="1600" b="0" i="0"/>
            </a:lvl4pPr>
            <a:lvl5pPr>
              <a:defRPr sz="1600"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5">
            <a:extLst>
              <a:ext uri="{FF2B5EF4-FFF2-40B4-BE49-F238E27FC236}">
                <a16:creationId xmlns:a16="http://schemas.microsoft.com/office/drawing/2014/main" id="{A63551CA-556B-41CC-B934-CDD1E67C0136}"/>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19" name="Picture Placeholder 25">
            <a:extLst>
              <a:ext uri="{FF2B5EF4-FFF2-40B4-BE49-F238E27FC236}">
                <a16:creationId xmlns:a16="http://schemas.microsoft.com/office/drawing/2014/main" id="{37734D4A-19CA-4199-BC77-59DC6E051F9E}"/>
              </a:ext>
            </a:extLst>
          </p:cNvPr>
          <p:cNvSpPr>
            <a:spLocks noGrp="1"/>
          </p:cNvSpPr>
          <p:nvPr>
            <p:ph type="pic" sz="quarter" idx="13"/>
          </p:nvPr>
        </p:nvSpPr>
        <p:spPr>
          <a:xfrm>
            <a:off x="5357454" y="0"/>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FontTx/>
              <a:buNone/>
              <a:defRPr/>
            </a:lvl1pPr>
          </a:lstStyle>
          <a:p>
            <a:r>
              <a:rPr lang="en-US"/>
              <a:t>Click icon</a:t>
            </a:r>
          </a:p>
          <a:p>
            <a:r>
              <a:rPr lang="en-US"/>
              <a:t>Below to</a:t>
            </a:r>
          </a:p>
          <a:p>
            <a:r>
              <a:rPr lang="en-US"/>
              <a:t>Add image</a:t>
            </a:r>
          </a:p>
        </p:txBody>
      </p:sp>
      <p:sp>
        <p:nvSpPr>
          <p:cNvPr id="4" name="Rectangle 3">
            <a:extLst>
              <a:ext uri="{FF2B5EF4-FFF2-40B4-BE49-F238E27FC236}">
                <a16:creationId xmlns:a16="http://schemas.microsoft.com/office/drawing/2014/main" id="{5D4E5319-CEDE-CB13-62FF-9ED06D724C86}"/>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28A08194-A1CF-58C7-8452-9E29423CEB26}"/>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F1E510E2-DF14-0D68-D29A-5A578A262C2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9" name="Group 28">
            <a:extLst>
              <a:ext uri="{FF2B5EF4-FFF2-40B4-BE49-F238E27FC236}">
                <a16:creationId xmlns:a16="http://schemas.microsoft.com/office/drawing/2014/main" id="{C11D9C7E-9DF5-9B20-524F-81850ECF7E29}"/>
              </a:ext>
            </a:extLst>
          </p:cNvPr>
          <p:cNvGrpSpPr>
            <a:grpSpLocks noChangeAspect="1"/>
          </p:cNvGrpSpPr>
          <p:nvPr userDrawn="1"/>
        </p:nvGrpSpPr>
        <p:grpSpPr>
          <a:xfrm>
            <a:off x="9668145" y="4725797"/>
            <a:ext cx="1568637" cy="2468996"/>
            <a:chOff x="9668145" y="4725797"/>
            <a:chExt cx="1568637" cy="2468996"/>
          </a:xfrm>
        </p:grpSpPr>
        <p:sp>
          <p:nvSpPr>
            <p:cNvPr id="28" name="Freeform: Shape 27">
              <a:extLst>
                <a:ext uri="{FF2B5EF4-FFF2-40B4-BE49-F238E27FC236}">
                  <a16:creationId xmlns:a16="http://schemas.microsoft.com/office/drawing/2014/main" id="{CE72A1F2-E918-0A9B-3F2B-EC1FC5D1465A}"/>
                </a:ext>
              </a:extLst>
            </p:cNvPr>
            <p:cNvSpPr/>
            <p:nvPr userDrawn="1"/>
          </p:nvSpPr>
          <p:spPr>
            <a:xfrm rot="2351781">
              <a:off x="9668145" y="5361500"/>
              <a:ext cx="413092" cy="1833293"/>
            </a:xfrm>
            <a:custGeom>
              <a:avLst/>
              <a:gdLst>
                <a:gd name="connsiteX0" fmla="*/ 91064 w 413092"/>
                <a:gd name="connsiteY0" fmla="*/ 35275 h 1833293"/>
                <a:gd name="connsiteX1" fmla="*/ 206546 w 413092"/>
                <a:gd name="connsiteY1" fmla="*/ 0 h 1833293"/>
                <a:gd name="connsiteX2" fmla="*/ 413092 w 413092"/>
                <a:gd name="connsiteY2" fmla="*/ 206546 h 1833293"/>
                <a:gd name="connsiteX3" fmla="*/ 413091 w 413092"/>
                <a:gd name="connsiteY3" fmla="*/ 1496427 h 1833293"/>
                <a:gd name="connsiteX4" fmla="*/ 0 w 413092"/>
                <a:gd name="connsiteY4" fmla="*/ 1833293 h 1833293"/>
                <a:gd name="connsiteX5" fmla="*/ 0 w 413092"/>
                <a:gd name="connsiteY5" fmla="*/ 206546 h 1833293"/>
                <a:gd name="connsiteX6" fmla="*/ 91064 w 413092"/>
                <a:gd name="connsiteY6" fmla="*/ 35275 h 1833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2" h="1833293">
                  <a:moveTo>
                    <a:pt x="91064" y="35275"/>
                  </a:moveTo>
                  <a:cubicBezTo>
                    <a:pt x="124029" y="13004"/>
                    <a:pt x="163768" y="0"/>
                    <a:pt x="206546" y="0"/>
                  </a:cubicBezTo>
                  <a:cubicBezTo>
                    <a:pt x="320618" y="0"/>
                    <a:pt x="413092" y="92474"/>
                    <a:pt x="413092" y="206546"/>
                  </a:cubicBezTo>
                  <a:lnTo>
                    <a:pt x="413091" y="1496427"/>
                  </a:lnTo>
                  <a:lnTo>
                    <a:pt x="0" y="1833293"/>
                  </a:lnTo>
                  <a:lnTo>
                    <a:pt x="0" y="206546"/>
                  </a:lnTo>
                  <a:cubicBezTo>
                    <a:pt x="0" y="135251"/>
                    <a:pt x="36123" y="72393"/>
                    <a:pt x="91064" y="352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ounded Rectangle 25">
              <a:extLst>
                <a:ext uri="{FF2B5EF4-FFF2-40B4-BE49-F238E27FC236}">
                  <a16:creationId xmlns:a16="http://schemas.microsoft.com/office/drawing/2014/main" id="{9D3FD03D-6D2D-AB8D-7E49-267692480AD6}"/>
                </a:ext>
              </a:extLst>
            </p:cNvPr>
            <p:cNvSpPr/>
            <p:nvPr userDrawn="1"/>
          </p:nvSpPr>
          <p:spPr>
            <a:xfrm rot="2351781">
              <a:off x="9705079" y="4753598"/>
              <a:ext cx="413091" cy="11392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3B0BD669-A9F3-72F7-AA53-DA23490BC8A8}"/>
                </a:ext>
              </a:extLst>
            </p:cNvPr>
            <p:cNvSpPr/>
            <p:nvPr userDrawn="1"/>
          </p:nvSpPr>
          <p:spPr>
            <a:xfrm rot="2351781">
              <a:off x="10823691" y="4725797"/>
              <a:ext cx="413091" cy="2190714"/>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8E639339-91AD-C93A-57F8-843B626627A0}"/>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C096CF84-ED49-D34C-F7D7-144E356037C9}"/>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7B684B4A-DC63-5CC7-6DB8-EECF15487DA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0E3E59AC-17D1-AB31-B18B-F53FD24F3C65}"/>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13E29724-6699-94FD-99F0-3B3C6957CFE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40" name="Oval 39">
              <a:extLst>
                <a:ext uri="{FF2B5EF4-FFF2-40B4-BE49-F238E27FC236}">
                  <a16:creationId xmlns:a16="http://schemas.microsoft.com/office/drawing/2014/main" id="{E2344B2C-67DC-A345-B498-4A57E49E4E1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1308313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ing_Content_07">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718182" y="1732383"/>
            <a:ext cx="6476909" cy="4371433"/>
          </a:xfrm>
          <a:custGeom>
            <a:avLst/>
            <a:gdLst>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43923 w 17560770"/>
              <a:gd name="connsiteY6" fmla="*/ 3844922 h 7230830"/>
              <a:gd name="connsiteX7" fmla="*/ 0 w 17560770"/>
              <a:gd name="connsiteY7" fmla="*/ 3411719 h 7230830"/>
              <a:gd name="connsiteX8" fmla="*/ 3729831 w 17560770"/>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1266 w 17560770"/>
              <a:gd name="connsiteY6" fmla="*/ 3857829 h 7230830"/>
              <a:gd name="connsiteX7" fmla="*/ 0 w 17560770"/>
              <a:gd name="connsiteY7" fmla="*/ 3411719 h 7230830"/>
              <a:gd name="connsiteX8" fmla="*/ 3729831 w 17560770"/>
              <a:gd name="connsiteY8" fmla="*/ 0 h 7230830"/>
              <a:gd name="connsiteX0" fmla="*/ 3745463 w 17576402"/>
              <a:gd name="connsiteY0" fmla="*/ 0 h 7230830"/>
              <a:gd name="connsiteX1" fmla="*/ 14190494 w 17576402"/>
              <a:gd name="connsiteY1" fmla="*/ 0 h 7230830"/>
              <a:gd name="connsiteX2" fmla="*/ 17576402 w 17576402"/>
              <a:gd name="connsiteY2" fmla="*/ 3385908 h 7230830"/>
              <a:gd name="connsiteX3" fmla="*/ 17576402 w 17576402"/>
              <a:gd name="connsiteY3" fmla="*/ 3844922 h 7230830"/>
              <a:gd name="connsiteX4" fmla="*/ 14190494 w 17576402"/>
              <a:gd name="connsiteY4" fmla="*/ 7230830 h 7230830"/>
              <a:gd name="connsiteX5" fmla="*/ 3745463 w 17576402"/>
              <a:gd name="connsiteY5" fmla="*/ 7230830 h 7230830"/>
              <a:gd name="connsiteX6" fmla="*/ 0 w 17576402"/>
              <a:gd name="connsiteY6" fmla="*/ 3857829 h 7230830"/>
              <a:gd name="connsiteX7" fmla="*/ 15632 w 17576402"/>
              <a:gd name="connsiteY7" fmla="*/ 3411719 h 7230830"/>
              <a:gd name="connsiteX8" fmla="*/ 3745463 w 17576402"/>
              <a:gd name="connsiteY8" fmla="*/ 0 h 7230830"/>
              <a:gd name="connsiteX0" fmla="*/ 3745463 w 17576402"/>
              <a:gd name="connsiteY0" fmla="*/ 0 h 7230830"/>
              <a:gd name="connsiteX1" fmla="*/ 14190494 w 17576402"/>
              <a:gd name="connsiteY1" fmla="*/ 0 h 7230830"/>
              <a:gd name="connsiteX2" fmla="*/ 17576402 w 17576402"/>
              <a:gd name="connsiteY2" fmla="*/ 3844922 h 7230830"/>
              <a:gd name="connsiteX3" fmla="*/ 14190494 w 17576402"/>
              <a:gd name="connsiteY3" fmla="*/ 7230830 h 7230830"/>
              <a:gd name="connsiteX4" fmla="*/ 3745463 w 17576402"/>
              <a:gd name="connsiteY4" fmla="*/ 7230830 h 7230830"/>
              <a:gd name="connsiteX5" fmla="*/ 0 w 17576402"/>
              <a:gd name="connsiteY5" fmla="*/ 3857829 h 7230830"/>
              <a:gd name="connsiteX6" fmla="*/ 15632 w 17576402"/>
              <a:gd name="connsiteY6" fmla="*/ 3411719 h 7230830"/>
              <a:gd name="connsiteX7" fmla="*/ 3745463 w 17576402"/>
              <a:gd name="connsiteY7" fmla="*/ 0 h 7230830"/>
              <a:gd name="connsiteX0" fmla="*/ 3745463 w 15496121"/>
              <a:gd name="connsiteY0" fmla="*/ 0 h 7230830"/>
              <a:gd name="connsiteX1" fmla="*/ 14190494 w 15496121"/>
              <a:gd name="connsiteY1" fmla="*/ 0 h 7230830"/>
              <a:gd name="connsiteX2" fmla="*/ 14190494 w 15496121"/>
              <a:gd name="connsiteY2" fmla="*/ 7230830 h 7230830"/>
              <a:gd name="connsiteX3" fmla="*/ 3745463 w 15496121"/>
              <a:gd name="connsiteY3" fmla="*/ 7230830 h 7230830"/>
              <a:gd name="connsiteX4" fmla="*/ 0 w 15496121"/>
              <a:gd name="connsiteY4" fmla="*/ 3857829 h 7230830"/>
              <a:gd name="connsiteX5" fmla="*/ 15632 w 15496121"/>
              <a:gd name="connsiteY5" fmla="*/ 3411719 h 7230830"/>
              <a:gd name="connsiteX6" fmla="*/ 3745463 w 15496121"/>
              <a:gd name="connsiteY6" fmla="*/ 0 h 7230830"/>
              <a:gd name="connsiteX0" fmla="*/ 3745463 w 14190493"/>
              <a:gd name="connsiteY0" fmla="*/ 0 h 7230830"/>
              <a:gd name="connsiteX1" fmla="*/ 14190494 w 14190493"/>
              <a:gd name="connsiteY1" fmla="*/ 0 h 7230830"/>
              <a:gd name="connsiteX2" fmla="*/ 14190494 w 14190493"/>
              <a:gd name="connsiteY2" fmla="*/ 7230830 h 7230830"/>
              <a:gd name="connsiteX3" fmla="*/ 3745463 w 14190493"/>
              <a:gd name="connsiteY3" fmla="*/ 7230830 h 7230830"/>
              <a:gd name="connsiteX4" fmla="*/ 0 w 14190493"/>
              <a:gd name="connsiteY4" fmla="*/ 3857829 h 7230830"/>
              <a:gd name="connsiteX5" fmla="*/ 15632 w 14190493"/>
              <a:gd name="connsiteY5" fmla="*/ 3411719 h 7230830"/>
              <a:gd name="connsiteX6" fmla="*/ 3745463 w 14190493"/>
              <a:gd name="connsiteY6" fmla="*/ 0 h 7230830"/>
              <a:gd name="connsiteX0" fmla="*/ 3745463 w 14190493"/>
              <a:gd name="connsiteY0" fmla="*/ 0 h 7243782"/>
              <a:gd name="connsiteX1" fmla="*/ 14190494 w 14190493"/>
              <a:gd name="connsiteY1" fmla="*/ 0 h 7243782"/>
              <a:gd name="connsiteX2" fmla="*/ 12955504 w 14190493"/>
              <a:gd name="connsiteY2" fmla="*/ 7243782 h 7243782"/>
              <a:gd name="connsiteX3" fmla="*/ 3745463 w 14190493"/>
              <a:gd name="connsiteY3" fmla="*/ 7230830 h 7243782"/>
              <a:gd name="connsiteX4" fmla="*/ 0 w 14190493"/>
              <a:gd name="connsiteY4" fmla="*/ 3857829 h 7243782"/>
              <a:gd name="connsiteX5" fmla="*/ 15632 w 14190493"/>
              <a:gd name="connsiteY5" fmla="*/ 3411719 h 7243782"/>
              <a:gd name="connsiteX6" fmla="*/ 3745463 w 14190493"/>
              <a:gd name="connsiteY6" fmla="*/ 0 h 7243782"/>
              <a:gd name="connsiteX0" fmla="*/ 3745463 w 12955504"/>
              <a:gd name="connsiteY0" fmla="*/ 0 h 7243782"/>
              <a:gd name="connsiteX1" fmla="*/ 12939870 w 12955504"/>
              <a:gd name="connsiteY1" fmla="*/ 0 h 7243782"/>
              <a:gd name="connsiteX2" fmla="*/ 12955504 w 12955504"/>
              <a:gd name="connsiteY2" fmla="*/ 7243782 h 7243782"/>
              <a:gd name="connsiteX3" fmla="*/ 3745463 w 12955504"/>
              <a:gd name="connsiteY3" fmla="*/ 7230830 h 7243782"/>
              <a:gd name="connsiteX4" fmla="*/ 0 w 12955504"/>
              <a:gd name="connsiteY4" fmla="*/ 3857829 h 7243782"/>
              <a:gd name="connsiteX5" fmla="*/ 15632 w 12955504"/>
              <a:gd name="connsiteY5" fmla="*/ 3411719 h 7243782"/>
              <a:gd name="connsiteX6" fmla="*/ 3745463 w 12955504"/>
              <a:gd name="connsiteY6" fmla="*/ 0 h 724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5504" h="7243782">
                <a:moveTo>
                  <a:pt x="3745463" y="0"/>
                </a:moveTo>
                <a:lnTo>
                  <a:pt x="12939870" y="0"/>
                </a:lnTo>
                <a:cubicBezTo>
                  <a:pt x="12945081" y="2414594"/>
                  <a:pt x="12950293" y="4829188"/>
                  <a:pt x="12955504" y="7243782"/>
                </a:cubicBezTo>
                <a:lnTo>
                  <a:pt x="3745463" y="7230830"/>
                </a:lnTo>
                <a:cubicBezTo>
                  <a:pt x="1875478" y="7230830"/>
                  <a:pt x="0" y="5727814"/>
                  <a:pt x="0" y="3857829"/>
                </a:cubicBezTo>
                <a:lnTo>
                  <a:pt x="15632" y="3411719"/>
                </a:lnTo>
                <a:cubicBezTo>
                  <a:pt x="15632" y="1541734"/>
                  <a:pt x="1875478" y="0"/>
                  <a:pt x="3745463" y="0"/>
                </a:cubicBezTo>
                <a:close/>
              </a:path>
            </a:pathLst>
          </a:custGeom>
        </p:spPr>
        <p:txBody>
          <a:bodyPr wrap="square">
            <a:noAutofit/>
          </a:bodyPr>
          <a:lstStyle>
            <a:lvl1pPr marL="0" indent="0" algn="ctr">
              <a:buNone/>
              <a:defRPr sz="2800" b="0" i="0"/>
            </a:lvl1pPr>
          </a:lstStyle>
          <a:p>
            <a:r>
              <a:rPr lang="en-US"/>
              <a:t>Click icon to</a:t>
            </a:r>
          </a:p>
          <a:p>
            <a:r>
              <a:rPr lang="en-US"/>
              <a:t>add image</a:t>
            </a:r>
          </a:p>
        </p:txBody>
      </p:sp>
      <p:sp>
        <p:nvSpPr>
          <p:cNvPr id="8" name="Text Placeholder 7">
            <a:extLst>
              <a:ext uri="{FF2B5EF4-FFF2-40B4-BE49-F238E27FC236}">
                <a16:creationId xmlns:a16="http://schemas.microsoft.com/office/drawing/2014/main" id="{0E552174-8962-0640-8E00-050ACB4416E3}"/>
              </a:ext>
            </a:extLst>
          </p:cNvPr>
          <p:cNvSpPr>
            <a:spLocks noGrp="1"/>
          </p:cNvSpPr>
          <p:nvPr>
            <p:ph type="body" sz="quarter" idx="14"/>
          </p:nvPr>
        </p:nvSpPr>
        <p:spPr>
          <a:xfrm>
            <a:off x="533400" y="1732382"/>
            <a:ext cx="4741985" cy="4371433"/>
          </a:xfrm>
        </p:spPr>
        <p:txBody>
          <a:bodyPr/>
          <a:lstStyle>
            <a:lvl1pPr>
              <a:defRPr b="0" i="0"/>
            </a:lvl1pPr>
            <a:lvl2pPr>
              <a:defRPr b="0" i="0"/>
            </a:lvl2pPr>
            <a:lvl3pPr>
              <a:defRPr b="0" i="0"/>
            </a:lvl3pPr>
            <a:lvl4pPr>
              <a:defRPr b="0" i="0"/>
            </a:lvl4pPr>
            <a:lvl5pPr>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F89A310B-6171-4313-96A8-5CF813755561}"/>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8" name="Rectangle 17">
            <a:extLst>
              <a:ext uri="{FF2B5EF4-FFF2-40B4-BE49-F238E27FC236}">
                <a16:creationId xmlns:a16="http://schemas.microsoft.com/office/drawing/2014/main" id="{480A6F62-2691-8B9A-F675-2AEF6840D2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EA360F4A-9361-D0DD-7E60-BEE280D678D4}"/>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A968543B-AE86-5F82-60D2-A03754ECC0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33" name="Group 32">
            <a:extLst>
              <a:ext uri="{FF2B5EF4-FFF2-40B4-BE49-F238E27FC236}">
                <a16:creationId xmlns:a16="http://schemas.microsoft.com/office/drawing/2014/main" id="{F77B8502-8D7C-1E1A-00B4-D3BB72A839DD}"/>
              </a:ext>
            </a:extLst>
          </p:cNvPr>
          <p:cNvGrpSpPr/>
          <p:nvPr userDrawn="1"/>
        </p:nvGrpSpPr>
        <p:grpSpPr>
          <a:xfrm>
            <a:off x="8311695" y="4635494"/>
            <a:ext cx="2755589" cy="2936641"/>
            <a:chOff x="4371290" y="4616796"/>
            <a:chExt cx="2755589" cy="2936641"/>
          </a:xfrm>
        </p:grpSpPr>
        <p:pic>
          <p:nvPicPr>
            <p:cNvPr id="32" name="Picture 31">
              <a:extLst>
                <a:ext uri="{FF2B5EF4-FFF2-40B4-BE49-F238E27FC236}">
                  <a16:creationId xmlns:a16="http://schemas.microsoft.com/office/drawing/2014/main" id="{61D99BC3-4242-7CE8-2B37-75A66BBEFEF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a:xfrm rot="21360064">
              <a:off x="4371290" y="4616796"/>
              <a:ext cx="2755589" cy="2340138"/>
            </a:xfrm>
            <a:custGeom>
              <a:avLst/>
              <a:gdLst>
                <a:gd name="connsiteX0" fmla="*/ 2755589 w 2755589"/>
                <a:gd name="connsiteY0" fmla="*/ 0 h 2340138"/>
                <a:gd name="connsiteX1" fmla="*/ 2755589 w 2755589"/>
                <a:gd name="connsiteY1" fmla="*/ 2340138 h 2340138"/>
                <a:gd name="connsiteX2" fmla="*/ 0 w 2755589"/>
                <a:gd name="connsiteY2" fmla="*/ 2147500 h 2340138"/>
                <a:gd name="connsiteX3" fmla="*/ 0 w 2755589"/>
                <a:gd name="connsiteY3" fmla="*/ 0 h 2340138"/>
              </a:gdLst>
              <a:ahLst/>
              <a:cxnLst>
                <a:cxn ang="0">
                  <a:pos x="connsiteX0" y="connsiteY0"/>
                </a:cxn>
                <a:cxn ang="0">
                  <a:pos x="connsiteX1" y="connsiteY1"/>
                </a:cxn>
                <a:cxn ang="0">
                  <a:pos x="connsiteX2" y="connsiteY2"/>
                </a:cxn>
                <a:cxn ang="0">
                  <a:pos x="connsiteX3" y="connsiteY3"/>
                </a:cxn>
              </a:cxnLst>
              <a:rect l="l" t="t" r="r" b="b"/>
              <a:pathLst>
                <a:path w="2755589" h="2340138">
                  <a:moveTo>
                    <a:pt x="2755589" y="0"/>
                  </a:moveTo>
                  <a:lnTo>
                    <a:pt x="2755589" y="2340138"/>
                  </a:lnTo>
                  <a:lnTo>
                    <a:pt x="0" y="2147500"/>
                  </a:lnTo>
                  <a:lnTo>
                    <a:pt x="0" y="0"/>
                  </a:lnTo>
                  <a:close/>
                </a:path>
              </a:pathLst>
            </a:custGeom>
          </p:spPr>
        </p:pic>
        <p:sp>
          <p:nvSpPr>
            <p:cNvPr id="30" name="Freeform: Shape 29">
              <a:extLst>
                <a:ext uri="{FF2B5EF4-FFF2-40B4-BE49-F238E27FC236}">
                  <a16:creationId xmlns:a16="http://schemas.microsoft.com/office/drawing/2014/main" id="{E4E148A8-7960-5414-63E5-04CA381B0E36}"/>
                </a:ext>
              </a:extLst>
            </p:cNvPr>
            <p:cNvSpPr/>
            <p:nvPr userDrawn="1"/>
          </p:nvSpPr>
          <p:spPr>
            <a:xfrm rot="18633027">
              <a:off x="5255174" y="5808703"/>
              <a:ext cx="2140958" cy="1348510"/>
            </a:xfrm>
            <a:custGeom>
              <a:avLst/>
              <a:gdLst>
                <a:gd name="connsiteX0" fmla="*/ 1943473 w 2140958"/>
                <a:gd name="connsiteY0" fmla="*/ 197484 h 1348510"/>
                <a:gd name="connsiteX1" fmla="*/ 2140958 w 2140958"/>
                <a:gd name="connsiteY1" fmla="*/ 674255 h 1348510"/>
                <a:gd name="connsiteX2" fmla="*/ 1466703 w 2140958"/>
                <a:gd name="connsiteY2" fmla="*/ 1348510 h 1348510"/>
                <a:gd name="connsiteX3" fmla="*/ 1153791 w 2140958"/>
                <a:gd name="connsiteY3" fmla="*/ 1348510 h 1348510"/>
                <a:gd name="connsiteX4" fmla="*/ 0 w 2140958"/>
                <a:gd name="connsiteY4" fmla="*/ 0 h 1348510"/>
                <a:gd name="connsiteX5" fmla="*/ 1466703 w 2140958"/>
                <a:gd name="connsiteY5" fmla="*/ 0 h 1348510"/>
                <a:gd name="connsiteX6" fmla="*/ 1943473 w 2140958"/>
                <a:gd name="connsiteY6" fmla="*/ 197484 h 134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0958" h="1348510">
                  <a:moveTo>
                    <a:pt x="1943473" y="197484"/>
                  </a:moveTo>
                  <a:cubicBezTo>
                    <a:pt x="2065490" y="319501"/>
                    <a:pt x="2140958" y="488065"/>
                    <a:pt x="2140958" y="674255"/>
                  </a:cubicBezTo>
                  <a:cubicBezTo>
                    <a:pt x="2140958" y="1046636"/>
                    <a:pt x="1839084" y="1348510"/>
                    <a:pt x="1466703" y="1348510"/>
                  </a:cubicBezTo>
                  <a:lnTo>
                    <a:pt x="1153791" y="1348510"/>
                  </a:lnTo>
                  <a:lnTo>
                    <a:pt x="0" y="0"/>
                  </a:lnTo>
                  <a:lnTo>
                    <a:pt x="1466703" y="0"/>
                  </a:lnTo>
                  <a:cubicBezTo>
                    <a:pt x="1652894" y="0"/>
                    <a:pt x="1821457" y="75469"/>
                    <a:pt x="1943473" y="19748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grpSp>
        <p:nvGrpSpPr>
          <p:cNvPr id="34" name="Group 33">
            <a:extLst>
              <a:ext uri="{FF2B5EF4-FFF2-40B4-BE49-F238E27FC236}">
                <a16:creationId xmlns:a16="http://schemas.microsoft.com/office/drawing/2014/main" id="{E8950F67-C6B9-2CA5-D7CD-C1865E34EE7C}"/>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299D1E88-F9FA-7E23-8220-EB666BF847ED}"/>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6" name="Oval 35">
              <a:extLst>
                <a:ext uri="{FF2B5EF4-FFF2-40B4-BE49-F238E27FC236}">
                  <a16:creationId xmlns:a16="http://schemas.microsoft.com/office/drawing/2014/main" id="{23E186C0-DDD3-FD98-AA02-8C6368E74A8C}"/>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E81A71B2-3968-5D58-2A17-338489F81E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8C5BFBB5-7268-FF97-9727-CE30389866D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53E1E560-080E-C960-52E6-2FF6ECFC615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0727168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ing_Content_09">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AEBAECB-52A0-4F8C-BCA3-24F7DCB57E4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1360064">
            <a:off x="7628249" y="4877966"/>
            <a:ext cx="4315346" cy="2045086"/>
          </a:xfrm>
          <a:prstGeom prst="rect">
            <a:avLst/>
          </a:pr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193418">
            <a:off x="8660755" y="5405662"/>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462824" y="1738163"/>
            <a:ext cx="7360376"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4" name="Picture Placeholder 3">
            <a:extLst>
              <a:ext uri="{FF2B5EF4-FFF2-40B4-BE49-F238E27FC236}">
                <a16:creationId xmlns:a16="http://schemas.microsoft.com/office/drawing/2014/main" id="{6BAF6E46-FDB4-4D20-85F2-1DA2CA075137}"/>
              </a:ext>
            </a:extLst>
          </p:cNvPr>
          <p:cNvSpPr>
            <a:spLocks noGrp="1"/>
          </p:cNvSpPr>
          <p:nvPr>
            <p:ph type="pic" sz="quarter" idx="10"/>
          </p:nvPr>
        </p:nvSpPr>
        <p:spPr>
          <a:xfrm>
            <a:off x="8039356" y="1738163"/>
            <a:ext cx="3436681" cy="4183666"/>
          </a:xfrm>
          <a:custGeom>
            <a:avLst/>
            <a:gdLst>
              <a:gd name="connsiteX0" fmla="*/ 0 w 5834745"/>
              <a:gd name="connsiteY0" fmla="*/ 0 h 8418838"/>
              <a:gd name="connsiteX1" fmla="*/ 4862267 w 5834745"/>
              <a:gd name="connsiteY1" fmla="*/ 0 h 8418838"/>
              <a:gd name="connsiteX2" fmla="*/ 5834745 w 5834745"/>
              <a:gd name="connsiteY2" fmla="*/ 972477 h 8418838"/>
              <a:gd name="connsiteX3" fmla="*/ 5834745 w 5834745"/>
              <a:gd name="connsiteY3" fmla="*/ 8418838 h 8418838"/>
              <a:gd name="connsiteX4" fmla="*/ 972477 w 5834745"/>
              <a:gd name="connsiteY4" fmla="*/ 8418838 h 8418838"/>
              <a:gd name="connsiteX5" fmla="*/ 0 w 5834745"/>
              <a:gd name="connsiteY5" fmla="*/ 7446361 h 8418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4745" h="8418838">
                <a:moveTo>
                  <a:pt x="0" y="0"/>
                </a:moveTo>
                <a:lnTo>
                  <a:pt x="4862267" y="0"/>
                </a:lnTo>
                <a:cubicBezTo>
                  <a:pt x="5399351" y="0"/>
                  <a:pt x="5834745" y="435393"/>
                  <a:pt x="5834745" y="972477"/>
                </a:cubicBezTo>
                <a:lnTo>
                  <a:pt x="5834745" y="8418838"/>
                </a:lnTo>
                <a:lnTo>
                  <a:pt x="972477" y="8418838"/>
                </a:lnTo>
                <a:cubicBezTo>
                  <a:pt x="435393" y="8418838"/>
                  <a:pt x="0" y="7983445"/>
                  <a:pt x="0" y="7446361"/>
                </a:cubicBezTo>
                <a:close/>
              </a:path>
            </a:pathLst>
          </a:custGeom>
        </p:spPr>
        <p:txBody>
          <a:bodyPr wrap="square">
            <a:noAutofit/>
          </a:bodyPr>
          <a:lstStyle>
            <a:lvl1pPr algn="ctr">
              <a:defRPr sz="1400" b="0" i="0"/>
            </a:lvl1pPr>
          </a:lstStyle>
          <a:p>
            <a:endParaRPr lang="en-US"/>
          </a:p>
        </p:txBody>
      </p:sp>
      <p:sp>
        <p:nvSpPr>
          <p:cNvPr id="10" name="Rectangle 9">
            <a:extLst>
              <a:ext uri="{FF2B5EF4-FFF2-40B4-BE49-F238E27FC236}">
                <a16:creationId xmlns:a16="http://schemas.microsoft.com/office/drawing/2014/main" id="{A74615DD-79C7-D161-D3CD-297AE11165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1E46D4D9-E562-E760-5B07-75D4512D6A2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1EF6D862-6A44-F1D9-EAE4-1FB5F72E45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1" name="Group 20">
            <a:extLst>
              <a:ext uri="{FF2B5EF4-FFF2-40B4-BE49-F238E27FC236}">
                <a16:creationId xmlns:a16="http://schemas.microsoft.com/office/drawing/2014/main" id="{17E6D3D1-AB14-CDAF-7037-8A6164889C9E}"/>
              </a:ext>
            </a:extLst>
          </p:cNvPr>
          <p:cNvGrpSpPr/>
          <p:nvPr userDrawn="1"/>
        </p:nvGrpSpPr>
        <p:grpSpPr>
          <a:xfrm>
            <a:off x="242995" y="837761"/>
            <a:ext cx="838200" cy="109793"/>
            <a:chOff x="571500" y="930335"/>
            <a:chExt cx="838200" cy="120483"/>
          </a:xfrm>
        </p:grpSpPr>
        <p:sp>
          <p:nvSpPr>
            <p:cNvPr id="22" name="Oval 21">
              <a:extLst>
                <a:ext uri="{FF2B5EF4-FFF2-40B4-BE49-F238E27FC236}">
                  <a16:creationId xmlns:a16="http://schemas.microsoft.com/office/drawing/2014/main" id="{79DC3CFE-BFA5-7157-50CD-5C6B099C229C}"/>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5307935B-D21E-00D5-80AC-E79D4197BBA6}"/>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016E84B2-AE90-8BD6-B895-D34845A20D4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5" name="Oval 24">
              <a:extLst>
                <a:ext uri="{FF2B5EF4-FFF2-40B4-BE49-F238E27FC236}">
                  <a16:creationId xmlns:a16="http://schemas.microsoft.com/office/drawing/2014/main" id="{1C964DF6-1D18-AE24-37FF-AE61C0443ADB}"/>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79FA3EE5-6DF9-C3A8-BA0E-77A8D6699AB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295323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pecial_0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7479378-E967-A84F-B622-04A6605633F9}"/>
              </a:ext>
            </a:extLst>
          </p:cNvPr>
          <p:cNvSpPr>
            <a:spLocks noGrp="1"/>
          </p:cNvSpPr>
          <p:nvPr>
            <p:ph type="pic" sz="quarter" idx="15"/>
          </p:nvPr>
        </p:nvSpPr>
        <p:spPr>
          <a:xfrm>
            <a:off x="754383"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27" name="Text Placeholder 26">
            <a:extLst>
              <a:ext uri="{FF2B5EF4-FFF2-40B4-BE49-F238E27FC236}">
                <a16:creationId xmlns:a16="http://schemas.microsoft.com/office/drawing/2014/main" id="{D5594187-B2C7-0D43-9EE2-2CF987DA1DB5}"/>
              </a:ext>
            </a:extLst>
          </p:cNvPr>
          <p:cNvSpPr>
            <a:spLocks noGrp="1"/>
          </p:cNvSpPr>
          <p:nvPr>
            <p:ph type="body" sz="quarter" idx="17" hasCustomPrompt="1"/>
          </p:nvPr>
        </p:nvSpPr>
        <p:spPr>
          <a:xfrm>
            <a:off x="55292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1" name="Picture Placeholder 2">
            <a:extLst>
              <a:ext uri="{FF2B5EF4-FFF2-40B4-BE49-F238E27FC236}">
                <a16:creationId xmlns:a16="http://schemas.microsoft.com/office/drawing/2014/main" id="{1FE0756A-392B-3D41-8095-61C2E21F5780}"/>
              </a:ext>
            </a:extLst>
          </p:cNvPr>
          <p:cNvSpPr>
            <a:spLocks noGrp="1"/>
          </p:cNvSpPr>
          <p:nvPr>
            <p:ph type="pic" sz="quarter" idx="18"/>
          </p:nvPr>
        </p:nvSpPr>
        <p:spPr>
          <a:xfrm>
            <a:off x="3465314"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3" name="Text Placeholder 26">
            <a:extLst>
              <a:ext uri="{FF2B5EF4-FFF2-40B4-BE49-F238E27FC236}">
                <a16:creationId xmlns:a16="http://schemas.microsoft.com/office/drawing/2014/main" id="{0CBAF152-847A-1540-8967-49E26190C189}"/>
              </a:ext>
            </a:extLst>
          </p:cNvPr>
          <p:cNvSpPr>
            <a:spLocks noGrp="1"/>
          </p:cNvSpPr>
          <p:nvPr>
            <p:ph type="body" sz="quarter" idx="20" hasCustomPrompt="1"/>
          </p:nvPr>
        </p:nvSpPr>
        <p:spPr>
          <a:xfrm>
            <a:off x="333996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4" name="Picture Placeholder 2">
            <a:extLst>
              <a:ext uri="{FF2B5EF4-FFF2-40B4-BE49-F238E27FC236}">
                <a16:creationId xmlns:a16="http://schemas.microsoft.com/office/drawing/2014/main" id="{E1973F83-2B99-2D47-B223-CD02C749D08D}"/>
              </a:ext>
            </a:extLst>
          </p:cNvPr>
          <p:cNvSpPr>
            <a:spLocks noGrp="1"/>
          </p:cNvSpPr>
          <p:nvPr>
            <p:ph type="pic" sz="quarter" idx="21"/>
          </p:nvPr>
        </p:nvSpPr>
        <p:spPr>
          <a:xfrm>
            <a:off x="6283768"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6" name="Text Placeholder 26">
            <a:extLst>
              <a:ext uri="{FF2B5EF4-FFF2-40B4-BE49-F238E27FC236}">
                <a16:creationId xmlns:a16="http://schemas.microsoft.com/office/drawing/2014/main" id="{30361622-0EBF-5046-BC37-F4CCD2D28D86}"/>
              </a:ext>
            </a:extLst>
          </p:cNvPr>
          <p:cNvSpPr>
            <a:spLocks noGrp="1"/>
          </p:cNvSpPr>
          <p:nvPr>
            <p:ph type="body" sz="quarter" idx="23" hasCustomPrompt="1"/>
          </p:nvPr>
        </p:nvSpPr>
        <p:spPr>
          <a:xfrm>
            <a:off x="6103050"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7" name="Picture Placeholder 2">
            <a:extLst>
              <a:ext uri="{FF2B5EF4-FFF2-40B4-BE49-F238E27FC236}">
                <a16:creationId xmlns:a16="http://schemas.microsoft.com/office/drawing/2014/main" id="{210009E0-B2EF-5247-BE30-EFA7DE964510}"/>
              </a:ext>
            </a:extLst>
          </p:cNvPr>
          <p:cNvSpPr>
            <a:spLocks noGrp="1"/>
          </p:cNvSpPr>
          <p:nvPr>
            <p:ph type="pic" sz="quarter" idx="24"/>
          </p:nvPr>
        </p:nvSpPr>
        <p:spPr>
          <a:xfrm>
            <a:off x="8994699"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9" name="Text Placeholder 26">
            <a:extLst>
              <a:ext uri="{FF2B5EF4-FFF2-40B4-BE49-F238E27FC236}">
                <a16:creationId xmlns:a16="http://schemas.microsoft.com/office/drawing/2014/main" id="{DF9AA2B3-98B7-D04F-AEE4-57B8533C7B73}"/>
              </a:ext>
            </a:extLst>
          </p:cNvPr>
          <p:cNvSpPr>
            <a:spLocks noGrp="1"/>
          </p:cNvSpPr>
          <p:nvPr>
            <p:ph type="body" sz="quarter" idx="26" hasCustomPrompt="1"/>
          </p:nvPr>
        </p:nvSpPr>
        <p:spPr>
          <a:xfrm>
            <a:off x="891490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41" name="Text Placeholder 40">
            <a:extLst>
              <a:ext uri="{FF2B5EF4-FFF2-40B4-BE49-F238E27FC236}">
                <a16:creationId xmlns:a16="http://schemas.microsoft.com/office/drawing/2014/main" id="{4F3A698D-F3EC-EA40-A9CF-F9469D460DCD}"/>
              </a:ext>
            </a:extLst>
          </p:cNvPr>
          <p:cNvSpPr>
            <a:spLocks noGrp="1"/>
          </p:cNvSpPr>
          <p:nvPr>
            <p:ph type="body" sz="quarter" idx="27" hasCustomPrompt="1"/>
          </p:nvPr>
        </p:nvSpPr>
        <p:spPr>
          <a:xfrm>
            <a:off x="55335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3" name="Text Placeholder 40">
            <a:extLst>
              <a:ext uri="{FF2B5EF4-FFF2-40B4-BE49-F238E27FC236}">
                <a16:creationId xmlns:a16="http://schemas.microsoft.com/office/drawing/2014/main" id="{B37770F6-50C5-3A49-8298-87989A224153}"/>
              </a:ext>
            </a:extLst>
          </p:cNvPr>
          <p:cNvSpPr>
            <a:spLocks noGrp="1"/>
          </p:cNvSpPr>
          <p:nvPr>
            <p:ph type="body" sz="quarter" idx="28" hasCustomPrompt="1"/>
          </p:nvPr>
        </p:nvSpPr>
        <p:spPr>
          <a:xfrm>
            <a:off x="3328202"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4" name="Text Placeholder 40">
            <a:extLst>
              <a:ext uri="{FF2B5EF4-FFF2-40B4-BE49-F238E27FC236}">
                <a16:creationId xmlns:a16="http://schemas.microsoft.com/office/drawing/2014/main" id="{B77AC844-39F9-0645-815D-E99BEC4E2733}"/>
              </a:ext>
            </a:extLst>
          </p:cNvPr>
          <p:cNvSpPr>
            <a:spLocks noGrp="1"/>
          </p:cNvSpPr>
          <p:nvPr>
            <p:ph type="body" sz="quarter" idx="29" hasCustomPrompt="1"/>
          </p:nvPr>
        </p:nvSpPr>
        <p:spPr>
          <a:xfrm>
            <a:off x="611031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5" name="Text Placeholder 40">
            <a:extLst>
              <a:ext uri="{FF2B5EF4-FFF2-40B4-BE49-F238E27FC236}">
                <a16:creationId xmlns:a16="http://schemas.microsoft.com/office/drawing/2014/main" id="{322B121B-6CA2-6848-8D7C-CAB8725B29EE}"/>
              </a:ext>
            </a:extLst>
          </p:cNvPr>
          <p:cNvSpPr>
            <a:spLocks noGrp="1"/>
          </p:cNvSpPr>
          <p:nvPr>
            <p:ph type="body" sz="quarter" idx="30" hasCustomPrompt="1"/>
          </p:nvPr>
        </p:nvSpPr>
        <p:spPr>
          <a:xfrm>
            <a:off x="8922168"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7" name="Text Placeholder 46">
            <a:extLst>
              <a:ext uri="{FF2B5EF4-FFF2-40B4-BE49-F238E27FC236}">
                <a16:creationId xmlns:a16="http://schemas.microsoft.com/office/drawing/2014/main" id="{9FD570A1-75A9-4D4A-B5EA-5D16CFBE3633}"/>
              </a:ext>
            </a:extLst>
          </p:cNvPr>
          <p:cNvSpPr>
            <a:spLocks noGrp="1"/>
          </p:cNvSpPr>
          <p:nvPr>
            <p:ph type="body" sz="quarter" idx="31" hasCustomPrompt="1"/>
          </p:nvPr>
        </p:nvSpPr>
        <p:spPr>
          <a:xfrm>
            <a:off x="494045" y="3376803"/>
            <a:ext cx="2710931" cy="378712"/>
          </a:xfrm>
          <a:prstGeom prst="roundRect">
            <a:avLst>
              <a:gd name="adj" fmla="val 50000"/>
            </a:avLst>
          </a:prstGeom>
          <a:solidFill>
            <a:schemeClr val="accent6"/>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8" name="Text Placeholder 46">
            <a:extLst>
              <a:ext uri="{FF2B5EF4-FFF2-40B4-BE49-F238E27FC236}">
                <a16:creationId xmlns:a16="http://schemas.microsoft.com/office/drawing/2014/main" id="{3231A04A-4488-4E4B-9455-9FDDF5125A49}"/>
              </a:ext>
            </a:extLst>
          </p:cNvPr>
          <p:cNvSpPr>
            <a:spLocks noGrp="1"/>
          </p:cNvSpPr>
          <p:nvPr>
            <p:ph type="body" sz="quarter" idx="32" hasCustomPrompt="1"/>
          </p:nvPr>
        </p:nvSpPr>
        <p:spPr>
          <a:xfrm>
            <a:off x="3320405" y="3376803"/>
            <a:ext cx="2710931" cy="378712"/>
          </a:xfrm>
          <a:prstGeom prst="roundRect">
            <a:avLst>
              <a:gd name="adj" fmla="val 50000"/>
            </a:avLst>
          </a:prstGeom>
          <a:solidFill>
            <a:schemeClr val="accent1"/>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9" name="Text Placeholder 46">
            <a:extLst>
              <a:ext uri="{FF2B5EF4-FFF2-40B4-BE49-F238E27FC236}">
                <a16:creationId xmlns:a16="http://schemas.microsoft.com/office/drawing/2014/main" id="{04622C4D-E594-944D-920C-1CC4C9FB7835}"/>
              </a:ext>
            </a:extLst>
          </p:cNvPr>
          <p:cNvSpPr>
            <a:spLocks noGrp="1"/>
          </p:cNvSpPr>
          <p:nvPr>
            <p:ph type="body" sz="quarter" idx="33" hasCustomPrompt="1"/>
          </p:nvPr>
        </p:nvSpPr>
        <p:spPr>
          <a:xfrm>
            <a:off x="6112476" y="3376803"/>
            <a:ext cx="2710931" cy="378712"/>
          </a:xfrm>
          <a:prstGeom prst="roundRect">
            <a:avLst>
              <a:gd name="adj" fmla="val 50000"/>
            </a:avLst>
          </a:prstGeom>
          <a:solidFill>
            <a:schemeClr val="accent3"/>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50" name="Text Placeholder 46">
            <a:extLst>
              <a:ext uri="{FF2B5EF4-FFF2-40B4-BE49-F238E27FC236}">
                <a16:creationId xmlns:a16="http://schemas.microsoft.com/office/drawing/2014/main" id="{7E4F4AB8-41CD-5D44-9710-99A030E70078}"/>
              </a:ext>
            </a:extLst>
          </p:cNvPr>
          <p:cNvSpPr>
            <a:spLocks noGrp="1"/>
          </p:cNvSpPr>
          <p:nvPr>
            <p:ph type="body" sz="quarter" idx="34" hasCustomPrompt="1"/>
          </p:nvPr>
        </p:nvSpPr>
        <p:spPr>
          <a:xfrm>
            <a:off x="8904444" y="3376803"/>
            <a:ext cx="2710931" cy="378712"/>
          </a:xfrm>
          <a:prstGeom prst="roundRect">
            <a:avLst>
              <a:gd name="adj" fmla="val 50000"/>
            </a:avLst>
          </a:prstGeom>
          <a:solidFill>
            <a:schemeClr val="accent2"/>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20" name="Slide Number Placeholder 5">
            <a:extLst>
              <a:ext uri="{FF2B5EF4-FFF2-40B4-BE49-F238E27FC236}">
                <a16:creationId xmlns:a16="http://schemas.microsoft.com/office/drawing/2014/main" id="{F16B603E-7086-42ED-B148-2D3B620C8FC4}"/>
              </a:ext>
            </a:extLst>
          </p:cNvPr>
          <p:cNvSpPr txBox="1">
            <a:spLocks/>
          </p:cNvSpPr>
          <p:nvPr userDrawn="1"/>
        </p:nvSpPr>
        <p:spPr>
          <a:xfrm>
            <a:off x="11332613" y="6377051"/>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2D600DA2-BA95-2C44-9261-03520E5E82F8}"/>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EB9A6995-CD45-6F30-4116-1EFB8F6BBAD1}"/>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5" name="Graphic 4">
            <a:extLst>
              <a:ext uri="{FF2B5EF4-FFF2-40B4-BE49-F238E27FC236}">
                <a16:creationId xmlns:a16="http://schemas.microsoft.com/office/drawing/2014/main" id="{960F1908-CBDA-284B-FCF3-AAB4012C17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6" name="Group 5">
            <a:extLst>
              <a:ext uri="{FF2B5EF4-FFF2-40B4-BE49-F238E27FC236}">
                <a16:creationId xmlns:a16="http://schemas.microsoft.com/office/drawing/2014/main" id="{149318FC-262C-6B72-D354-F8A3993D33F2}"/>
              </a:ext>
            </a:extLst>
          </p:cNvPr>
          <p:cNvGrpSpPr/>
          <p:nvPr userDrawn="1"/>
        </p:nvGrpSpPr>
        <p:grpSpPr>
          <a:xfrm>
            <a:off x="242995" y="837761"/>
            <a:ext cx="838200" cy="109793"/>
            <a:chOff x="571500" y="930335"/>
            <a:chExt cx="838200" cy="120483"/>
          </a:xfrm>
        </p:grpSpPr>
        <p:sp>
          <p:nvSpPr>
            <p:cNvPr id="7" name="Oval 6">
              <a:extLst>
                <a:ext uri="{FF2B5EF4-FFF2-40B4-BE49-F238E27FC236}">
                  <a16:creationId xmlns:a16="http://schemas.microsoft.com/office/drawing/2014/main" id="{5EB9D334-6AF2-B81B-945C-DCCC6E732F1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8" name="Oval 7">
              <a:extLst>
                <a:ext uri="{FF2B5EF4-FFF2-40B4-BE49-F238E27FC236}">
                  <a16:creationId xmlns:a16="http://schemas.microsoft.com/office/drawing/2014/main" id="{D1345770-B160-FE6A-781C-04706BF9473F}"/>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C05BF842-1C7F-B717-6581-423DAF559C3D}"/>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405B93F0-8048-9298-4771-F337BDC5F7A5}"/>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1" name="Oval 10">
              <a:extLst>
                <a:ext uri="{FF2B5EF4-FFF2-40B4-BE49-F238E27FC236}">
                  <a16:creationId xmlns:a16="http://schemas.microsoft.com/office/drawing/2014/main" id="{098F5F9E-0E15-F3A2-9CDA-325FB90F83B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528370870"/>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Special_0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BA0B78-9B0E-42B5-8448-9437C73938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5782"/>
          <a:stretch/>
        </p:blipFill>
        <p:spPr>
          <a:xfrm>
            <a:off x="-1" y="910454"/>
            <a:ext cx="8693465" cy="5806440"/>
          </a:xfrm>
          <a:prstGeom prst="rect">
            <a:avLst/>
          </a:prstGeom>
        </p:spPr>
      </p:pic>
      <p:sp>
        <p:nvSpPr>
          <p:cNvPr id="8" name="Picture Placeholder 7">
            <a:extLst>
              <a:ext uri="{FF2B5EF4-FFF2-40B4-BE49-F238E27FC236}">
                <a16:creationId xmlns:a16="http://schemas.microsoft.com/office/drawing/2014/main" id="{1CD0ECC3-0CC8-424C-8B78-F1E921AACD56}"/>
              </a:ext>
            </a:extLst>
          </p:cNvPr>
          <p:cNvSpPr>
            <a:spLocks noGrp="1"/>
          </p:cNvSpPr>
          <p:nvPr>
            <p:ph type="pic" sz="quarter" idx="11" hasCustomPrompt="1"/>
          </p:nvPr>
        </p:nvSpPr>
        <p:spPr>
          <a:xfrm>
            <a:off x="137360" y="2112155"/>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7389812" y="1956235"/>
            <a:ext cx="4086225"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9" name="Picture Placeholder 7">
            <a:extLst>
              <a:ext uri="{FF2B5EF4-FFF2-40B4-BE49-F238E27FC236}">
                <a16:creationId xmlns:a16="http://schemas.microsoft.com/office/drawing/2014/main" id="{F37F6B21-6CFA-444C-87D9-D550A7FCE3AF}"/>
              </a:ext>
            </a:extLst>
          </p:cNvPr>
          <p:cNvSpPr>
            <a:spLocks noGrp="1"/>
          </p:cNvSpPr>
          <p:nvPr>
            <p:ph type="pic" sz="quarter" idx="18" hasCustomPrompt="1"/>
          </p:nvPr>
        </p:nvSpPr>
        <p:spPr>
          <a:xfrm>
            <a:off x="2154548" y="1955598"/>
            <a:ext cx="2729602" cy="3648788"/>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0" name="Picture Placeholder 7">
            <a:extLst>
              <a:ext uri="{FF2B5EF4-FFF2-40B4-BE49-F238E27FC236}">
                <a16:creationId xmlns:a16="http://schemas.microsoft.com/office/drawing/2014/main" id="{A1F66B56-1C09-4ABB-88D8-CEE946A0ED8B}"/>
              </a:ext>
            </a:extLst>
          </p:cNvPr>
          <p:cNvSpPr>
            <a:spLocks noGrp="1"/>
          </p:cNvSpPr>
          <p:nvPr>
            <p:ph type="pic" sz="quarter" idx="19" hasCustomPrompt="1"/>
          </p:nvPr>
        </p:nvSpPr>
        <p:spPr>
          <a:xfrm>
            <a:off x="5056253" y="2147442"/>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1" name="Rectangle 20">
            <a:extLst>
              <a:ext uri="{FF2B5EF4-FFF2-40B4-BE49-F238E27FC236}">
                <a16:creationId xmlns:a16="http://schemas.microsoft.com/office/drawing/2014/main" id="{1C87D2A9-C759-92EC-FEEB-2712421A606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1">
            <a:extLst>
              <a:ext uri="{FF2B5EF4-FFF2-40B4-BE49-F238E27FC236}">
                <a16:creationId xmlns:a16="http://schemas.microsoft.com/office/drawing/2014/main" id="{77AEF4DC-7F43-76D2-2144-AD875265210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3" name="Graphic 22">
            <a:extLst>
              <a:ext uri="{FF2B5EF4-FFF2-40B4-BE49-F238E27FC236}">
                <a16:creationId xmlns:a16="http://schemas.microsoft.com/office/drawing/2014/main" id="{31916AB8-CC92-F997-9EC6-645AB3B6350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4" name="Group 23">
            <a:extLst>
              <a:ext uri="{FF2B5EF4-FFF2-40B4-BE49-F238E27FC236}">
                <a16:creationId xmlns:a16="http://schemas.microsoft.com/office/drawing/2014/main" id="{17D8BF66-6EB9-30F5-DC25-46A9963B0A4C}"/>
              </a:ext>
            </a:extLst>
          </p:cNvPr>
          <p:cNvGrpSpPr/>
          <p:nvPr userDrawn="1"/>
        </p:nvGrpSpPr>
        <p:grpSpPr>
          <a:xfrm>
            <a:off x="242995" y="837761"/>
            <a:ext cx="838200" cy="109793"/>
            <a:chOff x="571500" y="930335"/>
            <a:chExt cx="838200" cy="120483"/>
          </a:xfrm>
        </p:grpSpPr>
        <p:sp>
          <p:nvSpPr>
            <p:cNvPr id="25" name="Oval 24">
              <a:extLst>
                <a:ext uri="{FF2B5EF4-FFF2-40B4-BE49-F238E27FC236}">
                  <a16:creationId xmlns:a16="http://schemas.microsoft.com/office/drawing/2014/main" id="{50117176-B90E-40C2-FE66-6D61678FF4E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FFDF1B85-7216-9517-CE9C-48A225399CE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7" name="Oval 26">
              <a:extLst>
                <a:ext uri="{FF2B5EF4-FFF2-40B4-BE49-F238E27FC236}">
                  <a16:creationId xmlns:a16="http://schemas.microsoft.com/office/drawing/2014/main" id="{4DC5F58B-9A11-B825-E791-ADD36BC1CA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8" name="Oval 27">
              <a:extLst>
                <a:ext uri="{FF2B5EF4-FFF2-40B4-BE49-F238E27FC236}">
                  <a16:creationId xmlns:a16="http://schemas.microsoft.com/office/drawing/2014/main" id="{1A570EE7-1547-F123-D448-FFC76A58CF2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9" name="Oval 28">
              <a:extLst>
                <a:ext uri="{FF2B5EF4-FFF2-40B4-BE49-F238E27FC236}">
                  <a16:creationId xmlns:a16="http://schemas.microsoft.com/office/drawing/2014/main" id="{E953BDDE-EE71-C4AC-CBDC-1CCA9244EF3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33" name="Picture 32">
            <a:extLst>
              <a:ext uri="{FF2B5EF4-FFF2-40B4-BE49-F238E27FC236}">
                <a16:creationId xmlns:a16="http://schemas.microsoft.com/office/drawing/2014/main" id="{024C3493-7F18-79C5-00FA-9D406063B7E8}"/>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rot="21360064">
            <a:off x="-2800199" y="5031545"/>
            <a:ext cx="5567056" cy="3625630"/>
          </a:xfrm>
          <a:custGeom>
            <a:avLst/>
            <a:gdLst>
              <a:gd name="connsiteX0" fmla="*/ 253461 w 5567056"/>
              <a:gd name="connsiteY0" fmla="*/ 0 h 3625630"/>
              <a:gd name="connsiteX1" fmla="*/ 0 w 5567056"/>
              <a:gd name="connsiteY1" fmla="*/ 3625630 h 3625630"/>
              <a:gd name="connsiteX2" fmla="*/ 0 w 5567056"/>
              <a:gd name="connsiteY2" fmla="*/ 0 h 3625630"/>
              <a:gd name="connsiteX3" fmla="*/ 5567056 w 5567056"/>
              <a:gd name="connsiteY3" fmla="*/ 0 h 3625630"/>
              <a:gd name="connsiteX4" fmla="*/ 5567056 w 5567056"/>
              <a:gd name="connsiteY4" fmla="*/ 2035136 h 3625630"/>
              <a:gd name="connsiteX5" fmla="*/ 2798228 w 5567056"/>
              <a:gd name="connsiteY5" fmla="*/ 1841572 h 3625630"/>
              <a:gd name="connsiteX6" fmla="*/ 2926969 w 5567056"/>
              <a:gd name="connsiteY6" fmla="*/ 0 h 362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056" h="3625630">
                <a:moveTo>
                  <a:pt x="253461" y="0"/>
                </a:moveTo>
                <a:lnTo>
                  <a:pt x="0" y="3625630"/>
                </a:lnTo>
                <a:lnTo>
                  <a:pt x="0" y="0"/>
                </a:lnTo>
                <a:close/>
                <a:moveTo>
                  <a:pt x="5567056" y="0"/>
                </a:moveTo>
                <a:lnTo>
                  <a:pt x="5567056" y="2035136"/>
                </a:lnTo>
                <a:lnTo>
                  <a:pt x="2798228" y="1841572"/>
                </a:lnTo>
                <a:lnTo>
                  <a:pt x="2926969" y="0"/>
                </a:lnTo>
                <a:close/>
              </a:path>
            </a:pathLst>
          </a:cu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270235">
            <a:off x="-506260" y="5457099"/>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3388044"/>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1305107"/>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33406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693829"/>
            <a:ext cx="5938710" cy="6164171"/>
          </a:xfrm>
          <a:prstGeom prst="rect">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76337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04945" y="1358298"/>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6253290" y="1411490"/>
            <a:ext cx="5329109"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grpSp>
        <p:nvGrpSpPr>
          <p:cNvPr id="6" name="Group 5">
            <a:extLst>
              <a:ext uri="{FF2B5EF4-FFF2-40B4-BE49-F238E27FC236}">
                <a16:creationId xmlns:a16="http://schemas.microsoft.com/office/drawing/2014/main" id="{85B58B1A-F029-AFCE-42AF-B8CC7FE126F5}"/>
              </a:ext>
            </a:extLst>
          </p:cNvPr>
          <p:cNvGrpSpPr/>
          <p:nvPr userDrawn="1"/>
        </p:nvGrpSpPr>
        <p:grpSpPr>
          <a:xfrm>
            <a:off x="242995" y="837761"/>
            <a:ext cx="838200" cy="109793"/>
            <a:chOff x="571500" y="930335"/>
            <a:chExt cx="838200" cy="120483"/>
          </a:xfrm>
        </p:grpSpPr>
        <p:sp>
          <p:nvSpPr>
            <p:cNvPr id="11" name="Oval 10">
              <a:extLst>
                <a:ext uri="{FF2B5EF4-FFF2-40B4-BE49-F238E27FC236}">
                  <a16:creationId xmlns:a16="http://schemas.microsoft.com/office/drawing/2014/main" id="{1CE52470-FE4B-B09A-1529-C53BD4F2B154}"/>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2" name="Oval 11">
              <a:extLst>
                <a:ext uri="{FF2B5EF4-FFF2-40B4-BE49-F238E27FC236}">
                  <a16:creationId xmlns:a16="http://schemas.microsoft.com/office/drawing/2014/main" id="{872063B2-9527-0997-2FFD-5022CE98F7B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5" name="Oval 14">
              <a:extLst>
                <a:ext uri="{FF2B5EF4-FFF2-40B4-BE49-F238E27FC236}">
                  <a16:creationId xmlns:a16="http://schemas.microsoft.com/office/drawing/2014/main" id="{75147330-1E3A-7606-C50A-E3EDBDE3285B}"/>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7" name="Oval 16">
              <a:extLst>
                <a:ext uri="{FF2B5EF4-FFF2-40B4-BE49-F238E27FC236}">
                  <a16:creationId xmlns:a16="http://schemas.microsoft.com/office/drawing/2014/main" id="{BCC90353-0BA4-C067-C410-332FA6162CCC}"/>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E5CF34F0-A4C7-8D61-940B-1279E83A787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147646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pecial_06">
    <p:spTree>
      <p:nvGrpSpPr>
        <p:cNvPr id="1" name=""/>
        <p:cNvGrpSpPr/>
        <p:nvPr/>
      </p:nvGrpSpPr>
      <p:grpSpPr>
        <a:xfrm>
          <a:off x="0" y="0"/>
          <a:ext cx="0" cy="0"/>
          <a:chOff x="0" y="0"/>
          <a:chExt cx="0" cy="0"/>
        </a:xfrm>
      </p:grpSpPr>
      <p:sp>
        <p:nvSpPr>
          <p:cNvPr id="10" name="Picture Placeholder 7"/>
          <p:cNvSpPr>
            <a:spLocks noGrp="1"/>
          </p:cNvSpPr>
          <p:nvPr>
            <p:ph type="pic" sz="quarter" idx="14" hasCustomPrompt="1"/>
          </p:nvPr>
        </p:nvSpPr>
        <p:spPr>
          <a:xfrm>
            <a:off x="8852794"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2" name="Picture Placeholder 7"/>
          <p:cNvSpPr>
            <a:spLocks noGrp="1"/>
          </p:cNvSpPr>
          <p:nvPr>
            <p:ph type="pic" sz="quarter" idx="15" hasCustomPrompt="1"/>
          </p:nvPr>
        </p:nvSpPr>
        <p:spPr>
          <a:xfrm>
            <a:off x="6367758"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3" name="Picture Placeholder 7"/>
          <p:cNvSpPr>
            <a:spLocks noGrp="1"/>
          </p:cNvSpPr>
          <p:nvPr>
            <p:ph type="pic" sz="quarter" idx="16" hasCustomPrompt="1"/>
          </p:nvPr>
        </p:nvSpPr>
        <p:spPr>
          <a:xfrm>
            <a:off x="6367758"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9" name="Picture Placeholder 7"/>
          <p:cNvSpPr>
            <a:spLocks noGrp="1"/>
          </p:cNvSpPr>
          <p:nvPr>
            <p:ph type="pic" sz="quarter" idx="13" hasCustomPrompt="1"/>
          </p:nvPr>
        </p:nvSpPr>
        <p:spPr>
          <a:xfrm>
            <a:off x="8852794"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7" name="Text Placeholder 6">
            <a:extLst>
              <a:ext uri="{FF2B5EF4-FFF2-40B4-BE49-F238E27FC236}">
                <a16:creationId xmlns:a16="http://schemas.microsoft.com/office/drawing/2014/main" id="{EAFF275A-3B32-6646-BFFA-2ECBA7D7F306}"/>
              </a:ext>
            </a:extLst>
          </p:cNvPr>
          <p:cNvSpPr>
            <a:spLocks noGrp="1"/>
          </p:cNvSpPr>
          <p:nvPr>
            <p:ph type="body" sz="quarter" idx="20" hasCustomPrompt="1"/>
          </p:nvPr>
        </p:nvSpPr>
        <p:spPr>
          <a:xfrm>
            <a:off x="736430" y="1572175"/>
            <a:ext cx="5359570" cy="4779594"/>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5">
            <a:extLst>
              <a:ext uri="{FF2B5EF4-FFF2-40B4-BE49-F238E27FC236}">
                <a16:creationId xmlns:a16="http://schemas.microsoft.com/office/drawing/2014/main" id="{7E693727-245D-4400-93E8-1CD002C4003C}"/>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6" name="Rectangle 15">
            <a:extLst>
              <a:ext uri="{FF2B5EF4-FFF2-40B4-BE49-F238E27FC236}">
                <a16:creationId xmlns:a16="http://schemas.microsoft.com/office/drawing/2014/main" id="{D1CED151-A53D-1F71-A38C-F2D6C8083659}"/>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itle 1">
            <a:extLst>
              <a:ext uri="{FF2B5EF4-FFF2-40B4-BE49-F238E27FC236}">
                <a16:creationId xmlns:a16="http://schemas.microsoft.com/office/drawing/2014/main" id="{4E5A19FB-B42F-13F4-AA36-CCD5CFA034F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18" name="Graphic 17">
            <a:extLst>
              <a:ext uri="{FF2B5EF4-FFF2-40B4-BE49-F238E27FC236}">
                <a16:creationId xmlns:a16="http://schemas.microsoft.com/office/drawing/2014/main" id="{D142B954-E20F-55EC-5F62-CDE524121E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19" name="Group 18">
            <a:extLst>
              <a:ext uri="{FF2B5EF4-FFF2-40B4-BE49-F238E27FC236}">
                <a16:creationId xmlns:a16="http://schemas.microsoft.com/office/drawing/2014/main" id="{7ABBA8AB-0CB4-F4A0-F1D6-CA045EB178B2}"/>
              </a:ext>
            </a:extLst>
          </p:cNvPr>
          <p:cNvGrpSpPr/>
          <p:nvPr userDrawn="1"/>
        </p:nvGrpSpPr>
        <p:grpSpPr>
          <a:xfrm>
            <a:off x="242995" y="837761"/>
            <a:ext cx="838200" cy="109793"/>
            <a:chOff x="571500" y="930335"/>
            <a:chExt cx="838200" cy="120483"/>
          </a:xfrm>
        </p:grpSpPr>
        <p:sp>
          <p:nvSpPr>
            <p:cNvPr id="20" name="Oval 19">
              <a:extLst>
                <a:ext uri="{FF2B5EF4-FFF2-40B4-BE49-F238E27FC236}">
                  <a16:creationId xmlns:a16="http://schemas.microsoft.com/office/drawing/2014/main" id="{80828365-C416-86FC-BEA7-89E7CA7CBEDB}"/>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35646296-2191-7ED3-0D34-CFB8D76FAB6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57BE9A52-1E9E-DC2E-6731-C583C5A27ACC}"/>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96EC8B9C-E461-2036-B03B-2444F0D405E2}"/>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6299EAB2-F1E2-AFFE-1EE0-56D5D5409B6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4335723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ing_Content_05">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3FA8211-55BB-3F16-B316-4BD66FF055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rot="21360064">
            <a:off x="6310378" y="2320973"/>
            <a:ext cx="5567056" cy="6011509"/>
          </a:xfrm>
          <a:custGeom>
            <a:avLst/>
            <a:gdLst>
              <a:gd name="connsiteX0" fmla="*/ 5567056 w 5567056"/>
              <a:gd name="connsiteY0" fmla="*/ 0 h 6011509"/>
              <a:gd name="connsiteX1" fmla="*/ 5567056 w 5567056"/>
              <a:gd name="connsiteY1" fmla="*/ 6011509 h 6011509"/>
              <a:gd name="connsiteX2" fmla="*/ 0 w 5567056"/>
              <a:gd name="connsiteY2" fmla="*/ 6011509 h 6011509"/>
              <a:gd name="connsiteX3" fmla="*/ 0 w 5567056"/>
              <a:gd name="connsiteY3" fmla="*/ 5664422 h 6011509"/>
              <a:gd name="connsiteX4" fmla="*/ 4136865 w 5567056"/>
              <a:gd name="connsiteY4" fmla="*/ 5953622 h 6011509"/>
              <a:gd name="connsiteX5" fmla="*/ 4228573 w 5567056"/>
              <a:gd name="connsiteY5" fmla="*/ 4641785 h 6011509"/>
              <a:gd name="connsiteX6" fmla="*/ 0 w 5567056"/>
              <a:gd name="connsiteY6" fmla="*/ 4346173 h 6011509"/>
              <a:gd name="connsiteX7" fmla="*/ 0 w 5567056"/>
              <a:gd name="connsiteY7" fmla="*/ 0 h 601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67056" h="6011509">
                <a:moveTo>
                  <a:pt x="5567056" y="0"/>
                </a:moveTo>
                <a:lnTo>
                  <a:pt x="5567056" y="6011509"/>
                </a:lnTo>
                <a:lnTo>
                  <a:pt x="0" y="6011509"/>
                </a:lnTo>
                <a:lnTo>
                  <a:pt x="0" y="5664422"/>
                </a:lnTo>
                <a:lnTo>
                  <a:pt x="4136865" y="5953622"/>
                </a:lnTo>
                <a:lnTo>
                  <a:pt x="4228573" y="4641785"/>
                </a:lnTo>
                <a:lnTo>
                  <a:pt x="0" y="4346173"/>
                </a:lnTo>
                <a:lnTo>
                  <a:pt x="0" y="0"/>
                </a:lnTo>
                <a:close/>
              </a:path>
            </a:pathLst>
          </a:custGeom>
        </p:spPr>
      </p:pic>
      <p:sp>
        <p:nvSpPr>
          <p:cNvPr id="3" name="Rectangle 2">
            <a:extLst>
              <a:ext uri="{FF2B5EF4-FFF2-40B4-BE49-F238E27FC236}">
                <a16:creationId xmlns:a16="http://schemas.microsoft.com/office/drawing/2014/main" id="{F181728D-3892-5D42-A9D7-687B5C69EC51}"/>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9" name="Content Placeholder 8">
            <a:extLst>
              <a:ext uri="{FF2B5EF4-FFF2-40B4-BE49-F238E27FC236}">
                <a16:creationId xmlns:a16="http://schemas.microsoft.com/office/drawing/2014/main" id="{5AC52D7A-EF38-3C43-860E-E4FB1900D07B}"/>
              </a:ext>
            </a:extLst>
          </p:cNvPr>
          <p:cNvSpPr>
            <a:spLocks noGrp="1"/>
          </p:cNvSpPr>
          <p:nvPr>
            <p:ph sz="quarter" idx="11" hasCustomPrompt="1"/>
          </p:nvPr>
        </p:nvSpPr>
        <p:spPr>
          <a:xfrm>
            <a:off x="531676" y="1976650"/>
            <a:ext cx="6089523" cy="3108387"/>
          </a:xfrm>
        </p:spPr>
        <p:txBody>
          <a:bodyPr>
            <a:normAutofit/>
          </a:bodyPr>
          <a:lstStyle>
            <a:lvl1pPr marL="514350" indent="-514350">
              <a:buFont typeface="Century Gothic" panose="020B0502020202020204" pitchFamily="34" charset="0"/>
              <a:buChar char="●"/>
              <a:defRPr sz="2400" b="0" i="0"/>
            </a:lvl1pPr>
            <a:lvl2pPr>
              <a:defRPr sz="2000" b="0" i="0"/>
            </a:lvl2pPr>
            <a:lvl3pPr>
              <a:defRPr sz="1800" b="0" i="0"/>
            </a:lvl3pPr>
            <a:lvl4pPr>
              <a:defRPr sz="1600" b="0" i="0"/>
            </a:lvl4pPr>
            <a:lvl5pPr>
              <a:defRPr sz="1600"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5">
            <a:extLst>
              <a:ext uri="{FF2B5EF4-FFF2-40B4-BE49-F238E27FC236}">
                <a16:creationId xmlns:a16="http://schemas.microsoft.com/office/drawing/2014/main" id="{A63551CA-556B-41CC-B934-CDD1E67C0136}"/>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19" name="Picture Placeholder 25">
            <a:extLst>
              <a:ext uri="{FF2B5EF4-FFF2-40B4-BE49-F238E27FC236}">
                <a16:creationId xmlns:a16="http://schemas.microsoft.com/office/drawing/2014/main" id="{37734D4A-19CA-4199-BC77-59DC6E051F9E}"/>
              </a:ext>
            </a:extLst>
          </p:cNvPr>
          <p:cNvSpPr>
            <a:spLocks noGrp="1"/>
          </p:cNvSpPr>
          <p:nvPr>
            <p:ph type="pic" sz="quarter" idx="13"/>
          </p:nvPr>
        </p:nvSpPr>
        <p:spPr>
          <a:xfrm>
            <a:off x="5357454" y="0"/>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FontTx/>
              <a:buNone/>
              <a:defRPr/>
            </a:lvl1pPr>
          </a:lstStyle>
          <a:p>
            <a:r>
              <a:rPr lang="en-US"/>
              <a:t>Click icon</a:t>
            </a:r>
          </a:p>
          <a:p>
            <a:r>
              <a:rPr lang="en-US"/>
              <a:t>Below to</a:t>
            </a:r>
          </a:p>
          <a:p>
            <a:r>
              <a:rPr lang="en-US"/>
              <a:t>Add image</a:t>
            </a:r>
          </a:p>
        </p:txBody>
      </p:sp>
      <p:sp>
        <p:nvSpPr>
          <p:cNvPr id="4" name="Rectangle 3">
            <a:extLst>
              <a:ext uri="{FF2B5EF4-FFF2-40B4-BE49-F238E27FC236}">
                <a16:creationId xmlns:a16="http://schemas.microsoft.com/office/drawing/2014/main" id="{5D4E5319-CEDE-CB13-62FF-9ED06D724C86}"/>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28A08194-A1CF-58C7-8452-9E29423CEB26}"/>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F1E510E2-DF14-0D68-D29A-5A578A262C2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9" name="Group 28">
            <a:extLst>
              <a:ext uri="{FF2B5EF4-FFF2-40B4-BE49-F238E27FC236}">
                <a16:creationId xmlns:a16="http://schemas.microsoft.com/office/drawing/2014/main" id="{C11D9C7E-9DF5-9B20-524F-81850ECF7E29}"/>
              </a:ext>
            </a:extLst>
          </p:cNvPr>
          <p:cNvGrpSpPr>
            <a:grpSpLocks noChangeAspect="1"/>
          </p:cNvGrpSpPr>
          <p:nvPr userDrawn="1"/>
        </p:nvGrpSpPr>
        <p:grpSpPr>
          <a:xfrm>
            <a:off x="9668145" y="4725797"/>
            <a:ext cx="1568637" cy="2468996"/>
            <a:chOff x="9668145" y="4725797"/>
            <a:chExt cx="1568637" cy="2468996"/>
          </a:xfrm>
        </p:grpSpPr>
        <p:sp>
          <p:nvSpPr>
            <p:cNvPr id="28" name="Freeform: Shape 27">
              <a:extLst>
                <a:ext uri="{FF2B5EF4-FFF2-40B4-BE49-F238E27FC236}">
                  <a16:creationId xmlns:a16="http://schemas.microsoft.com/office/drawing/2014/main" id="{CE72A1F2-E918-0A9B-3F2B-EC1FC5D1465A}"/>
                </a:ext>
              </a:extLst>
            </p:cNvPr>
            <p:cNvSpPr/>
            <p:nvPr userDrawn="1"/>
          </p:nvSpPr>
          <p:spPr>
            <a:xfrm rot="2351781">
              <a:off x="9668145" y="5361500"/>
              <a:ext cx="413092" cy="1833293"/>
            </a:xfrm>
            <a:custGeom>
              <a:avLst/>
              <a:gdLst>
                <a:gd name="connsiteX0" fmla="*/ 91064 w 413092"/>
                <a:gd name="connsiteY0" fmla="*/ 35275 h 1833293"/>
                <a:gd name="connsiteX1" fmla="*/ 206546 w 413092"/>
                <a:gd name="connsiteY1" fmla="*/ 0 h 1833293"/>
                <a:gd name="connsiteX2" fmla="*/ 413092 w 413092"/>
                <a:gd name="connsiteY2" fmla="*/ 206546 h 1833293"/>
                <a:gd name="connsiteX3" fmla="*/ 413091 w 413092"/>
                <a:gd name="connsiteY3" fmla="*/ 1496427 h 1833293"/>
                <a:gd name="connsiteX4" fmla="*/ 0 w 413092"/>
                <a:gd name="connsiteY4" fmla="*/ 1833293 h 1833293"/>
                <a:gd name="connsiteX5" fmla="*/ 0 w 413092"/>
                <a:gd name="connsiteY5" fmla="*/ 206546 h 1833293"/>
                <a:gd name="connsiteX6" fmla="*/ 91064 w 413092"/>
                <a:gd name="connsiteY6" fmla="*/ 35275 h 1833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2" h="1833293">
                  <a:moveTo>
                    <a:pt x="91064" y="35275"/>
                  </a:moveTo>
                  <a:cubicBezTo>
                    <a:pt x="124029" y="13004"/>
                    <a:pt x="163768" y="0"/>
                    <a:pt x="206546" y="0"/>
                  </a:cubicBezTo>
                  <a:cubicBezTo>
                    <a:pt x="320618" y="0"/>
                    <a:pt x="413092" y="92474"/>
                    <a:pt x="413092" y="206546"/>
                  </a:cubicBezTo>
                  <a:lnTo>
                    <a:pt x="413091" y="1496427"/>
                  </a:lnTo>
                  <a:lnTo>
                    <a:pt x="0" y="1833293"/>
                  </a:lnTo>
                  <a:lnTo>
                    <a:pt x="0" y="206546"/>
                  </a:lnTo>
                  <a:cubicBezTo>
                    <a:pt x="0" y="135251"/>
                    <a:pt x="36123" y="72393"/>
                    <a:pt x="91064" y="352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ounded Rectangle 25">
              <a:extLst>
                <a:ext uri="{FF2B5EF4-FFF2-40B4-BE49-F238E27FC236}">
                  <a16:creationId xmlns:a16="http://schemas.microsoft.com/office/drawing/2014/main" id="{9D3FD03D-6D2D-AB8D-7E49-267692480AD6}"/>
                </a:ext>
              </a:extLst>
            </p:cNvPr>
            <p:cNvSpPr/>
            <p:nvPr userDrawn="1"/>
          </p:nvSpPr>
          <p:spPr>
            <a:xfrm rot="2351781">
              <a:off x="9705079" y="4753598"/>
              <a:ext cx="413091" cy="11392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3B0BD669-A9F3-72F7-AA53-DA23490BC8A8}"/>
                </a:ext>
              </a:extLst>
            </p:cNvPr>
            <p:cNvSpPr/>
            <p:nvPr userDrawn="1"/>
          </p:nvSpPr>
          <p:spPr>
            <a:xfrm rot="2351781">
              <a:off x="10823691" y="4725797"/>
              <a:ext cx="413091" cy="2190714"/>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8E639339-91AD-C93A-57F8-843B626627A0}"/>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C096CF84-ED49-D34C-F7D7-144E356037C9}"/>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7B684B4A-DC63-5CC7-6DB8-EECF15487DA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0E3E59AC-17D1-AB31-B18B-F53FD24F3C65}"/>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13E29724-6699-94FD-99F0-3B3C6957CFE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40" name="Oval 39">
              <a:extLst>
                <a:ext uri="{FF2B5EF4-FFF2-40B4-BE49-F238E27FC236}">
                  <a16:creationId xmlns:a16="http://schemas.microsoft.com/office/drawing/2014/main" id="{E2344B2C-67DC-A345-B498-4A57E49E4E1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1308313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ing_Content_07">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718182" y="1732383"/>
            <a:ext cx="6476909" cy="4371433"/>
          </a:xfrm>
          <a:custGeom>
            <a:avLst/>
            <a:gdLst>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43923 w 17560770"/>
              <a:gd name="connsiteY6" fmla="*/ 3844922 h 7230830"/>
              <a:gd name="connsiteX7" fmla="*/ 0 w 17560770"/>
              <a:gd name="connsiteY7" fmla="*/ 3411719 h 7230830"/>
              <a:gd name="connsiteX8" fmla="*/ 3729831 w 17560770"/>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1266 w 17560770"/>
              <a:gd name="connsiteY6" fmla="*/ 3857829 h 7230830"/>
              <a:gd name="connsiteX7" fmla="*/ 0 w 17560770"/>
              <a:gd name="connsiteY7" fmla="*/ 3411719 h 7230830"/>
              <a:gd name="connsiteX8" fmla="*/ 3729831 w 17560770"/>
              <a:gd name="connsiteY8" fmla="*/ 0 h 7230830"/>
              <a:gd name="connsiteX0" fmla="*/ 3745463 w 17576402"/>
              <a:gd name="connsiteY0" fmla="*/ 0 h 7230830"/>
              <a:gd name="connsiteX1" fmla="*/ 14190494 w 17576402"/>
              <a:gd name="connsiteY1" fmla="*/ 0 h 7230830"/>
              <a:gd name="connsiteX2" fmla="*/ 17576402 w 17576402"/>
              <a:gd name="connsiteY2" fmla="*/ 3385908 h 7230830"/>
              <a:gd name="connsiteX3" fmla="*/ 17576402 w 17576402"/>
              <a:gd name="connsiteY3" fmla="*/ 3844922 h 7230830"/>
              <a:gd name="connsiteX4" fmla="*/ 14190494 w 17576402"/>
              <a:gd name="connsiteY4" fmla="*/ 7230830 h 7230830"/>
              <a:gd name="connsiteX5" fmla="*/ 3745463 w 17576402"/>
              <a:gd name="connsiteY5" fmla="*/ 7230830 h 7230830"/>
              <a:gd name="connsiteX6" fmla="*/ 0 w 17576402"/>
              <a:gd name="connsiteY6" fmla="*/ 3857829 h 7230830"/>
              <a:gd name="connsiteX7" fmla="*/ 15632 w 17576402"/>
              <a:gd name="connsiteY7" fmla="*/ 3411719 h 7230830"/>
              <a:gd name="connsiteX8" fmla="*/ 3745463 w 17576402"/>
              <a:gd name="connsiteY8" fmla="*/ 0 h 7230830"/>
              <a:gd name="connsiteX0" fmla="*/ 3745463 w 17576402"/>
              <a:gd name="connsiteY0" fmla="*/ 0 h 7230830"/>
              <a:gd name="connsiteX1" fmla="*/ 14190494 w 17576402"/>
              <a:gd name="connsiteY1" fmla="*/ 0 h 7230830"/>
              <a:gd name="connsiteX2" fmla="*/ 17576402 w 17576402"/>
              <a:gd name="connsiteY2" fmla="*/ 3844922 h 7230830"/>
              <a:gd name="connsiteX3" fmla="*/ 14190494 w 17576402"/>
              <a:gd name="connsiteY3" fmla="*/ 7230830 h 7230830"/>
              <a:gd name="connsiteX4" fmla="*/ 3745463 w 17576402"/>
              <a:gd name="connsiteY4" fmla="*/ 7230830 h 7230830"/>
              <a:gd name="connsiteX5" fmla="*/ 0 w 17576402"/>
              <a:gd name="connsiteY5" fmla="*/ 3857829 h 7230830"/>
              <a:gd name="connsiteX6" fmla="*/ 15632 w 17576402"/>
              <a:gd name="connsiteY6" fmla="*/ 3411719 h 7230830"/>
              <a:gd name="connsiteX7" fmla="*/ 3745463 w 17576402"/>
              <a:gd name="connsiteY7" fmla="*/ 0 h 7230830"/>
              <a:gd name="connsiteX0" fmla="*/ 3745463 w 15496121"/>
              <a:gd name="connsiteY0" fmla="*/ 0 h 7230830"/>
              <a:gd name="connsiteX1" fmla="*/ 14190494 w 15496121"/>
              <a:gd name="connsiteY1" fmla="*/ 0 h 7230830"/>
              <a:gd name="connsiteX2" fmla="*/ 14190494 w 15496121"/>
              <a:gd name="connsiteY2" fmla="*/ 7230830 h 7230830"/>
              <a:gd name="connsiteX3" fmla="*/ 3745463 w 15496121"/>
              <a:gd name="connsiteY3" fmla="*/ 7230830 h 7230830"/>
              <a:gd name="connsiteX4" fmla="*/ 0 w 15496121"/>
              <a:gd name="connsiteY4" fmla="*/ 3857829 h 7230830"/>
              <a:gd name="connsiteX5" fmla="*/ 15632 w 15496121"/>
              <a:gd name="connsiteY5" fmla="*/ 3411719 h 7230830"/>
              <a:gd name="connsiteX6" fmla="*/ 3745463 w 15496121"/>
              <a:gd name="connsiteY6" fmla="*/ 0 h 7230830"/>
              <a:gd name="connsiteX0" fmla="*/ 3745463 w 14190493"/>
              <a:gd name="connsiteY0" fmla="*/ 0 h 7230830"/>
              <a:gd name="connsiteX1" fmla="*/ 14190494 w 14190493"/>
              <a:gd name="connsiteY1" fmla="*/ 0 h 7230830"/>
              <a:gd name="connsiteX2" fmla="*/ 14190494 w 14190493"/>
              <a:gd name="connsiteY2" fmla="*/ 7230830 h 7230830"/>
              <a:gd name="connsiteX3" fmla="*/ 3745463 w 14190493"/>
              <a:gd name="connsiteY3" fmla="*/ 7230830 h 7230830"/>
              <a:gd name="connsiteX4" fmla="*/ 0 w 14190493"/>
              <a:gd name="connsiteY4" fmla="*/ 3857829 h 7230830"/>
              <a:gd name="connsiteX5" fmla="*/ 15632 w 14190493"/>
              <a:gd name="connsiteY5" fmla="*/ 3411719 h 7230830"/>
              <a:gd name="connsiteX6" fmla="*/ 3745463 w 14190493"/>
              <a:gd name="connsiteY6" fmla="*/ 0 h 7230830"/>
              <a:gd name="connsiteX0" fmla="*/ 3745463 w 14190493"/>
              <a:gd name="connsiteY0" fmla="*/ 0 h 7243782"/>
              <a:gd name="connsiteX1" fmla="*/ 14190494 w 14190493"/>
              <a:gd name="connsiteY1" fmla="*/ 0 h 7243782"/>
              <a:gd name="connsiteX2" fmla="*/ 12955504 w 14190493"/>
              <a:gd name="connsiteY2" fmla="*/ 7243782 h 7243782"/>
              <a:gd name="connsiteX3" fmla="*/ 3745463 w 14190493"/>
              <a:gd name="connsiteY3" fmla="*/ 7230830 h 7243782"/>
              <a:gd name="connsiteX4" fmla="*/ 0 w 14190493"/>
              <a:gd name="connsiteY4" fmla="*/ 3857829 h 7243782"/>
              <a:gd name="connsiteX5" fmla="*/ 15632 w 14190493"/>
              <a:gd name="connsiteY5" fmla="*/ 3411719 h 7243782"/>
              <a:gd name="connsiteX6" fmla="*/ 3745463 w 14190493"/>
              <a:gd name="connsiteY6" fmla="*/ 0 h 7243782"/>
              <a:gd name="connsiteX0" fmla="*/ 3745463 w 12955504"/>
              <a:gd name="connsiteY0" fmla="*/ 0 h 7243782"/>
              <a:gd name="connsiteX1" fmla="*/ 12939870 w 12955504"/>
              <a:gd name="connsiteY1" fmla="*/ 0 h 7243782"/>
              <a:gd name="connsiteX2" fmla="*/ 12955504 w 12955504"/>
              <a:gd name="connsiteY2" fmla="*/ 7243782 h 7243782"/>
              <a:gd name="connsiteX3" fmla="*/ 3745463 w 12955504"/>
              <a:gd name="connsiteY3" fmla="*/ 7230830 h 7243782"/>
              <a:gd name="connsiteX4" fmla="*/ 0 w 12955504"/>
              <a:gd name="connsiteY4" fmla="*/ 3857829 h 7243782"/>
              <a:gd name="connsiteX5" fmla="*/ 15632 w 12955504"/>
              <a:gd name="connsiteY5" fmla="*/ 3411719 h 7243782"/>
              <a:gd name="connsiteX6" fmla="*/ 3745463 w 12955504"/>
              <a:gd name="connsiteY6" fmla="*/ 0 h 724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5504" h="7243782">
                <a:moveTo>
                  <a:pt x="3745463" y="0"/>
                </a:moveTo>
                <a:lnTo>
                  <a:pt x="12939870" y="0"/>
                </a:lnTo>
                <a:cubicBezTo>
                  <a:pt x="12945081" y="2414594"/>
                  <a:pt x="12950293" y="4829188"/>
                  <a:pt x="12955504" y="7243782"/>
                </a:cubicBezTo>
                <a:lnTo>
                  <a:pt x="3745463" y="7230830"/>
                </a:lnTo>
                <a:cubicBezTo>
                  <a:pt x="1875478" y="7230830"/>
                  <a:pt x="0" y="5727814"/>
                  <a:pt x="0" y="3857829"/>
                </a:cubicBezTo>
                <a:lnTo>
                  <a:pt x="15632" y="3411719"/>
                </a:lnTo>
                <a:cubicBezTo>
                  <a:pt x="15632" y="1541734"/>
                  <a:pt x="1875478" y="0"/>
                  <a:pt x="3745463" y="0"/>
                </a:cubicBezTo>
                <a:close/>
              </a:path>
            </a:pathLst>
          </a:custGeom>
        </p:spPr>
        <p:txBody>
          <a:bodyPr wrap="square">
            <a:noAutofit/>
          </a:bodyPr>
          <a:lstStyle>
            <a:lvl1pPr marL="0" indent="0" algn="ctr">
              <a:buNone/>
              <a:defRPr sz="2800" b="0" i="0"/>
            </a:lvl1pPr>
          </a:lstStyle>
          <a:p>
            <a:r>
              <a:rPr lang="en-US"/>
              <a:t>Click icon to</a:t>
            </a:r>
          </a:p>
          <a:p>
            <a:r>
              <a:rPr lang="en-US"/>
              <a:t>add image</a:t>
            </a:r>
          </a:p>
        </p:txBody>
      </p:sp>
      <p:sp>
        <p:nvSpPr>
          <p:cNvPr id="8" name="Text Placeholder 7">
            <a:extLst>
              <a:ext uri="{FF2B5EF4-FFF2-40B4-BE49-F238E27FC236}">
                <a16:creationId xmlns:a16="http://schemas.microsoft.com/office/drawing/2014/main" id="{0E552174-8962-0640-8E00-050ACB4416E3}"/>
              </a:ext>
            </a:extLst>
          </p:cNvPr>
          <p:cNvSpPr>
            <a:spLocks noGrp="1"/>
          </p:cNvSpPr>
          <p:nvPr>
            <p:ph type="body" sz="quarter" idx="14"/>
          </p:nvPr>
        </p:nvSpPr>
        <p:spPr>
          <a:xfrm>
            <a:off x="533400" y="1732382"/>
            <a:ext cx="4741985" cy="4371433"/>
          </a:xfrm>
        </p:spPr>
        <p:txBody>
          <a:bodyPr/>
          <a:lstStyle>
            <a:lvl1pPr>
              <a:defRPr b="0" i="0"/>
            </a:lvl1pPr>
            <a:lvl2pPr>
              <a:defRPr b="0" i="0"/>
            </a:lvl2pPr>
            <a:lvl3pPr>
              <a:defRPr b="0" i="0"/>
            </a:lvl3pPr>
            <a:lvl4pPr>
              <a:defRPr b="0" i="0"/>
            </a:lvl4pPr>
            <a:lvl5pPr>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F89A310B-6171-4313-96A8-5CF813755561}"/>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8" name="Rectangle 17">
            <a:extLst>
              <a:ext uri="{FF2B5EF4-FFF2-40B4-BE49-F238E27FC236}">
                <a16:creationId xmlns:a16="http://schemas.microsoft.com/office/drawing/2014/main" id="{480A6F62-2691-8B9A-F675-2AEF6840D2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EA360F4A-9361-D0DD-7E60-BEE280D678D4}"/>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A968543B-AE86-5F82-60D2-A03754ECC0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33" name="Group 32">
            <a:extLst>
              <a:ext uri="{FF2B5EF4-FFF2-40B4-BE49-F238E27FC236}">
                <a16:creationId xmlns:a16="http://schemas.microsoft.com/office/drawing/2014/main" id="{F77B8502-8D7C-1E1A-00B4-D3BB72A839DD}"/>
              </a:ext>
            </a:extLst>
          </p:cNvPr>
          <p:cNvGrpSpPr/>
          <p:nvPr userDrawn="1"/>
        </p:nvGrpSpPr>
        <p:grpSpPr>
          <a:xfrm>
            <a:off x="8311695" y="4635494"/>
            <a:ext cx="2755589" cy="2936641"/>
            <a:chOff x="4371290" y="4616796"/>
            <a:chExt cx="2755589" cy="2936641"/>
          </a:xfrm>
        </p:grpSpPr>
        <p:pic>
          <p:nvPicPr>
            <p:cNvPr id="32" name="Picture 31">
              <a:extLst>
                <a:ext uri="{FF2B5EF4-FFF2-40B4-BE49-F238E27FC236}">
                  <a16:creationId xmlns:a16="http://schemas.microsoft.com/office/drawing/2014/main" id="{61D99BC3-4242-7CE8-2B37-75A66BBEFEF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a:xfrm rot="21360064">
              <a:off x="4371290" y="4616796"/>
              <a:ext cx="2755589" cy="2340138"/>
            </a:xfrm>
            <a:custGeom>
              <a:avLst/>
              <a:gdLst>
                <a:gd name="connsiteX0" fmla="*/ 2755589 w 2755589"/>
                <a:gd name="connsiteY0" fmla="*/ 0 h 2340138"/>
                <a:gd name="connsiteX1" fmla="*/ 2755589 w 2755589"/>
                <a:gd name="connsiteY1" fmla="*/ 2340138 h 2340138"/>
                <a:gd name="connsiteX2" fmla="*/ 0 w 2755589"/>
                <a:gd name="connsiteY2" fmla="*/ 2147500 h 2340138"/>
                <a:gd name="connsiteX3" fmla="*/ 0 w 2755589"/>
                <a:gd name="connsiteY3" fmla="*/ 0 h 2340138"/>
              </a:gdLst>
              <a:ahLst/>
              <a:cxnLst>
                <a:cxn ang="0">
                  <a:pos x="connsiteX0" y="connsiteY0"/>
                </a:cxn>
                <a:cxn ang="0">
                  <a:pos x="connsiteX1" y="connsiteY1"/>
                </a:cxn>
                <a:cxn ang="0">
                  <a:pos x="connsiteX2" y="connsiteY2"/>
                </a:cxn>
                <a:cxn ang="0">
                  <a:pos x="connsiteX3" y="connsiteY3"/>
                </a:cxn>
              </a:cxnLst>
              <a:rect l="l" t="t" r="r" b="b"/>
              <a:pathLst>
                <a:path w="2755589" h="2340138">
                  <a:moveTo>
                    <a:pt x="2755589" y="0"/>
                  </a:moveTo>
                  <a:lnTo>
                    <a:pt x="2755589" y="2340138"/>
                  </a:lnTo>
                  <a:lnTo>
                    <a:pt x="0" y="2147500"/>
                  </a:lnTo>
                  <a:lnTo>
                    <a:pt x="0" y="0"/>
                  </a:lnTo>
                  <a:close/>
                </a:path>
              </a:pathLst>
            </a:custGeom>
          </p:spPr>
        </p:pic>
        <p:sp>
          <p:nvSpPr>
            <p:cNvPr id="30" name="Freeform: Shape 29">
              <a:extLst>
                <a:ext uri="{FF2B5EF4-FFF2-40B4-BE49-F238E27FC236}">
                  <a16:creationId xmlns:a16="http://schemas.microsoft.com/office/drawing/2014/main" id="{E4E148A8-7960-5414-63E5-04CA381B0E36}"/>
                </a:ext>
              </a:extLst>
            </p:cNvPr>
            <p:cNvSpPr/>
            <p:nvPr userDrawn="1"/>
          </p:nvSpPr>
          <p:spPr>
            <a:xfrm rot="18633027">
              <a:off x="5255174" y="5808703"/>
              <a:ext cx="2140958" cy="1348510"/>
            </a:xfrm>
            <a:custGeom>
              <a:avLst/>
              <a:gdLst>
                <a:gd name="connsiteX0" fmla="*/ 1943473 w 2140958"/>
                <a:gd name="connsiteY0" fmla="*/ 197484 h 1348510"/>
                <a:gd name="connsiteX1" fmla="*/ 2140958 w 2140958"/>
                <a:gd name="connsiteY1" fmla="*/ 674255 h 1348510"/>
                <a:gd name="connsiteX2" fmla="*/ 1466703 w 2140958"/>
                <a:gd name="connsiteY2" fmla="*/ 1348510 h 1348510"/>
                <a:gd name="connsiteX3" fmla="*/ 1153791 w 2140958"/>
                <a:gd name="connsiteY3" fmla="*/ 1348510 h 1348510"/>
                <a:gd name="connsiteX4" fmla="*/ 0 w 2140958"/>
                <a:gd name="connsiteY4" fmla="*/ 0 h 1348510"/>
                <a:gd name="connsiteX5" fmla="*/ 1466703 w 2140958"/>
                <a:gd name="connsiteY5" fmla="*/ 0 h 1348510"/>
                <a:gd name="connsiteX6" fmla="*/ 1943473 w 2140958"/>
                <a:gd name="connsiteY6" fmla="*/ 197484 h 134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0958" h="1348510">
                  <a:moveTo>
                    <a:pt x="1943473" y="197484"/>
                  </a:moveTo>
                  <a:cubicBezTo>
                    <a:pt x="2065490" y="319501"/>
                    <a:pt x="2140958" y="488065"/>
                    <a:pt x="2140958" y="674255"/>
                  </a:cubicBezTo>
                  <a:cubicBezTo>
                    <a:pt x="2140958" y="1046636"/>
                    <a:pt x="1839084" y="1348510"/>
                    <a:pt x="1466703" y="1348510"/>
                  </a:cubicBezTo>
                  <a:lnTo>
                    <a:pt x="1153791" y="1348510"/>
                  </a:lnTo>
                  <a:lnTo>
                    <a:pt x="0" y="0"/>
                  </a:lnTo>
                  <a:lnTo>
                    <a:pt x="1466703" y="0"/>
                  </a:lnTo>
                  <a:cubicBezTo>
                    <a:pt x="1652894" y="0"/>
                    <a:pt x="1821457" y="75469"/>
                    <a:pt x="1943473" y="19748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grpSp>
        <p:nvGrpSpPr>
          <p:cNvPr id="34" name="Group 33">
            <a:extLst>
              <a:ext uri="{FF2B5EF4-FFF2-40B4-BE49-F238E27FC236}">
                <a16:creationId xmlns:a16="http://schemas.microsoft.com/office/drawing/2014/main" id="{E8950F67-C6B9-2CA5-D7CD-C1865E34EE7C}"/>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299D1E88-F9FA-7E23-8220-EB666BF847ED}"/>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6" name="Oval 35">
              <a:extLst>
                <a:ext uri="{FF2B5EF4-FFF2-40B4-BE49-F238E27FC236}">
                  <a16:creationId xmlns:a16="http://schemas.microsoft.com/office/drawing/2014/main" id="{23E186C0-DDD3-FD98-AA02-8C6368E74A8C}"/>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E81A71B2-3968-5D58-2A17-338489F81E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8C5BFBB5-7268-FF97-9727-CE30389866D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53E1E560-080E-C960-52E6-2FF6ECFC615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0727168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ing_Content_09">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AEBAECB-52A0-4F8C-BCA3-24F7DCB57E4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1360064">
            <a:off x="7628249" y="4877966"/>
            <a:ext cx="4315346" cy="2045086"/>
          </a:xfrm>
          <a:prstGeom prst="rect">
            <a:avLst/>
          </a:pr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193418">
            <a:off x="8660755" y="5405662"/>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462824" y="1738163"/>
            <a:ext cx="7360376"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4" name="Picture Placeholder 3">
            <a:extLst>
              <a:ext uri="{FF2B5EF4-FFF2-40B4-BE49-F238E27FC236}">
                <a16:creationId xmlns:a16="http://schemas.microsoft.com/office/drawing/2014/main" id="{6BAF6E46-FDB4-4D20-85F2-1DA2CA075137}"/>
              </a:ext>
            </a:extLst>
          </p:cNvPr>
          <p:cNvSpPr>
            <a:spLocks noGrp="1"/>
          </p:cNvSpPr>
          <p:nvPr>
            <p:ph type="pic" sz="quarter" idx="10"/>
          </p:nvPr>
        </p:nvSpPr>
        <p:spPr>
          <a:xfrm>
            <a:off x="8039356" y="1738163"/>
            <a:ext cx="3436681" cy="4183666"/>
          </a:xfrm>
          <a:custGeom>
            <a:avLst/>
            <a:gdLst>
              <a:gd name="connsiteX0" fmla="*/ 0 w 5834745"/>
              <a:gd name="connsiteY0" fmla="*/ 0 h 8418838"/>
              <a:gd name="connsiteX1" fmla="*/ 4862267 w 5834745"/>
              <a:gd name="connsiteY1" fmla="*/ 0 h 8418838"/>
              <a:gd name="connsiteX2" fmla="*/ 5834745 w 5834745"/>
              <a:gd name="connsiteY2" fmla="*/ 972477 h 8418838"/>
              <a:gd name="connsiteX3" fmla="*/ 5834745 w 5834745"/>
              <a:gd name="connsiteY3" fmla="*/ 8418838 h 8418838"/>
              <a:gd name="connsiteX4" fmla="*/ 972477 w 5834745"/>
              <a:gd name="connsiteY4" fmla="*/ 8418838 h 8418838"/>
              <a:gd name="connsiteX5" fmla="*/ 0 w 5834745"/>
              <a:gd name="connsiteY5" fmla="*/ 7446361 h 8418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4745" h="8418838">
                <a:moveTo>
                  <a:pt x="0" y="0"/>
                </a:moveTo>
                <a:lnTo>
                  <a:pt x="4862267" y="0"/>
                </a:lnTo>
                <a:cubicBezTo>
                  <a:pt x="5399351" y="0"/>
                  <a:pt x="5834745" y="435393"/>
                  <a:pt x="5834745" y="972477"/>
                </a:cubicBezTo>
                <a:lnTo>
                  <a:pt x="5834745" y="8418838"/>
                </a:lnTo>
                <a:lnTo>
                  <a:pt x="972477" y="8418838"/>
                </a:lnTo>
                <a:cubicBezTo>
                  <a:pt x="435393" y="8418838"/>
                  <a:pt x="0" y="7983445"/>
                  <a:pt x="0" y="7446361"/>
                </a:cubicBezTo>
                <a:close/>
              </a:path>
            </a:pathLst>
          </a:custGeom>
        </p:spPr>
        <p:txBody>
          <a:bodyPr wrap="square">
            <a:noAutofit/>
          </a:bodyPr>
          <a:lstStyle>
            <a:lvl1pPr algn="ctr">
              <a:defRPr sz="1400" b="0" i="0"/>
            </a:lvl1pPr>
          </a:lstStyle>
          <a:p>
            <a:endParaRPr lang="en-US"/>
          </a:p>
        </p:txBody>
      </p:sp>
      <p:sp>
        <p:nvSpPr>
          <p:cNvPr id="10" name="Rectangle 9">
            <a:extLst>
              <a:ext uri="{FF2B5EF4-FFF2-40B4-BE49-F238E27FC236}">
                <a16:creationId xmlns:a16="http://schemas.microsoft.com/office/drawing/2014/main" id="{A74615DD-79C7-D161-D3CD-297AE11165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1E46D4D9-E562-E760-5B07-75D4512D6A2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1EF6D862-6A44-F1D9-EAE4-1FB5F72E45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1" name="Group 20">
            <a:extLst>
              <a:ext uri="{FF2B5EF4-FFF2-40B4-BE49-F238E27FC236}">
                <a16:creationId xmlns:a16="http://schemas.microsoft.com/office/drawing/2014/main" id="{17E6D3D1-AB14-CDAF-7037-8A6164889C9E}"/>
              </a:ext>
            </a:extLst>
          </p:cNvPr>
          <p:cNvGrpSpPr/>
          <p:nvPr userDrawn="1"/>
        </p:nvGrpSpPr>
        <p:grpSpPr>
          <a:xfrm>
            <a:off x="242995" y="837761"/>
            <a:ext cx="838200" cy="109793"/>
            <a:chOff x="571500" y="930335"/>
            <a:chExt cx="838200" cy="120483"/>
          </a:xfrm>
        </p:grpSpPr>
        <p:sp>
          <p:nvSpPr>
            <p:cNvPr id="22" name="Oval 21">
              <a:extLst>
                <a:ext uri="{FF2B5EF4-FFF2-40B4-BE49-F238E27FC236}">
                  <a16:creationId xmlns:a16="http://schemas.microsoft.com/office/drawing/2014/main" id="{79DC3CFE-BFA5-7157-50CD-5C6B099C229C}"/>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5307935B-D21E-00D5-80AC-E79D4197BBA6}"/>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016E84B2-AE90-8BD6-B895-D34845A20D4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5" name="Oval 24">
              <a:extLst>
                <a:ext uri="{FF2B5EF4-FFF2-40B4-BE49-F238E27FC236}">
                  <a16:creationId xmlns:a16="http://schemas.microsoft.com/office/drawing/2014/main" id="{1C964DF6-1D18-AE24-37FF-AE61C0443ADB}"/>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79FA3EE5-6DF9-C3A8-BA0E-77A8D6699AB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295323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pecial_0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7479378-E967-A84F-B622-04A6605633F9}"/>
              </a:ext>
            </a:extLst>
          </p:cNvPr>
          <p:cNvSpPr>
            <a:spLocks noGrp="1"/>
          </p:cNvSpPr>
          <p:nvPr>
            <p:ph type="pic" sz="quarter" idx="15"/>
          </p:nvPr>
        </p:nvSpPr>
        <p:spPr>
          <a:xfrm>
            <a:off x="754383"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27" name="Text Placeholder 26">
            <a:extLst>
              <a:ext uri="{FF2B5EF4-FFF2-40B4-BE49-F238E27FC236}">
                <a16:creationId xmlns:a16="http://schemas.microsoft.com/office/drawing/2014/main" id="{D5594187-B2C7-0D43-9EE2-2CF987DA1DB5}"/>
              </a:ext>
            </a:extLst>
          </p:cNvPr>
          <p:cNvSpPr>
            <a:spLocks noGrp="1"/>
          </p:cNvSpPr>
          <p:nvPr>
            <p:ph type="body" sz="quarter" idx="17" hasCustomPrompt="1"/>
          </p:nvPr>
        </p:nvSpPr>
        <p:spPr>
          <a:xfrm>
            <a:off x="55292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1" name="Picture Placeholder 2">
            <a:extLst>
              <a:ext uri="{FF2B5EF4-FFF2-40B4-BE49-F238E27FC236}">
                <a16:creationId xmlns:a16="http://schemas.microsoft.com/office/drawing/2014/main" id="{1FE0756A-392B-3D41-8095-61C2E21F5780}"/>
              </a:ext>
            </a:extLst>
          </p:cNvPr>
          <p:cNvSpPr>
            <a:spLocks noGrp="1"/>
          </p:cNvSpPr>
          <p:nvPr>
            <p:ph type="pic" sz="quarter" idx="18"/>
          </p:nvPr>
        </p:nvSpPr>
        <p:spPr>
          <a:xfrm>
            <a:off x="3465314"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3" name="Text Placeholder 26">
            <a:extLst>
              <a:ext uri="{FF2B5EF4-FFF2-40B4-BE49-F238E27FC236}">
                <a16:creationId xmlns:a16="http://schemas.microsoft.com/office/drawing/2014/main" id="{0CBAF152-847A-1540-8967-49E26190C189}"/>
              </a:ext>
            </a:extLst>
          </p:cNvPr>
          <p:cNvSpPr>
            <a:spLocks noGrp="1"/>
          </p:cNvSpPr>
          <p:nvPr>
            <p:ph type="body" sz="quarter" idx="20" hasCustomPrompt="1"/>
          </p:nvPr>
        </p:nvSpPr>
        <p:spPr>
          <a:xfrm>
            <a:off x="333996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4" name="Picture Placeholder 2">
            <a:extLst>
              <a:ext uri="{FF2B5EF4-FFF2-40B4-BE49-F238E27FC236}">
                <a16:creationId xmlns:a16="http://schemas.microsoft.com/office/drawing/2014/main" id="{E1973F83-2B99-2D47-B223-CD02C749D08D}"/>
              </a:ext>
            </a:extLst>
          </p:cNvPr>
          <p:cNvSpPr>
            <a:spLocks noGrp="1"/>
          </p:cNvSpPr>
          <p:nvPr>
            <p:ph type="pic" sz="quarter" idx="21"/>
          </p:nvPr>
        </p:nvSpPr>
        <p:spPr>
          <a:xfrm>
            <a:off x="6283768"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6" name="Text Placeholder 26">
            <a:extLst>
              <a:ext uri="{FF2B5EF4-FFF2-40B4-BE49-F238E27FC236}">
                <a16:creationId xmlns:a16="http://schemas.microsoft.com/office/drawing/2014/main" id="{30361622-0EBF-5046-BC37-F4CCD2D28D86}"/>
              </a:ext>
            </a:extLst>
          </p:cNvPr>
          <p:cNvSpPr>
            <a:spLocks noGrp="1"/>
          </p:cNvSpPr>
          <p:nvPr>
            <p:ph type="body" sz="quarter" idx="23" hasCustomPrompt="1"/>
          </p:nvPr>
        </p:nvSpPr>
        <p:spPr>
          <a:xfrm>
            <a:off x="6103050"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7" name="Picture Placeholder 2">
            <a:extLst>
              <a:ext uri="{FF2B5EF4-FFF2-40B4-BE49-F238E27FC236}">
                <a16:creationId xmlns:a16="http://schemas.microsoft.com/office/drawing/2014/main" id="{210009E0-B2EF-5247-BE30-EFA7DE964510}"/>
              </a:ext>
            </a:extLst>
          </p:cNvPr>
          <p:cNvSpPr>
            <a:spLocks noGrp="1"/>
          </p:cNvSpPr>
          <p:nvPr>
            <p:ph type="pic" sz="quarter" idx="24"/>
          </p:nvPr>
        </p:nvSpPr>
        <p:spPr>
          <a:xfrm>
            <a:off x="8994699"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9" name="Text Placeholder 26">
            <a:extLst>
              <a:ext uri="{FF2B5EF4-FFF2-40B4-BE49-F238E27FC236}">
                <a16:creationId xmlns:a16="http://schemas.microsoft.com/office/drawing/2014/main" id="{DF9AA2B3-98B7-D04F-AEE4-57B8533C7B73}"/>
              </a:ext>
            </a:extLst>
          </p:cNvPr>
          <p:cNvSpPr>
            <a:spLocks noGrp="1"/>
          </p:cNvSpPr>
          <p:nvPr>
            <p:ph type="body" sz="quarter" idx="26" hasCustomPrompt="1"/>
          </p:nvPr>
        </p:nvSpPr>
        <p:spPr>
          <a:xfrm>
            <a:off x="891490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41" name="Text Placeholder 40">
            <a:extLst>
              <a:ext uri="{FF2B5EF4-FFF2-40B4-BE49-F238E27FC236}">
                <a16:creationId xmlns:a16="http://schemas.microsoft.com/office/drawing/2014/main" id="{4F3A698D-F3EC-EA40-A9CF-F9469D460DCD}"/>
              </a:ext>
            </a:extLst>
          </p:cNvPr>
          <p:cNvSpPr>
            <a:spLocks noGrp="1"/>
          </p:cNvSpPr>
          <p:nvPr>
            <p:ph type="body" sz="quarter" idx="27" hasCustomPrompt="1"/>
          </p:nvPr>
        </p:nvSpPr>
        <p:spPr>
          <a:xfrm>
            <a:off x="55335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3" name="Text Placeholder 40">
            <a:extLst>
              <a:ext uri="{FF2B5EF4-FFF2-40B4-BE49-F238E27FC236}">
                <a16:creationId xmlns:a16="http://schemas.microsoft.com/office/drawing/2014/main" id="{B37770F6-50C5-3A49-8298-87989A224153}"/>
              </a:ext>
            </a:extLst>
          </p:cNvPr>
          <p:cNvSpPr>
            <a:spLocks noGrp="1"/>
          </p:cNvSpPr>
          <p:nvPr>
            <p:ph type="body" sz="quarter" idx="28" hasCustomPrompt="1"/>
          </p:nvPr>
        </p:nvSpPr>
        <p:spPr>
          <a:xfrm>
            <a:off x="3328202"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4" name="Text Placeholder 40">
            <a:extLst>
              <a:ext uri="{FF2B5EF4-FFF2-40B4-BE49-F238E27FC236}">
                <a16:creationId xmlns:a16="http://schemas.microsoft.com/office/drawing/2014/main" id="{B77AC844-39F9-0645-815D-E99BEC4E2733}"/>
              </a:ext>
            </a:extLst>
          </p:cNvPr>
          <p:cNvSpPr>
            <a:spLocks noGrp="1"/>
          </p:cNvSpPr>
          <p:nvPr>
            <p:ph type="body" sz="quarter" idx="29" hasCustomPrompt="1"/>
          </p:nvPr>
        </p:nvSpPr>
        <p:spPr>
          <a:xfrm>
            <a:off x="611031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5" name="Text Placeholder 40">
            <a:extLst>
              <a:ext uri="{FF2B5EF4-FFF2-40B4-BE49-F238E27FC236}">
                <a16:creationId xmlns:a16="http://schemas.microsoft.com/office/drawing/2014/main" id="{322B121B-6CA2-6848-8D7C-CAB8725B29EE}"/>
              </a:ext>
            </a:extLst>
          </p:cNvPr>
          <p:cNvSpPr>
            <a:spLocks noGrp="1"/>
          </p:cNvSpPr>
          <p:nvPr>
            <p:ph type="body" sz="quarter" idx="30" hasCustomPrompt="1"/>
          </p:nvPr>
        </p:nvSpPr>
        <p:spPr>
          <a:xfrm>
            <a:off x="8922168"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7" name="Text Placeholder 46">
            <a:extLst>
              <a:ext uri="{FF2B5EF4-FFF2-40B4-BE49-F238E27FC236}">
                <a16:creationId xmlns:a16="http://schemas.microsoft.com/office/drawing/2014/main" id="{9FD570A1-75A9-4D4A-B5EA-5D16CFBE3633}"/>
              </a:ext>
            </a:extLst>
          </p:cNvPr>
          <p:cNvSpPr>
            <a:spLocks noGrp="1"/>
          </p:cNvSpPr>
          <p:nvPr>
            <p:ph type="body" sz="quarter" idx="31" hasCustomPrompt="1"/>
          </p:nvPr>
        </p:nvSpPr>
        <p:spPr>
          <a:xfrm>
            <a:off x="494045" y="3376803"/>
            <a:ext cx="2710931" cy="378712"/>
          </a:xfrm>
          <a:prstGeom prst="roundRect">
            <a:avLst>
              <a:gd name="adj" fmla="val 50000"/>
            </a:avLst>
          </a:prstGeom>
          <a:solidFill>
            <a:schemeClr val="accent6"/>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8" name="Text Placeholder 46">
            <a:extLst>
              <a:ext uri="{FF2B5EF4-FFF2-40B4-BE49-F238E27FC236}">
                <a16:creationId xmlns:a16="http://schemas.microsoft.com/office/drawing/2014/main" id="{3231A04A-4488-4E4B-9455-9FDDF5125A49}"/>
              </a:ext>
            </a:extLst>
          </p:cNvPr>
          <p:cNvSpPr>
            <a:spLocks noGrp="1"/>
          </p:cNvSpPr>
          <p:nvPr>
            <p:ph type="body" sz="quarter" idx="32" hasCustomPrompt="1"/>
          </p:nvPr>
        </p:nvSpPr>
        <p:spPr>
          <a:xfrm>
            <a:off x="3320405" y="3376803"/>
            <a:ext cx="2710931" cy="378712"/>
          </a:xfrm>
          <a:prstGeom prst="roundRect">
            <a:avLst>
              <a:gd name="adj" fmla="val 50000"/>
            </a:avLst>
          </a:prstGeom>
          <a:solidFill>
            <a:schemeClr val="accent1"/>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9" name="Text Placeholder 46">
            <a:extLst>
              <a:ext uri="{FF2B5EF4-FFF2-40B4-BE49-F238E27FC236}">
                <a16:creationId xmlns:a16="http://schemas.microsoft.com/office/drawing/2014/main" id="{04622C4D-E594-944D-920C-1CC4C9FB7835}"/>
              </a:ext>
            </a:extLst>
          </p:cNvPr>
          <p:cNvSpPr>
            <a:spLocks noGrp="1"/>
          </p:cNvSpPr>
          <p:nvPr>
            <p:ph type="body" sz="quarter" idx="33" hasCustomPrompt="1"/>
          </p:nvPr>
        </p:nvSpPr>
        <p:spPr>
          <a:xfrm>
            <a:off x="6112476" y="3376803"/>
            <a:ext cx="2710931" cy="378712"/>
          </a:xfrm>
          <a:prstGeom prst="roundRect">
            <a:avLst>
              <a:gd name="adj" fmla="val 50000"/>
            </a:avLst>
          </a:prstGeom>
          <a:solidFill>
            <a:schemeClr val="accent3"/>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50" name="Text Placeholder 46">
            <a:extLst>
              <a:ext uri="{FF2B5EF4-FFF2-40B4-BE49-F238E27FC236}">
                <a16:creationId xmlns:a16="http://schemas.microsoft.com/office/drawing/2014/main" id="{7E4F4AB8-41CD-5D44-9710-99A030E70078}"/>
              </a:ext>
            </a:extLst>
          </p:cNvPr>
          <p:cNvSpPr>
            <a:spLocks noGrp="1"/>
          </p:cNvSpPr>
          <p:nvPr>
            <p:ph type="body" sz="quarter" idx="34" hasCustomPrompt="1"/>
          </p:nvPr>
        </p:nvSpPr>
        <p:spPr>
          <a:xfrm>
            <a:off x="8904444" y="3376803"/>
            <a:ext cx="2710931" cy="378712"/>
          </a:xfrm>
          <a:prstGeom prst="roundRect">
            <a:avLst>
              <a:gd name="adj" fmla="val 50000"/>
            </a:avLst>
          </a:prstGeom>
          <a:solidFill>
            <a:schemeClr val="accent2"/>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20" name="Slide Number Placeholder 5">
            <a:extLst>
              <a:ext uri="{FF2B5EF4-FFF2-40B4-BE49-F238E27FC236}">
                <a16:creationId xmlns:a16="http://schemas.microsoft.com/office/drawing/2014/main" id="{F16B603E-7086-42ED-B148-2D3B620C8FC4}"/>
              </a:ext>
            </a:extLst>
          </p:cNvPr>
          <p:cNvSpPr txBox="1">
            <a:spLocks/>
          </p:cNvSpPr>
          <p:nvPr userDrawn="1"/>
        </p:nvSpPr>
        <p:spPr>
          <a:xfrm>
            <a:off x="11332613" y="6377051"/>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2D600DA2-BA95-2C44-9261-03520E5E82F8}"/>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EB9A6995-CD45-6F30-4116-1EFB8F6BBAD1}"/>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5" name="Graphic 4">
            <a:extLst>
              <a:ext uri="{FF2B5EF4-FFF2-40B4-BE49-F238E27FC236}">
                <a16:creationId xmlns:a16="http://schemas.microsoft.com/office/drawing/2014/main" id="{960F1908-CBDA-284B-FCF3-AAB4012C17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6" name="Group 5">
            <a:extLst>
              <a:ext uri="{FF2B5EF4-FFF2-40B4-BE49-F238E27FC236}">
                <a16:creationId xmlns:a16="http://schemas.microsoft.com/office/drawing/2014/main" id="{149318FC-262C-6B72-D354-F8A3993D33F2}"/>
              </a:ext>
            </a:extLst>
          </p:cNvPr>
          <p:cNvGrpSpPr/>
          <p:nvPr userDrawn="1"/>
        </p:nvGrpSpPr>
        <p:grpSpPr>
          <a:xfrm>
            <a:off x="242995" y="837761"/>
            <a:ext cx="838200" cy="109793"/>
            <a:chOff x="571500" y="930335"/>
            <a:chExt cx="838200" cy="120483"/>
          </a:xfrm>
        </p:grpSpPr>
        <p:sp>
          <p:nvSpPr>
            <p:cNvPr id="7" name="Oval 6">
              <a:extLst>
                <a:ext uri="{FF2B5EF4-FFF2-40B4-BE49-F238E27FC236}">
                  <a16:creationId xmlns:a16="http://schemas.microsoft.com/office/drawing/2014/main" id="{5EB9D334-6AF2-B81B-945C-DCCC6E732F1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8" name="Oval 7">
              <a:extLst>
                <a:ext uri="{FF2B5EF4-FFF2-40B4-BE49-F238E27FC236}">
                  <a16:creationId xmlns:a16="http://schemas.microsoft.com/office/drawing/2014/main" id="{D1345770-B160-FE6A-781C-04706BF9473F}"/>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C05BF842-1C7F-B717-6581-423DAF559C3D}"/>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405B93F0-8048-9298-4771-F337BDC5F7A5}"/>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1" name="Oval 10">
              <a:extLst>
                <a:ext uri="{FF2B5EF4-FFF2-40B4-BE49-F238E27FC236}">
                  <a16:creationId xmlns:a16="http://schemas.microsoft.com/office/drawing/2014/main" id="{098F5F9E-0E15-F3A2-9CDA-325FB90F83B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528370870"/>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Special_0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BA0B78-9B0E-42B5-8448-9437C73938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5782"/>
          <a:stretch/>
        </p:blipFill>
        <p:spPr>
          <a:xfrm>
            <a:off x="-1" y="910454"/>
            <a:ext cx="8693465" cy="5806440"/>
          </a:xfrm>
          <a:prstGeom prst="rect">
            <a:avLst/>
          </a:prstGeom>
        </p:spPr>
      </p:pic>
      <p:sp>
        <p:nvSpPr>
          <p:cNvPr id="8" name="Picture Placeholder 7">
            <a:extLst>
              <a:ext uri="{FF2B5EF4-FFF2-40B4-BE49-F238E27FC236}">
                <a16:creationId xmlns:a16="http://schemas.microsoft.com/office/drawing/2014/main" id="{1CD0ECC3-0CC8-424C-8B78-F1E921AACD56}"/>
              </a:ext>
            </a:extLst>
          </p:cNvPr>
          <p:cNvSpPr>
            <a:spLocks noGrp="1"/>
          </p:cNvSpPr>
          <p:nvPr>
            <p:ph type="pic" sz="quarter" idx="11" hasCustomPrompt="1"/>
          </p:nvPr>
        </p:nvSpPr>
        <p:spPr>
          <a:xfrm>
            <a:off x="137360" y="2112155"/>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7389812" y="1956235"/>
            <a:ext cx="4086225"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9" name="Picture Placeholder 7">
            <a:extLst>
              <a:ext uri="{FF2B5EF4-FFF2-40B4-BE49-F238E27FC236}">
                <a16:creationId xmlns:a16="http://schemas.microsoft.com/office/drawing/2014/main" id="{F37F6B21-6CFA-444C-87D9-D550A7FCE3AF}"/>
              </a:ext>
            </a:extLst>
          </p:cNvPr>
          <p:cNvSpPr>
            <a:spLocks noGrp="1"/>
          </p:cNvSpPr>
          <p:nvPr>
            <p:ph type="pic" sz="quarter" idx="18" hasCustomPrompt="1"/>
          </p:nvPr>
        </p:nvSpPr>
        <p:spPr>
          <a:xfrm>
            <a:off x="2154548" y="1955598"/>
            <a:ext cx="2729602" cy="3648788"/>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0" name="Picture Placeholder 7">
            <a:extLst>
              <a:ext uri="{FF2B5EF4-FFF2-40B4-BE49-F238E27FC236}">
                <a16:creationId xmlns:a16="http://schemas.microsoft.com/office/drawing/2014/main" id="{A1F66B56-1C09-4ABB-88D8-CEE946A0ED8B}"/>
              </a:ext>
            </a:extLst>
          </p:cNvPr>
          <p:cNvSpPr>
            <a:spLocks noGrp="1"/>
          </p:cNvSpPr>
          <p:nvPr>
            <p:ph type="pic" sz="quarter" idx="19" hasCustomPrompt="1"/>
          </p:nvPr>
        </p:nvSpPr>
        <p:spPr>
          <a:xfrm>
            <a:off x="5056253" y="2147442"/>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1" name="Rectangle 20">
            <a:extLst>
              <a:ext uri="{FF2B5EF4-FFF2-40B4-BE49-F238E27FC236}">
                <a16:creationId xmlns:a16="http://schemas.microsoft.com/office/drawing/2014/main" id="{1C87D2A9-C759-92EC-FEEB-2712421A606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1">
            <a:extLst>
              <a:ext uri="{FF2B5EF4-FFF2-40B4-BE49-F238E27FC236}">
                <a16:creationId xmlns:a16="http://schemas.microsoft.com/office/drawing/2014/main" id="{77AEF4DC-7F43-76D2-2144-AD875265210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3" name="Graphic 22">
            <a:extLst>
              <a:ext uri="{FF2B5EF4-FFF2-40B4-BE49-F238E27FC236}">
                <a16:creationId xmlns:a16="http://schemas.microsoft.com/office/drawing/2014/main" id="{31916AB8-CC92-F997-9EC6-645AB3B6350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4" name="Group 23">
            <a:extLst>
              <a:ext uri="{FF2B5EF4-FFF2-40B4-BE49-F238E27FC236}">
                <a16:creationId xmlns:a16="http://schemas.microsoft.com/office/drawing/2014/main" id="{17D8BF66-6EB9-30F5-DC25-46A9963B0A4C}"/>
              </a:ext>
            </a:extLst>
          </p:cNvPr>
          <p:cNvGrpSpPr/>
          <p:nvPr userDrawn="1"/>
        </p:nvGrpSpPr>
        <p:grpSpPr>
          <a:xfrm>
            <a:off x="242995" y="837761"/>
            <a:ext cx="838200" cy="109793"/>
            <a:chOff x="571500" y="930335"/>
            <a:chExt cx="838200" cy="120483"/>
          </a:xfrm>
        </p:grpSpPr>
        <p:sp>
          <p:nvSpPr>
            <p:cNvPr id="25" name="Oval 24">
              <a:extLst>
                <a:ext uri="{FF2B5EF4-FFF2-40B4-BE49-F238E27FC236}">
                  <a16:creationId xmlns:a16="http://schemas.microsoft.com/office/drawing/2014/main" id="{50117176-B90E-40C2-FE66-6D61678FF4E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FFDF1B85-7216-9517-CE9C-48A225399CE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7" name="Oval 26">
              <a:extLst>
                <a:ext uri="{FF2B5EF4-FFF2-40B4-BE49-F238E27FC236}">
                  <a16:creationId xmlns:a16="http://schemas.microsoft.com/office/drawing/2014/main" id="{4DC5F58B-9A11-B825-E791-ADD36BC1CA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8" name="Oval 27">
              <a:extLst>
                <a:ext uri="{FF2B5EF4-FFF2-40B4-BE49-F238E27FC236}">
                  <a16:creationId xmlns:a16="http://schemas.microsoft.com/office/drawing/2014/main" id="{1A570EE7-1547-F123-D448-FFC76A58CF2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9" name="Oval 28">
              <a:extLst>
                <a:ext uri="{FF2B5EF4-FFF2-40B4-BE49-F238E27FC236}">
                  <a16:creationId xmlns:a16="http://schemas.microsoft.com/office/drawing/2014/main" id="{E953BDDE-EE71-C4AC-CBDC-1CCA9244EF3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33" name="Picture 32">
            <a:extLst>
              <a:ext uri="{FF2B5EF4-FFF2-40B4-BE49-F238E27FC236}">
                <a16:creationId xmlns:a16="http://schemas.microsoft.com/office/drawing/2014/main" id="{024C3493-7F18-79C5-00FA-9D406063B7E8}"/>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rot="21360064">
            <a:off x="-2800199" y="5031545"/>
            <a:ext cx="5567056" cy="3625630"/>
          </a:xfrm>
          <a:custGeom>
            <a:avLst/>
            <a:gdLst>
              <a:gd name="connsiteX0" fmla="*/ 253461 w 5567056"/>
              <a:gd name="connsiteY0" fmla="*/ 0 h 3625630"/>
              <a:gd name="connsiteX1" fmla="*/ 0 w 5567056"/>
              <a:gd name="connsiteY1" fmla="*/ 3625630 h 3625630"/>
              <a:gd name="connsiteX2" fmla="*/ 0 w 5567056"/>
              <a:gd name="connsiteY2" fmla="*/ 0 h 3625630"/>
              <a:gd name="connsiteX3" fmla="*/ 5567056 w 5567056"/>
              <a:gd name="connsiteY3" fmla="*/ 0 h 3625630"/>
              <a:gd name="connsiteX4" fmla="*/ 5567056 w 5567056"/>
              <a:gd name="connsiteY4" fmla="*/ 2035136 h 3625630"/>
              <a:gd name="connsiteX5" fmla="*/ 2798228 w 5567056"/>
              <a:gd name="connsiteY5" fmla="*/ 1841572 h 3625630"/>
              <a:gd name="connsiteX6" fmla="*/ 2926969 w 5567056"/>
              <a:gd name="connsiteY6" fmla="*/ 0 h 362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056" h="3625630">
                <a:moveTo>
                  <a:pt x="253461" y="0"/>
                </a:moveTo>
                <a:lnTo>
                  <a:pt x="0" y="3625630"/>
                </a:lnTo>
                <a:lnTo>
                  <a:pt x="0" y="0"/>
                </a:lnTo>
                <a:close/>
                <a:moveTo>
                  <a:pt x="5567056" y="0"/>
                </a:moveTo>
                <a:lnTo>
                  <a:pt x="5567056" y="2035136"/>
                </a:lnTo>
                <a:lnTo>
                  <a:pt x="2798228" y="1841572"/>
                </a:lnTo>
                <a:lnTo>
                  <a:pt x="2926969" y="0"/>
                </a:lnTo>
                <a:close/>
              </a:path>
            </a:pathLst>
          </a:cu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270235">
            <a:off x="-506260" y="5457099"/>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3388044"/>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2486672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White Background">
  <p:cSld name="Blank White Background">
    <p:spTree>
      <p:nvGrpSpPr>
        <p:cNvPr id="1" name="Shape 50"/>
        <p:cNvGrpSpPr/>
        <p:nvPr/>
      </p:nvGrpSpPr>
      <p:grpSpPr>
        <a:xfrm>
          <a:off x="0" y="0"/>
          <a:ext cx="0" cy="0"/>
          <a:chOff x="0" y="0"/>
          <a:chExt cx="0" cy="0"/>
        </a:xfrm>
      </p:grpSpPr>
      <p:sp>
        <p:nvSpPr>
          <p:cNvPr id="51" name="Google Shape;51;p13"/>
          <p:cNvSpPr txBox="1">
            <a:spLocks noGrp="1"/>
          </p:cNvSpPr>
          <p:nvPr>
            <p:ph type="ftr" idx="11"/>
          </p:nvPr>
        </p:nvSpPr>
        <p:spPr>
          <a:xfrm>
            <a:off x="36576" y="6425184"/>
            <a:ext cx="4114800" cy="3660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067" b="0" i="0" u="none" strike="noStrike" cap="none">
                <a:solidFill>
                  <a:srgbClr val="7D8B99"/>
                </a:solidFill>
                <a:latin typeface="Archivo"/>
                <a:ea typeface="Archivo"/>
                <a:cs typeface="Archivo"/>
                <a:sym typeface="Archivo"/>
              </a:defRPr>
            </a:lvl1pPr>
            <a:lvl2pPr marR="0" lvl="1"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421931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25654655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0C2ED-1548-456F-9ADF-150E0B4EC125}"/>
              </a:ext>
            </a:extLst>
          </p:cNvPr>
          <p:cNvSpPr>
            <a:spLocks noGrp="1"/>
          </p:cNvSpPr>
          <p:nvPr>
            <p:ph type="title"/>
          </p:nvPr>
        </p:nvSpPr>
        <p:spPr>
          <a:xfrm>
            <a:off x="838200" y="57200"/>
            <a:ext cx="10515600" cy="1325563"/>
          </a:xfrm>
          <a:prstGeom prst="rect">
            <a:avLst/>
          </a:prstGeom>
        </p:spPr>
        <p:txBody>
          <a:bodyPr vert="horz" lIns="91440" tIns="45720" rIns="91440" bIns="45720" rtlCol="0" anchor="ctr">
            <a:normAutofit/>
          </a:bodyPr>
          <a:lstStyle/>
          <a:p>
            <a:r>
              <a:rPr lang="en-US"/>
              <a:t>Click to edit Title</a:t>
            </a:r>
          </a:p>
        </p:txBody>
      </p:sp>
      <p:sp>
        <p:nvSpPr>
          <p:cNvPr id="3" name="Text Placeholder 2">
            <a:extLst>
              <a:ext uri="{FF2B5EF4-FFF2-40B4-BE49-F238E27FC236}">
                <a16:creationId xmlns:a16="http://schemas.microsoft.com/office/drawing/2014/main" id="{7F0C97F3-202A-4641-84B9-4146DCDCF3B5}"/>
              </a:ext>
            </a:extLst>
          </p:cNvPr>
          <p:cNvSpPr>
            <a:spLocks noGrp="1"/>
          </p:cNvSpPr>
          <p:nvPr>
            <p:ph type="body" idx="1"/>
          </p:nvPr>
        </p:nvSpPr>
        <p:spPr>
          <a:xfrm>
            <a:off x="838200" y="1825624"/>
            <a:ext cx="10515600" cy="4648327"/>
          </a:xfrm>
          <a:prstGeom prst="rect">
            <a:avLst/>
          </a:prstGeom>
        </p:spPr>
        <p:txBody>
          <a:bodyPr vert="horz" lIns="91440" tIns="45720" rIns="91440" bIns="45720" rtlCol="0">
            <a:normAutofit/>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2496779"/>
      </p:ext>
    </p:extLst>
  </p:cSld>
  <p:clrMap bg1="lt1" tx1="dk1" bg2="lt2" tx2="dk2" accent1="accent1" accent2="accent2" accent3="accent3" accent4="accent4" accent5="accent5" accent6="accent6" hlink="hlink" folHlink="folHlink"/>
  <p:sldLayoutIdLst>
    <p:sldLayoutId id="2147483750" r:id="rId1"/>
    <p:sldLayoutId id="2147483902" r:id="rId2"/>
    <p:sldLayoutId id="2147483968" r:id="rId3"/>
    <p:sldLayoutId id="2147483969" r:id="rId4"/>
    <p:sldLayoutId id="2147483715" r:id="rId5"/>
    <p:sldLayoutId id="2147483891" r:id="rId6"/>
    <p:sldLayoutId id="2147483937" r:id="rId7"/>
    <p:sldLayoutId id="2147483892" r:id="rId8"/>
    <p:sldLayoutId id="2147483979" r:id="rId9"/>
    <p:sldLayoutId id="2147483716" r:id="rId10"/>
    <p:sldLayoutId id="2147483895" r:id="rId11"/>
    <p:sldLayoutId id="2147483981" r:id="rId12"/>
    <p:sldLayoutId id="2147483705" r:id="rId13"/>
    <p:sldLayoutId id="2147483899" r:id="rId14"/>
    <p:sldLayoutId id="2147483752" r:id="rId15"/>
    <p:sldLayoutId id="2147483737" r:id="rId16"/>
    <p:sldLayoutId id="2147483843" r:id="rId17"/>
    <p:sldLayoutId id="2147483983" r:id="rId18"/>
    <p:sldLayoutId id="2147483984" r:id="rId19"/>
    <p:sldLayoutId id="2147483985" r:id="rId20"/>
    <p:sldLayoutId id="2147483986" r:id="rId21"/>
    <p:sldLayoutId id="2147483987" r:id="rId22"/>
    <p:sldLayoutId id="2147483988" r:id="rId23"/>
    <p:sldLayoutId id="2147483989" r:id="rId24"/>
    <p:sldLayoutId id="2147483990" r:id="rId25"/>
    <p:sldLayoutId id="2147483991" r:id="rId26"/>
    <p:sldLayoutId id="2147483654" r:id="rId27"/>
    <p:sldLayoutId id="2147483905" r:id="rId28"/>
    <p:sldLayoutId id="2147483900" r:id="rId29"/>
    <p:sldLayoutId id="2147483691" r:id="rId30"/>
    <p:sldLayoutId id="2147483680" r:id="rId31"/>
    <p:sldLayoutId id="2147483685" r:id="rId32"/>
    <p:sldLayoutId id="2147483756" r:id="rId33"/>
    <p:sldLayoutId id="2147483703" r:id="rId34"/>
    <p:sldLayoutId id="2147483668" r:id="rId35"/>
    <p:sldLayoutId id="2147483934" r:id="rId36"/>
    <p:sldLayoutId id="2147483935" r:id="rId37"/>
    <p:sldLayoutId id="2147483936" r:id="rId38"/>
  </p:sldLayoutIdLst>
  <p:hf hdr="0" ftr="0" dt="0"/>
  <p:txStyles>
    <p:titleStyle>
      <a:lvl1pPr algn="l" defTabSz="914400" rtl="0" eaLnBrk="1" latinLnBrk="0" hangingPunct="1">
        <a:lnSpc>
          <a:spcPct val="90000"/>
        </a:lnSpc>
        <a:spcBef>
          <a:spcPct val="0"/>
        </a:spcBef>
        <a:buNone/>
        <a:defRPr sz="4400" b="1" i="0" kern="1200">
          <a:solidFill>
            <a:schemeClr val="tx2"/>
          </a:solidFill>
          <a:latin typeface="Century Gothic" panose="020B0502020202020204" pitchFamily="34" charset="0"/>
          <a:ea typeface="+mj-ea"/>
          <a:cs typeface="Arial" panose="020B0604020202020204" pitchFamily="34" charset="0"/>
        </a:defRPr>
      </a:lvl1pPr>
    </p:titleStyle>
    <p:body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3.png"/><Relationship Id="rId7"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18" Type="http://schemas.openxmlformats.org/officeDocument/2006/relationships/hyperlink" Target="https://bit.ly/hrisagentblueprintarchitectppt" TargetMode="External"/><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hyperlink" Target="https://bit.ly/hrisagentblueprintppt" TargetMode="External"/><Relationship Id="rId2" Type="http://schemas.openxmlformats.org/officeDocument/2006/relationships/image" Target="../media/image22.png"/><Relationship Id="rId16" Type="http://schemas.openxmlformats.org/officeDocument/2006/relationships/image" Target="../media/image36.png"/><Relationship Id="rId1" Type="http://schemas.openxmlformats.org/officeDocument/2006/relationships/slideLayout" Target="../slideLayouts/slideLayout17.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png"/><Relationship Id="rId4" Type="http://schemas.openxmlformats.org/officeDocument/2006/relationships/image" Target="../media/image24.jpeg"/><Relationship Id="rId9" Type="http://schemas.openxmlformats.org/officeDocument/2006/relationships/image" Target="../media/image29.png"/><Relationship Id="rId14" Type="http://schemas.openxmlformats.org/officeDocument/2006/relationships/image" Target="../media/image34.png"/></Relationships>
</file>

<file path=ppt/slides/_rels/slide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png"/><Relationship Id="rId1" Type="http://schemas.openxmlformats.org/officeDocument/2006/relationships/slideLayout" Target="../slideLayouts/slideLayout17.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 Id="rId9" Type="http://schemas.openxmlformats.org/officeDocument/2006/relationships/image" Target="../media/image21.svg"/></Relationships>
</file>

<file path=ppt/slides/_rels/slide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17.xml"/><Relationship Id="rId6" Type="http://schemas.openxmlformats.org/officeDocument/2006/relationships/image" Target="../media/image51.png"/><Relationship Id="rId5" Type="http://schemas.openxmlformats.org/officeDocument/2006/relationships/image" Target="../media/image50.svg"/><Relationship Id="rId4" Type="http://schemas.openxmlformats.org/officeDocument/2006/relationships/image" Target="../media/image49.png"/><Relationship Id="rId9" Type="http://schemas.openxmlformats.org/officeDocument/2006/relationships/image" Target="../media/image54.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svg"/><Relationship Id="rId3" Type="http://schemas.openxmlformats.org/officeDocument/2006/relationships/image" Target="../media/image59.svg"/><Relationship Id="rId7" Type="http://schemas.openxmlformats.org/officeDocument/2006/relationships/image" Target="../media/image63.svg"/><Relationship Id="rId12" Type="http://schemas.openxmlformats.org/officeDocument/2006/relationships/image" Target="../media/image68.png"/><Relationship Id="rId2" Type="http://schemas.openxmlformats.org/officeDocument/2006/relationships/image" Target="../media/image58.png"/><Relationship Id="rId1" Type="http://schemas.openxmlformats.org/officeDocument/2006/relationships/slideLayout" Target="../slideLayouts/slideLayout17.xml"/><Relationship Id="rId6" Type="http://schemas.openxmlformats.org/officeDocument/2006/relationships/image" Target="../media/image62.png"/><Relationship Id="rId11" Type="http://schemas.openxmlformats.org/officeDocument/2006/relationships/image" Target="../media/image67.svg"/><Relationship Id="rId5" Type="http://schemas.openxmlformats.org/officeDocument/2006/relationships/image" Target="../media/image61.svg"/><Relationship Id="rId15" Type="http://schemas.openxmlformats.org/officeDocument/2006/relationships/image" Target="../media/image71.sv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svg"/><Relationship Id="rId14" Type="http://schemas.openxmlformats.org/officeDocument/2006/relationships/image" Target="../media/image70.png"/></Relationships>
</file>

<file path=ppt/slides/_rels/slide28.xml.rels><?xml version="1.0" encoding="UTF-8" standalone="yes"?>
<Relationships xmlns="http://schemas.openxmlformats.org/package/2006/relationships"><Relationship Id="rId8" Type="http://schemas.openxmlformats.org/officeDocument/2006/relationships/hyperlink" Target="https://www.youtube.com/watch?v=Qd6anWv0mv0" TargetMode="External"/><Relationship Id="rId3" Type="http://schemas.openxmlformats.org/officeDocument/2006/relationships/hyperlink" Target="https://teamflect.com/blog/hr-tech/use-cases-for-ai-agents-in-hr" TargetMode="External"/><Relationship Id="rId7" Type="http://schemas.openxmlformats.org/officeDocument/2006/relationships/hyperlink" Target="https://www.workday.com/en-us/artificial-intelligence/ai-masterclass.html" TargetMode="External"/><Relationship Id="rId12" Type="http://schemas.openxmlformats.org/officeDocument/2006/relationships/hyperlink" Target="https://wd5.myworkday.com/workday/learning/course/13a846acf95d10011d278fcc06260000?type=9882927d138b100019b928e75843018d" TargetMode="External"/><Relationship Id="rId2" Type="http://schemas.openxmlformats.org/officeDocument/2006/relationships/hyperlink" Target="https://app.datacamp.com/learn/courses/introduction-to-ai-agents" TargetMode="External"/><Relationship Id="rId1" Type="http://schemas.openxmlformats.org/officeDocument/2006/relationships/slideLayout" Target="../slideLayouts/slideLayout17.xml"/><Relationship Id="rId6" Type="http://schemas.openxmlformats.org/officeDocument/2006/relationships/hyperlink" Target="https://www.paradox.ai/blog/the-conversation-with-ace-hardwares-director-of-ta-the-aha-moment-of-using-ai" TargetMode="External"/><Relationship Id="rId11" Type="http://schemas.openxmlformats.org/officeDocument/2006/relationships/hyperlink" Target="https://wd5.myworkday.com/workday/learning/course/e4328c07cac2100050f9844f023e0000?type=9882927d138b100019b928e75843018d" TargetMode="External"/><Relationship Id="rId5" Type="http://schemas.openxmlformats.org/officeDocument/2006/relationships/hyperlink" Target="https://open.spotify.com/episode/1955UTkpTeF8fIiopkXt1v?si=wQgjjapyTo6VsC5JT9rgXA" TargetMode="External"/><Relationship Id="rId10" Type="http://schemas.openxmlformats.org/officeDocument/2006/relationships/hyperlink" Target="https://wd5.myworkday.com/workday/learning/course/7c345429ddc310004cd5a4b27e4e0000?type=9882927d138b100019b928e75843018d" TargetMode="External"/><Relationship Id="rId4" Type="http://schemas.openxmlformats.org/officeDocument/2006/relationships/hyperlink" Target="https://www.youtube.com/watch?v=AUdi-BNRzIM&amp;list=PLlO3QTpDLP4qzuT7RY7Q2fLjnefAgLOnW&amp;index=3" TargetMode="External"/><Relationship Id="rId9" Type="http://schemas.openxmlformats.org/officeDocument/2006/relationships/hyperlink" Target="https://www.youtube.com/watch?v=-gLH_okCcBA"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www.youtube.com/watch?v=92KYqr4Fpf0" TargetMode="External"/><Relationship Id="rId3" Type="http://schemas.openxmlformats.org/officeDocument/2006/relationships/hyperlink" Target="https://www.youtube.com/watch?v=AUdi-BNRzIM&amp;list=PLlO3QTpDLP4qzuT7RY7Q2fLjnefAgLOnW&amp;index=3" TargetMode="External"/><Relationship Id="rId7" Type="http://schemas.openxmlformats.org/officeDocument/2006/relationships/hyperlink" Target="https://www.youtube.com/watch?v=kQmXtrmQ5Zg" TargetMode="External"/><Relationship Id="rId2" Type="http://schemas.openxmlformats.org/officeDocument/2006/relationships/hyperlink" Target="https://cookbook.openai.com/examples/chatgpt/gpt_actions_library/gpt_action_workday" TargetMode="External"/><Relationship Id="rId1" Type="http://schemas.openxmlformats.org/officeDocument/2006/relationships/slideLayout" Target="../slideLayouts/slideLayout17.xml"/><Relationship Id="rId6" Type="http://schemas.openxmlformats.org/officeDocument/2006/relationships/hyperlink" Target="https://wd5.myworkday.com/workday/learning/course/ed0bcce0213a1000b9f40854954f0000?type=9882927d138b100019b928e75843018d" TargetMode="External"/><Relationship Id="rId5" Type="http://schemas.openxmlformats.org/officeDocument/2006/relationships/hyperlink" Target="https://blog.workday.com/en-us/introducing-workday-build-developer-platform-build-future-work-ai.html" TargetMode="External"/><Relationship Id="rId4" Type="http://schemas.openxmlformats.org/officeDocument/2006/relationships/hyperlink" Target="https://docs.flowiseai.com/"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3.jpeg"/><Relationship Id="rId7" Type="http://schemas.openxmlformats.org/officeDocument/2006/relationships/image" Target="../media/image21.svg"/><Relationship Id="rId2" Type="http://schemas.openxmlformats.org/officeDocument/2006/relationships/image" Target="../media/image72.jpeg"/><Relationship Id="rId1" Type="http://schemas.openxmlformats.org/officeDocument/2006/relationships/slideLayout" Target="../slideLayouts/slideLayout17.xml"/><Relationship Id="rId6" Type="http://schemas.openxmlformats.org/officeDocument/2006/relationships/image" Target="../media/image20.png"/><Relationship Id="rId5" Type="http://schemas.openxmlformats.org/officeDocument/2006/relationships/image" Target="../media/image75.svg"/><Relationship Id="rId4" Type="http://schemas.openxmlformats.org/officeDocument/2006/relationships/image" Target="../media/image74.png"/><Relationship Id="rId9" Type="http://schemas.openxmlformats.org/officeDocument/2006/relationships/image" Target="../media/image77.sv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8.jpeg"/><Relationship Id="rId1" Type="http://schemas.openxmlformats.org/officeDocument/2006/relationships/slideLayout" Target="../slideLayouts/slideLayout16.xml"/><Relationship Id="rId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yellow robot with a black face&#10;&#10;AI-generated content may be incorrect.">
            <a:extLst>
              <a:ext uri="{FF2B5EF4-FFF2-40B4-BE49-F238E27FC236}">
                <a16:creationId xmlns:a16="http://schemas.microsoft.com/office/drawing/2014/main" id="{7DE05C5A-826E-9703-453B-A21960E17F7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523" b="1523"/>
          <a:stretch>
            <a:fillRect/>
          </a:stretch>
        </p:blipFill>
        <p:spPr>
          <a:xfrm>
            <a:off x="5015135" y="-891195"/>
            <a:ext cx="8911163" cy="8640389"/>
          </a:xfrm>
        </p:spPr>
      </p:pic>
      <p:grpSp>
        <p:nvGrpSpPr>
          <p:cNvPr id="5" name="Group 4">
            <a:extLst>
              <a:ext uri="{FF2B5EF4-FFF2-40B4-BE49-F238E27FC236}">
                <a16:creationId xmlns:a16="http://schemas.microsoft.com/office/drawing/2014/main" id="{E6F1A112-3FBC-5262-3371-1C2A856B0A6A}"/>
              </a:ext>
            </a:extLst>
          </p:cNvPr>
          <p:cNvGrpSpPr>
            <a:grpSpLocks noChangeAspect="1"/>
          </p:cNvGrpSpPr>
          <p:nvPr/>
        </p:nvGrpSpPr>
        <p:grpSpPr>
          <a:xfrm>
            <a:off x="1123300" y="4503766"/>
            <a:ext cx="1595170" cy="208946"/>
            <a:chOff x="571500" y="930335"/>
            <a:chExt cx="838200" cy="120483"/>
          </a:xfrm>
        </p:grpSpPr>
        <p:sp>
          <p:nvSpPr>
            <p:cNvPr id="6" name="Oval 5">
              <a:extLst>
                <a:ext uri="{FF2B5EF4-FFF2-40B4-BE49-F238E27FC236}">
                  <a16:creationId xmlns:a16="http://schemas.microsoft.com/office/drawing/2014/main" id="{E6EC29C5-A4AE-77C3-2F64-437BACB1BB3C}"/>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425A6E7D-4170-063F-78A6-985B8C2A8BA2}"/>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8" name="Oval 7">
              <a:extLst>
                <a:ext uri="{FF2B5EF4-FFF2-40B4-BE49-F238E27FC236}">
                  <a16:creationId xmlns:a16="http://schemas.microsoft.com/office/drawing/2014/main" id="{CBCE6DE4-B3F5-D684-9072-B7A4D048C614}"/>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7D4D3171-B59C-9209-85B3-BED49E97C5C5}"/>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F8152E30-6578-DD1E-0B5E-AA2C41E3DB5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3" name="Graphic 12">
            <a:extLst>
              <a:ext uri="{FF2B5EF4-FFF2-40B4-BE49-F238E27FC236}">
                <a16:creationId xmlns:a16="http://schemas.microsoft.com/office/drawing/2014/main" id="{B8734445-8357-9DDF-6234-7DD0F32DBD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63571" y="341687"/>
            <a:ext cx="1796029" cy="536618"/>
          </a:xfrm>
          <a:prstGeom prst="rect">
            <a:avLst/>
          </a:prstGeom>
        </p:spPr>
      </p:pic>
      <p:pic>
        <p:nvPicPr>
          <p:cNvPr id="14" name="Graphic 13">
            <a:extLst>
              <a:ext uri="{FF2B5EF4-FFF2-40B4-BE49-F238E27FC236}">
                <a16:creationId xmlns:a16="http://schemas.microsoft.com/office/drawing/2014/main" id="{FB714C10-CB16-E2A9-1E61-40D632D18E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1509" y="191336"/>
            <a:ext cx="1347168" cy="636958"/>
          </a:xfrm>
          <a:prstGeom prst="rect">
            <a:avLst/>
          </a:prstGeom>
        </p:spPr>
      </p:pic>
      <p:sp>
        <p:nvSpPr>
          <p:cNvPr id="2" name="Text Placeholder 2">
            <a:extLst>
              <a:ext uri="{FF2B5EF4-FFF2-40B4-BE49-F238E27FC236}">
                <a16:creationId xmlns:a16="http://schemas.microsoft.com/office/drawing/2014/main" id="{41CAD222-CD4A-4E7C-D4F1-AFF20B27D4FD}"/>
              </a:ext>
            </a:extLst>
          </p:cNvPr>
          <p:cNvSpPr txBox="1">
            <a:spLocks/>
          </p:cNvSpPr>
          <p:nvPr/>
        </p:nvSpPr>
        <p:spPr>
          <a:xfrm>
            <a:off x="935996" y="2060627"/>
            <a:ext cx="5377539" cy="1120613"/>
          </a:xfrm>
          <a:prstGeom prst="rect">
            <a:avLst/>
          </a:prstGeom>
        </p:spPr>
        <p:txBody>
          <a:bodyPr lIns="91440" tIns="45720" rIns="91440" bIns="45720" anchor="t">
            <a:noAutofit/>
          </a:bodyPr>
          <a:lst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800" dirty="0">
                <a:solidFill>
                  <a:srgbClr val="262626"/>
                </a:solidFill>
                <a:latin typeface="Century Gothic"/>
                <a:cs typeface="Arial"/>
              </a:rPr>
              <a:t>HRIS Agent Strategy Blueprint</a:t>
            </a:r>
            <a:endParaRPr lang="en-US" sz="4800" dirty="0"/>
          </a:p>
        </p:txBody>
      </p:sp>
      <p:sp>
        <p:nvSpPr>
          <p:cNvPr id="3" name="Text Placeholder 2">
            <a:extLst>
              <a:ext uri="{FF2B5EF4-FFF2-40B4-BE49-F238E27FC236}">
                <a16:creationId xmlns:a16="http://schemas.microsoft.com/office/drawing/2014/main" id="{93DE3E65-D380-A453-4491-AAB7B96435D7}"/>
              </a:ext>
            </a:extLst>
          </p:cNvPr>
          <p:cNvSpPr txBox="1">
            <a:spLocks/>
          </p:cNvSpPr>
          <p:nvPr/>
        </p:nvSpPr>
        <p:spPr>
          <a:xfrm>
            <a:off x="969400" y="3880173"/>
            <a:ext cx="5377539" cy="1120613"/>
          </a:xfrm>
          <a:prstGeom prst="rect">
            <a:avLst/>
          </a:prstGeom>
        </p:spPr>
        <p:txBody>
          <a:bodyPr lIns="91440" tIns="45720" rIns="91440" bIns="45720" anchor="t">
            <a:noAutofit/>
          </a:bodyPr>
          <a:lst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rgbClr val="262626"/>
                </a:solidFill>
                <a:latin typeface="Century Gothic"/>
                <a:cs typeface="Arial"/>
              </a:rPr>
              <a:t>Governance &amp; People</a:t>
            </a:r>
            <a:endParaRPr lang="en-US" sz="3200" b="1" dirty="0"/>
          </a:p>
        </p:txBody>
      </p:sp>
      <p:pic>
        <p:nvPicPr>
          <p:cNvPr id="12" name="Graphic 11" descr="Flowchart with solid fill">
            <a:extLst>
              <a:ext uri="{FF2B5EF4-FFF2-40B4-BE49-F238E27FC236}">
                <a16:creationId xmlns:a16="http://schemas.microsoft.com/office/drawing/2014/main" id="{DE3A7590-1BCB-1ACC-18A3-377FAE33D5F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023600" y="5734050"/>
            <a:ext cx="914400" cy="914400"/>
          </a:xfrm>
          <a:prstGeom prst="rect">
            <a:avLst/>
          </a:prstGeom>
        </p:spPr>
      </p:pic>
    </p:spTree>
    <p:extLst>
      <p:ext uri="{BB962C8B-B14F-4D97-AF65-F5344CB8AC3E}">
        <p14:creationId xmlns:p14="http://schemas.microsoft.com/office/powerpoint/2010/main" val="579408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descr="A yellow box with a red and white hat on top&#10;&#10;AI-generated content may be incorrect.">
            <a:extLst>
              <a:ext uri="{FF2B5EF4-FFF2-40B4-BE49-F238E27FC236}">
                <a16:creationId xmlns:a16="http://schemas.microsoft.com/office/drawing/2014/main" id="{E428972C-4C29-8B62-70EC-2B1BAE1CE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1815" y="1501122"/>
            <a:ext cx="785196" cy="523915"/>
          </a:xfrm>
          <a:prstGeom prst="rect">
            <a:avLst/>
          </a:prstGeom>
        </p:spPr>
      </p:pic>
      <p:pic>
        <p:nvPicPr>
          <p:cNvPr id="54" name="Picture 53" descr="A red and green wrapped presents&#10;&#10;AI-generated content may be incorrect.">
            <a:extLst>
              <a:ext uri="{FF2B5EF4-FFF2-40B4-BE49-F238E27FC236}">
                <a16:creationId xmlns:a16="http://schemas.microsoft.com/office/drawing/2014/main" id="{04E06D77-C7FF-2382-D105-122E863778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6569" y="1501122"/>
            <a:ext cx="560430" cy="560430"/>
          </a:xfrm>
          <a:prstGeom prst="rect">
            <a:avLst/>
          </a:prstGeom>
        </p:spPr>
      </p:pic>
      <p:pic>
        <p:nvPicPr>
          <p:cNvPr id="56" name="Picture 55" descr="A blue and green gift box with red ribbon&#10;&#10;AI-generated content may be incorrect.">
            <a:extLst>
              <a:ext uri="{FF2B5EF4-FFF2-40B4-BE49-F238E27FC236}">
                <a16:creationId xmlns:a16="http://schemas.microsoft.com/office/drawing/2014/main" id="{30A19D07-69E9-EFB0-95D2-49C46E2FB600}"/>
              </a:ext>
            </a:extLst>
          </p:cNvPr>
          <p:cNvPicPr>
            <a:picLocks noChangeAspect="1"/>
          </p:cNvPicPr>
          <p:nvPr/>
        </p:nvPicPr>
        <p:blipFill>
          <a:blip r:embed="rId4">
            <a:extLst>
              <a:ext uri="{28A0092B-C50C-407E-A947-70E740481C1C}">
                <a14:useLocalDpi xmlns:a14="http://schemas.microsoft.com/office/drawing/2010/main" val="0"/>
              </a:ext>
            </a:extLst>
          </a:blip>
          <a:srcRect b="7382"/>
          <a:stretch>
            <a:fillRect/>
          </a:stretch>
        </p:blipFill>
        <p:spPr>
          <a:xfrm>
            <a:off x="11583632" y="1615192"/>
            <a:ext cx="328626" cy="366872"/>
          </a:xfrm>
          <a:prstGeom prst="rect">
            <a:avLst/>
          </a:prstGeom>
        </p:spPr>
      </p:pic>
      <p:sp>
        <p:nvSpPr>
          <p:cNvPr id="2" name="Slide Number Placeholder 1">
            <a:extLst>
              <a:ext uri="{FF2B5EF4-FFF2-40B4-BE49-F238E27FC236}">
                <a16:creationId xmlns:a16="http://schemas.microsoft.com/office/drawing/2014/main" id="{17D867B3-0890-C5AB-6ACA-B0EF67F94087}"/>
              </a:ext>
            </a:extLst>
          </p:cNvPr>
          <p:cNvSpPr>
            <a:spLocks noGrp="1"/>
          </p:cNvSpPr>
          <p:nvPr>
            <p:ph type="sldNum" sz="quarter" idx="4"/>
          </p:nvPr>
        </p:nvSpPr>
        <p:spPr/>
        <p:txBody>
          <a:bodyPr/>
          <a:lstStyle/>
          <a:p>
            <a:fld id="{B97DCD48-F2F0-436C-978D-7C4D59D5E31F}" type="slidenum">
              <a:rPr lang="en-US" smtClean="0"/>
              <a:pPr/>
              <a:t>2</a:t>
            </a:fld>
            <a:endParaRPr lang="en-US"/>
          </a:p>
        </p:txBody>
      </p:sp>
      <p:sp>
        <p:nvSpPr>
          <p:cNvPr id="3" name="Title 2">
            <a:extLst>
              <a:ext uri="{FF2B5EF4-FFF2-40B4-BE49-F238E27FC236}">
                <a16:creationId xmlns:a16="http://schemas.microsoft.com/office/drawing/2014/main" id="{4A7CB973-1A7D-FB94-C056-D4A5D05CD8F2}"/>
              </a:ext>
            </a:extLst>
          </p:cNvPr>
          <p:cNvSpPr>
            <a:spLocks noGrp="1"/>
          </p:cNvSpPr>
          <p:nvPr>
            <p:ph type="title"/>
          </p:nvPr>
        </p:nvSpPr>
        <p:spPr/>
        <p:txBody>
          <a:bodyPr/>
          <a:lstStyle/>
          <a:p>
            <a:r>
              <a:rPr lang="en-US" dirty="0"/>
              <a:t>The HRIS Agent Strategy Blueprint</a:t>
            </a:r>
          </a:p>
        </p:txBody>
      </p:sp>
      <p:sp>
        <p:nvSpPr>
          <p:cNvPr id="4" name="Rectangle 3">
            <a:extLst>
              <a:ext uri="{FF2B5EF4-FFF2-40B4-BE49-F238E27FC236}">
                <a16:creationId xmlns:a16="http://schemas.microsoft.com/office/drawing/2014/main" id="{445EB581-BC0A-5CBA-8521-4311137E2D5D}"/>
              </a:ext>
            </a:extLst>
          </p:cNvPr>
          <p:cNvSpPr/>
          <p:nvPr/>
        </p:nvSpPr>
        <p:spPr>
          <a:xfrm>
            <a:off x="206247" y="1985112"/>
            <a:ext cx="3694005" cy="5207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Strategy &amp; Vision</a:t>
            </a:r>
          </a:p>
        </p:txBody>
      </p:sp>
      <p:sp>
        <p:nvSpPr>
          <p:cNvPr id="5" name="Rectangle 4">
            <a:extLst>
              <a:ext uri="{FF2B5EF4-FFF2-40B4-BE49-F238E27FC236}">
                <a16:creationId xmlns:a16="http://schemas.microsoft.com/office/drawing/2014/main" id="{5BCE8CED-FEB0-E97B-82DF-A917CE407D7E}"/>
              </a:ext>
            </a:extLst>
          </p:cNvPr>
          <p:cNvSpPr/>
          <p:nvPr/>
        </p:nvSpPr>
        <p:spPr>
          <a:xfrm>
            <a:off x="4212251" y="1985112"/>
            <a:ext cx="3694005" cy="520700"/>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Architecture &amp; Build</a:t>
            </a:r>
          </a:p>
        </p:txBody>
      </p:sp>
      <p:sp>
        <p:nvSpPr>
          <p:cNvPr id="6" name="Rectangle 5">
            <a:extLst>
              <a:ext uri="{FF2B5EF4-FFF2-40B4-BE49-F238E27FC236}">
                <a16:creationId xmlns:a16="http://schemas.microsoft.com/office/drawing/2014/main" id="{0206585E-81D1-96BD-F130-179170B7E1CB}"/>
              </a:ext>
            </a:extLst>
          </p:cNvPr>
          <p:cNvSpPr/>
          <p:nvPr/>
        </p:nvSpPr>
        <p:spPr>
          <a:xfrm>
            <a:off x="8218254" y="1985112"/>
            <a:ext cx="3694005" cy="520700"/>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Governance &amp; People</a:t>
            </a:r>
          </a:p>
        </p:txBody>
      </p:sp>
      <p:sp>
        <p:nvSpPr>
          <p:cNvPr id="8" name="TextBox 7">
            <a:extLst>
              <a:ext uri="{FF2B5EF4-FFF2-40B4-BE49-F238E27FC236}">
                <a16:creationId xmlns:a16="http://schemas.microsoft.com/office/drawing/2014/main" id="{C929100F-B7EF-9108-4F89-E4EDA1C459DC}"/>
              </a:ext>
            </a:extLst>
          </p:cNvPr>
          <p:cNvSpPr txBox="1"/>
          <p:nvPr/>
        </p:nvSpPr>
        <p:spPr>
          <a:xfrm>
            <a:off x="8218254" y="2505812"/>
            <a:ext cx="3694005" cy="461665"/>
          </a:xfrm>
          <a:prstGeom prst="rect">
            <a:avLst/>
          </a:prstGeom>
          <a:noFill/>
        </p:spPr>
        <p:txBody>
          <a:bodyPr wrap="square">
            <a:spAutoFit/>
          </a:bodyPr>
          <a:lstStyle/>
          <a:p>
            <a:r>
              <a:rPr lang="en-US" sz="1200" i="1"/>
              <a:t>Make it safe, compliant, and make sure people can run it.</a:t>
            </a:r>
          </a:p>
        </p:txBody>
      </p:sp>
      <p:sp>
        <p:nvSpPr>
          <p:cNvPr id="9" name="TextBox 8">
            <a:extLst>
              <a:ext uri="{FF2B5EF4-FFF2-40B4-BE49-F238E27FC236}">
                <a16:creationId xmlns:a16="http://schemas.microsoft.com/office/drawing/2014/main" id="{3713D6F7-4704-C4A7-1C04-D0E58866E554}"/>
              </a:ext>
            </a:extLst>
          </p:cNvPr>
          <p:cNvSpPr txBox="1"/>
          <p:nvPr/>
        </p:nvSpPr>
        <p:spPr>
          <a:xfrm>
            <a:off x="4212251" y="2505812"/>
            <a:ext cx="3694005" cy="461665"/>
          </a:xfrm>
          <a:prstGeom prst="rect">
            <a:avLst/>
          </a:prstGeom>
          <a:noFill/>
        </p:spPr>
        <p:txBody>
          <a:bodyPr wrap="square">
            <a:spAutoFit/>
          </a:bodyPr>
          <a:lstStyle/>
          <a:p>
            <a:r>
              <a:rPr lang="en-US" sz="1200" i="1" dirty="0"/>
              <a:t>Show how to design and wire agents with Workday and Flowise.</a:t>
            </a:r>
          </a:p>
        </p:txBody>
      </p:sp>
      <p:sp>
        <p:nvSpPr>
          <p:cNvPr id="10" name="TextBox 9">
            <a:extLst>
              <a:ext uri="{FF2B5EF4-FFF2-40B4-BE49-F238E27FC236}">
                <a16:creationId xmlns:a16="http://schemas.microsoft.com/office/drawing/2014/main" id="{7FAF46B6-C81A-2416-0C7E-C1025A986D03}"/>
              </a:ext>
            </a:extLst>
          </p:cNvPr>
          <p:cNvSpPr txBox="1"/>
          <p:nvPr/>
        </p:nvSpPr>
        <p:spPr>
          <a:xfrm>
            <a:off x="242995" y="2505812"/>
            <a:ext cx="3694005" cy="461665"/>
          </a:xfrm>
          <a:prstGeom prst="rect">
            <a:avLst/>
          </a:prstGeom>
          <a:noFill/>
        </p:spPr>
        <p:txBody>
          <a:bodyPr wrap="square">
            <a:spAutoFit/>
          </a:bodyPr>
          <a:lstStyle/>
          <a:p>
            <a:r>
              <a:rPr lang="en-US" sz="1200" i="1"/>
              <a:t>Help HR tech lead define the vision and get buy in.</a:t>
            </a:r>
          </a:p>
        </p:txBody>
      </p:sp>
      <p:grpSp>
        <p:nvGrpSpPr>
          <p:cNvPr id="15" name="Group 14">
            <a:extLst>
              <a:ext uri="{FF2B5EF4-FFF2-40B4-BE49-F238E27FC236}">
                <a16:creationId xmlns:a16="http://schemas.microsoft.com/office/drawing/2014/main" id="{ED63883F-2075-CC7C-FF1D-DEA51A33581A}"/>
              </a:ext>
            </a:extLst>
          </p:cNvPr>
          <p:cNvGrpSpPr/>
          <p:nvPr/>
        </p:nvGrpSpPr>
        <p:grpSpPr>
          <a:xfrm>
            <a:off x="206245" y="2505812"/>
            <a:ext cx="3694006" cy="4170426"/>
            <a:chOff x="206245" y="2243074"/>
            <a:chExt cx="3694006" cy="4170426"/>
          </a:xfrm>
        </p:grpSpPr>
        <p:sp>
          <p:nvSpPr>
            <p:cNvPr id="11" name="Rectangle 10">
              <a:extLst>
                <a:ext uri="{FF2B5EF4-FFF2-40B4-BE49-F238E27FC236}">
                  <a16:creationId xmlns:a16="http://schemas.microsoft.com/office/drawing/2014/main" id="{FD099580-AFD0-5BC2-3635-D4E731F60887}"/>
                </a:ext>
              </a:extLst>
            </p:cNvPr>
            <p:cNvSpPr/>
            <p:nvPr/>
          </p:nvSpPr>
          <p:spPr>
            <a:xfrm>
              <a:off x="206246" y="2243074"/>
              <a:ext cx="3694005" cy="520700"/>
            </a:xfrm>
            <a:prstGeom prst="rect">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2" name="Rectangle 11">
              <a:extLst>
                <a:ext uri="{FF2B5EF4-FFF2-40B4-BE49-F238E27FC236}">
                  <a16:creationId xmlns:a16="http://schemas.microsoft.com/office/drawing/2014/main" id="{FA9976FA-62ED-49C7-9BFA-A5D187585E7D}"/>
                </a:ext>
              </a:extLst>
            </p:cNvPr>
            <p:cNvSpPr/>
            <p:nvPr/>
          </p:nvSpPr>
          <p:spPr>
            <a:xfrm>
              <a:off x="206246" y="2758948"/>
              <a:ext cx="3694005" cy="2048002"/>
            </a:xfrm>
            <a:prstGeom prst="rect">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Strategy &amp; Vision</a:t>
              </a:r>
            </a:p>
          </p:txBody>
        </p:sp>
        <p:sp>
          <p:nvSpPr>
            <p:cNvPr id="13" name="Rectangle 12">
              <a:extLst>
                <a:ext uri="{FF2B5EF4-FFF2-40B4-BE49-F238E27FC236}">
                  <a16:creationId xmlns:a16="http://schemas.microsoft.com/office/drawing/2014/main" id="{2EC27456-4A6E-8A4D-15EA-4A59D5280858}"/>
                </a:ext>
              </a:extLst>
            </p:cNvPr>
            <p:cNvSpPr/>
            <p:nvPr/>
          </p:nvSpPr>
          <p:spPr>
            <a:xfrm>
              <a:off x="206245" y="4809998"/>
              <a:ext cx="3694005" cy="1603502"/>
            </a:xfrm>
            <a:prstGeom prst="rect">
              <a:avLst/>
            </a:prstGeom>
            <a:solidFill>
              <a:schemeClr val="accent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sz="1200" dirty="0"/>
                <a:t>AGENT Framework &amp; Templates</a:t>
              </a:r>
            </a:p>
            <a:p>
              <a:pPr marL="285750" indent="-285750">
                <a:buFont typeface="Arial" panose="020B0604020202020204" pitchFamily="34" charset="0"/>
                <a:buChar char="•"/>
              </a:pPr>
              <a:r>
                <a:rPr lang="en-US" sz="1200" dirty="0"/>
                <a:t>Agent Use Case Library for Workday</a:t>
              </a:r>
            </a:p>
            <a:p>
              <a:pPr marL="285750" indent="-285750">
                <a:buFont typeface="Arial" panose="020B0604020202020204" pitchFamily="34" charset="0"/>
                <a:buChar char="•"/>
              </a:pPr>
              <a:r>
                <a:rPr lang="en-US" sz="1200" dirty="0"/>
                <a:t>Business Case &amp; Token Calculator Template</a:t>
              </a:r>
            </a:p>
            <a:p>
              <a:pPr marL="285750" indent="-285750">
                <a:buFont typeface="Arial" panose="020B0604020202020204" pitchFamily="34" charset="0"/>
                <a:buChar char="•"/>
              </a:pPr>
              <a:r>
                <a:rPr lang="en-US" sz="1200" dirty="0"/>
                <a:t>AI Readiness Assessment</a:t>
              </a:r>
            </a:p>
            <a:p>
              <a:pPr marL="285750" indent="-285750">
                <a:buFont typeface="Arial" panose="020B0604020202020204" pitchFamily="34" charset="0"/>
                <a:buChar char="•"/>
              </a:pPr>
              <a:r>
                <a:rPr lang="en-US" sz="1200" dirty="0"/>
                <a:t>Executive Pitch Deck template </a:t>
              </a:r>
            </a:p>
            <a:p>
              <a:pPr marL="285750" indent="-285750">
                <a:buFont typeface="Arial" panose="020B0604020202020204" pitchFamily="34" charset="0"/>
                <a:buChar char="•"/>
              </a:pPr>
              <a:r>
                <a:rPr lang="en-US" sz="1200" dirty="0"/>
                <a:t>On demand webinars</a:t>
              </a:r>
            </a:p>
            <a:p>
              <a:pPr marL="285750" indent="-285750">
                <a:buFont typeface="Arial" panose="020B0604020202020204" pitchFamily="34" charset="0"/>
                <a:buChar char="•"/>
              </a:pPr>
              <a:r>
                <a:rPr lang="en-US" sz="1200" dirty="0"/>
                <a:t>Workday &amp; AI Glossary for HRIS Teams</a:t>
              </a:r>
            </a:p>
            <a:p>
              <a:pPr marL="285750" indent="-285750">
                <a:buFont typeface="Arial" panose="020B0604020202020204" pitchFamily="34" charset="0"/>
                <a:buChar char="•"/>
              </a:pPr>
              <a:r>
                <a:rPr lang="en-US" sz="1200" dirty="0"/>
                <a:t>Agent FAQ</a:t>
              </a:r>
            </a:p>
          </p:txBody>
        </p:sp>
      </p:grpSp>
      <p:grpSp>
        <p:nvGrpSpPr>
          <p:cNvPr id="16" name="Group 15">
            <a:extLst>
              <a:ext uri="{FF2B5EF4-FFF2-40B4-BE49-F238E27FC236}">
                <a16:creationId xmlns:a16="http://schemas.microsoft.com/office/drawing/2014/main" id="{ED28812E-EE34-C165-7EAE-7F66DCEE1D4D}"/>
              </a:ext>
            </a:extLst>
          </p:cNvPr>
          <p:cNvGrpSpPr/>
          <p:nvPr/>
        </p:nvGrpSpPr>
        <p:grpSpPr>
          <a:xfrm>
            <a:off x="4212248" y="2505812"/>
            <a:ext cx="3694006" cy="4170426"/>
            <a:chOff x="206245" y="2243074"/>
            <a:chExt cx="3694006" cy="4170426"/>
          </a:xfrm>
        </p:grpSpPr>
        <p:sp>
          <p:nvSpPr>
            <p:cNvPr id="17" name="Rectangle 16">
              <a:extLst>
                <a:ext uri="{FF2B5EF4-FFF2-40B4-BE49-F238E27FC236}">
                  <a16:creationId xmlns:a16="http://schemas.microsoft.com/office/drawing/2014/main" id="{8535D6BA-481E-EF3A-5B8B-B3389C9DAB15}"/>
                </a:ext>
              </a:extLst>
            </p:cNvPr>
            <p:cNvSpPr/>
            <p:nvPr/>
          </p:nvSpPr>
          <p:spPr>
            <a:xfrm>
              <a:off x="206246" y="2243074"/>
              <a:ext cx="3694005" cy="520700"/>
            </a:xfrm>
            <a:prstGeom prst="rect">
              <a:avLst/>
            </a:prstGeom>
            <a:no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8" name="Rectangle 17">
              <a:extLst>
                <a:ext uri="{FF2B5EF4-FFF2-40B4-BE49-F238E27FC236}">
                  <a16:creationId xmlns:a16="http://schemas.microsoft.com/office/drawing/2014/main" id="{F7F9F79F-8BEC-98CF-B4BD-ADD9DBD0C6DB}"/>
                </a:ext>
              </a:extLst>
            </p:cNvPr>
            <p:cNvSpPr/>
            <p:nvPr/>
          </p:nvSpPr>
          <p:spPr>
            <a:xfrm>
              <a:off x="206246" y="2758948"/>
              <a:ext cx="3694005" cy="2048002"/>
            </a:xfrm>
            <a:prstGeom prst="rect">
              <a:avLst/>
            </a:prstGeom>
            <a:no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Strategy &amp; Vision</a:t>
              </a:r>
            </a:p>
          </p:txBody>
        </p:sp>
        <p:sp>
          <p:nvSpPr>
            <p:cNvPr id="19" name="Rectangle 18">
              <a:extLst>
                <a:ext uri="{FF2B5EF4-FFF2-40B4-BE49-F238E27FC236}">
                  <a16:creationId xmlns:a16="http://schemas.microsoft.com/office/drawing/2014/main" id="{AA8B3CA6-6525-5FBE-7BB8-CC22A35B3883}"/>
                </a:ext>
              </a:extLst>
            </p:cNvPr>
            <p:cNvSpPr/>
            <p:nvPr/>
          </p:nvSpPr>
          <p:spPr>
            <a:xfrm>
              <a:off x="206245" y="4809998"/>
              <a:ext cx="3694005" cy="1603502"/>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sz="1200" dirty="0"/>
                <a:t>Complex concepts simplified: Deterministic vs. Probabilistic, using RAG, Evals and more. </a:t>
              </a:r>
            </a:p>
            <a:p>
              <a:pPr marL="285750" indent="-285750">
                <a:buFont typeface="Arial" panose="020B0604020202020204" pitchFamily="34" charset="0"/>
                <a:buChar char="•"/>
              </a:pPr>
              <a:r>
                <a:rPr lang="en-US" sz="1200" dirty="0"/>
                <a:t>Guiding Principles for Agent Architecture</a:t>
              </a:r>
            </a:p>
            <a:p>
              <a:pPr marL="285750" indent="-285750">
                <a:buFont typeface="Arial" panose="020B0604020202020204" pitchFamily="34" charset="0"/>
                <a:buChar char="•"/>
              </a:pPr>
              <a:r>
                <a:rPr lang="en-US" sz="1200" dirty="0"/>
                <a:t>Agent Reference Architecture &amp; MCP / A2A Explained and Decision Table</a:t>
              </a:r>
            </a:p>
            <a:p>
              <a:pPr marL="285750" indent="-285750">
                <a:buFont typeface="Arial" panose="020B0604020202020204" pitchFamily="34" charset="0"/>
                <a:buChar char="•"/>
              </a:pPr>
              <a:r>
                <a:rPr lang="en-US" sz="1200" dirty="0"/>
                <a:t>Multi-Agent Architecture Templates</a:t>
              </a:r>
            </a:p>
            <a:p>
              <a:pPr marL="285750" indent="-285750">
                <a:buFont typeface="Arial" panose="020B0604020202020204" pitchFamily="34" charset="0"/>
                <a:buChar char="•"/>
              </a:pPr>
              <a:r>
                <a:rPr lang="en-US" sz="1200" dirty="0"/>
                <a:t>Service request types &amp; agent patterns</a:t>
              </a:r>
            </a:p>
            <a:p>
              <a:pPr marL="285750" indent="-285750">
                <a:buFont typeface="Arial" panose="020B0604020202020204" pitchFamily="34" charset="0"/>
                <a:buChar char="•"/>
              </a:pPr>
              <a:r>
                <a:rPr lang="en-US" sz="1200" dirty="0"/>
                <a:t>Flowise Patterns, Templates and Tutorials</a:t>
              </a:r>
            </a:p>
          </p:txBody>
        </p:sp>
      </p:grpSp>
      <p:grpSp>
        <p:nvGrpSpPr>
          <p:cNvPr id="20" name="Group 19">
            <a:extLst>
              <a:ext uri="{FF2B5EF4-FFF2-40B4-BE49-F238E27FC236}">
                <a16:creationId xmlns:a16="http://schemas.microsoft.com/office/drawing/2014/main" id="{2F211B6F-683D-893F-30D1-03047567F5AE}"/>
              </a:ext>
            </a:extLst>
          </p:cNvPr>
          <p:cNvGrpSpPr/>
          <p:nvPr/>
        </p:nvGrpSpPr>
        <p:grpSpPr>
          <a:xfrm>
            <a:off x="8218253" y="2505812"/>
            <a:ext cx="3694006" cy="4170426"/>
            <a:chOff x="206245" y="2243074"/>
            <a:chExt cx="3694006" cy="4170426"/>
          </a:xfrm>
        </p:grpSpPr>
        <p:sp>
          <p:nvSpPr>
            <p:cNvPr id="21" name="Rectangle 20">
              <a:extLst>
                <a:ext uri="{FF2B5EF4-FFF2-40B4-BE49-F238E27FC236}">
                  <a16:creationId xmlns:a16="http://schemas.microsoft.com/office/drawing/2014/main" id="{1F06ECB4-18A6-1BEA-3C85-7A5E487EE5D5}"/>
                </a:ext>
              </a:extLst>
            </p:cNvPr>
            <p:cNvSpPr/>
            <p:nvPr/>
          </p:nvSpPr>
          <p:spPr>
            <a:xfrm>
              <a:off x="206246" y="2243074"/>
              <a:ext cx="3694005" cy="520700"/>
            </a:xfrm>
            <a:prstGeom prst="rect">
              <a:avLst/>
            </a:prstGeom>
            <a:no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2" name="Rectangle 21">
              <a:extLst>
                <a:ext uri="{FF2B5EF4-FFF2-40B4-BE49-F238E27FC236}">
                  <a16:creationId xmlns:a16="http://schemas.microsoft.com/office/drawing/2014/main" id="{1546924A-AFA7-B637-9B27-2B9702EA8615}"/>
                </a:ext>
              </a:extLst>
            </p:cNvPr>
            <p:cNvSpPr/>
            <p:nvPr/>
          </p:nvSpPr>
          <p:spPr>
            <a:xfrm>
              <a:off x="206246" y="2758948"/>
              <a:ext cx="3694005" cy="2048002"/>
            </a:xfrm>
            <a:prstGeom prst="rect">
              <a:avLst/>
            </a:prstGeom>
            <a:no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Strategy &amp; Vision</a:t>
              </a:r>
            </a:p>
          </p:txBody>
        </p:sp>
        <p:sp>
          <p:nvSpPr>
            <p:cNvPr id="23" name="Rectangle 22">
              <a:extLst>
                <a:ext uri="{FF2B5EF4-FFF2-40B4-BE49-F238E27FC236}">
                  <a16:creationId xmlns:a16="http://schemas.microsoft.com/office/drawing/2014/main" id="{648A119D-450F-DD3A-5D9A-5D98C6C355D5}"/>
                </a:ext>
              </a:extLst>
            </p:cNvPr>
            <p:cNvSpPr/>
            <p:nvPr/>
          </p:nvSpPr>
          <p:spPr>
            <a:xfrm>
              <a:off x="206245" y="4809998"/>
              <a:ext cx="3694005" cy="1603502"/>
            </a:xfrm>
            <a:prstGeom prst="rect">
              <a:avLst/>
            </a:prstGeom>
            <a:solidFill>
              <a:schemeClr val="accent3"/>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sz="1200" dirty="0"/>
                <a:t>EU AI Act Explained</a:t>
              </a:r>
            </a:p>
            <a:p>
              <a:pPr marL="285750" indent="-285750">
                <a:buFont typeface="Arial" panose="020B0604020202020204" pitchFamily="34" charset="0"/>
                <a:buChar char="•"/>
              </a:pPr>
              <a:r>
                <a:rPr lang="en-US" sz="1200" dirty="0"/>
                <a:t>Risk &amp; Controls Checklist</a:t>
              </a:r>
            </a:p>
            <a:p>
              <a:pPr marL="285750" indent="-285750">
                <a:buFont typeface="Arial" panose="020B0604020202020204" pitchFamily="34" charset="0"/>
                <a:buChar char="•"/>
              </a:pPr>
              <a:r>
                <a:rPr lang="en-US" sz="1200" dirty="0"/>
                <a:t>Example RACI for Agents</a:t>
              </a:r>
            </a:p>
            <a:p>
              <a:pPr marL="285750" indent="-285750">
                <a:buFont typeface="Arial" panose="020B0604020202020204" pitchFamily="34" charset="0"/>
                <a:buChar char="•"/>
              </a:pPr>
              <a:r>
                <a:rPr lang="en-US" sz="1200" dirty="0"/>
                <a:t>Agent Governance Starter Pack for AI Board</a:t>
              </a:r>
            </a:p>
            <a:p>
              <a:pPr marL="285750" indent="-285750">
                <a:buFont typeface="Arial" panose="020B0604020202020204" pitchFamily="34" charset="0"/>
                <a:buChar char="•"/>
              </a:pPr>
              <a:r>
                <a:rPr lang="en-US" sz="1200" dirty="0"/>
                <a:t>HRIS Agent Upskilling Plan (Functional </a:t>
              </a:r>
              <a:r>
                <a:rPr lang="en-US" sz="1200"/>
                <a:t>&amp; Technical Track)</a:t>
              </a:r>
              <a:endParaRPr lang="en-US" sz="1200" dirty="0"/>
            </a:p>
          </p:txBody>
        </p:sp>
      </p:grpSp>
      <p:pic>
        <p:nvPicPr>
          <p:cNvPr id="26" name="Picture 25">
            <a:extLst>
              <a:ext uri="{FF2B5EF4-FFF2-40B4-BE49-F238E27FC236}">
                <a16:creationId xmlns:a16="http://schemas.microsoft.com/office/drawing/2014/main" id="{55C0F9F9-C7A7-1CAF-1659-B9AB159E3CFA}"/>
              </a:ext>
            </a:extLst>
          </p:cNvPr>
          <p:cNvPicPr>
            <a:picLocks noChangeAspect="1"/>
          </p:cNvPicPr>
          <p:nvPr/>
        </p:nvPicPr>
        <p:blipFill>
          <a:blip r:embed="rId5"/>
          <a:srcRect l="269" r="2"/>
          <a:stretch>
            <a:fillRect/>
          </a:stretch>
        </p:blipFill>
        <p:spPr>
          <a:xfrm>
            <a:off x="4335220" y="3187483"/>
            <a:ext cx="1627430" cy="767467"/>
          </a:xfrm>
          <a:prstGeom prst="rect">
            <a:avLst/>
          </a:prstGeom>
          <a:ln w="19050">
            <a:solidFill>
              <a:schemeClr val="accent2"/>
            </a:solidFill>
          </a:ln>
        </p:spPr>
      </p:pic>
      <p:pic>
        <p:nvPicPr>
          <p:cNvPr id="28" name="Picture 27">
            <a:extLst>
              <a:ext uri="{FF2B5EF4-FFF2-40B4-BE49-F238E27FC236}">
                <a16:creationId xmlns:a16="http://schemas.microsoft.com/office/drawing/2014/main" id="{F68DA3FB-7123-CC3D-AF5F-33D32E9BB808}"/>
              </a:ext>
            </a:extLst>
          </p:cNvPr>
          <p:cNvPicPr>
            <a:picLocks noChangeAspect="1"/>
          </p:cNvPicPr>
          <p:nvPr/>
        </p:nvPicPr>
        <p:blipFill>
          <a:blip r:embed="rId6"/>
          <a:srcRect l="-1680"/>
          <a:stretch>
            <a:fillRect/>
          </a:stretch>
        </p:blipFill>
        <p:spPr>
          <a:xfrm>
            <a:off x="6159499" y="4158026"/>
            <a:ext cx="1673133" cy="837866"/>
          </a:xfrm>
          <a:prstGeom prst="rect">
            <a:avLst/>
          </a:prstGeom>
          <a:ln w="19050">
            <a:solidFill>
              <a:schemeClr val="accent2"/>
            </a:solidFill>
          </a:ln>
        </p:spPr>
      </p:pic>
      <p:pic>
        <p:nvPicPr>
          <p:cNvPr id="30" name="Picture 29">
            <a:extLst>
              <a:ext uri="{FF2B5EF4-FFF2-40B4-BE49-F238E27FC236}">
                <a16:creationId xmlns:a16="http://schemas.microsoft.com/office/drawing/2014/main" id="{A5782B57-939B-F7A2-4DD6-6DF47876D667}"/>
              </a:ext>
            </a:extLst>
          </p:cNvPr>
          <p:cNvPicPr>
            <a:picLocks noChangeAspect="1"/>
          </p:cNvPicPr>
          <p:nvPr/>
        </p:nvPicPr>
        <p:blipFill>
          <a:blip r:embed="rId7"/>
          <a:stretch>
            <a:fillRect/>
          </a:stretch>
        </p:blipFill>
        <p:spPr>
          <a:xfrm>
            <a:off x="4335220" y="4158550"/>
            <a:ext cx="1627430" cy="837342"/>
          </a:xfrm>
          <a:prstGeom prst="rect">
            <a:avLst/>
          </a:prstGeom>
          <a:ln w="19050">
            <a:solidFill>
              <a:schemeClr val="accent2"/>
            </a:solidFill>
          </a:ln>
        </p:spPr>
      </p:pic>
      <p:sp>
        <p:nvSpPr>
          <p:cNvPr id="34" name="Rectangle 33">
            <a:extLst>
              <a:ext uri="{FF2B5EF4-FFF2-40B4-BE49-F238E27FC236}">
                <a16:creationId xmlns:a16="http://schemas.microsoft.com/office/drawing/2014/main" id="{ABB6AD69-09DD-8711-2F86-03624AC4C98A}"/>
              </a:ext>
            </a:extLst>
          </p:cNvPr>
          <p:cNvSpPr/>
          <p:nvPr/>
        </p:nvSpPr>
        <p:spPr>
          <a:xfrm>
            <a:off x="299793" y="3124889"/>
            <a:ext cx="1796654" cy="865630"/>
          </a:xfrm>
          <a:prstGeom prst="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9BCC3577-5693-42EC-4635-4AAEF9C5D03B}"/>
              </a:ext>
            </a:extLst>
          </p:cNvPr>
          <p:cNvPicPr>
            <a:picLocks noChangeAspect="1"/>
          </p:cNvPicPr>
          <p:nvPr/>
        </p:nvPicPr>
        <p:blipFill>
          <a:blip r:embed="rId8"/>
          <a:stretch>
            <a:fillRect/>
          </a:stretch>
        </p:blipFill>
        <p:spPr>
          <a:xfrm>
            <a:off x="423619" y="3419468"/>
            <a:ext cx="1514616" cy="369806"/>
          </a:xfrm>
          <a:prstGeom prst="rect">
            <a:avLst/>
          </a:prstGeom>
        </p:spPr>
      </p:pic>
      <p:pic>
        <p:nvPicPr>
          <p:cNvPr id="36" name="Picture 35">
            <a:extLst>
              <a:ext uri="{FF2B5EF4-FFF2-40B4-BE49-F238E27FC236}">
                <a16:creationId xmlns:a16="http://schemas.microsoft.com/office/drawing/2014/main" id="{CD318A5C-02E5-5D3D-5147-4CBE7F538012}"/>
              </a:ext>
            </a:extLst>
          </p:cNvPr>
          <p:cNvPicPr>
            <a:picLocks noChangeAspect="1"/>
          </p:cNvPicPr>
          <p:nvPr/>
        </p:nvPicPr>
        <p:blipFill>
          <a:blip r:embed="rId9"/>
          <a:stretch>
            <a:fillRect/>
          </a:stretch>
        </p:blipFill>
        <p:spPr>
          <a:xfrm>
            <a:off x="2170069" y="3124889"/>
            <a:ext cx="1661313" cy="1671749"/>
          </a:xfrm>
          <a:prstGeom prst="rect">
            <a:avLst/>
          </a:prstGeom>
          <a:solidFill>
            <a:schemeClr val="bg1"/>
          </a:solidFill>
          <a:ln w="19050">
            <a:solidFill>
              <a:schemeClr val="accent1"/>
            </a:solidFill>
          </a:ln>
        </p:spPr>
      </p:pic>
      <p:pic>
        <p:nvPicPr>
          <p:cNvPr id="38" name="Picture 37">
            <a:extLst>
              <a:ext uri="{FF2B5EF4-FFF2-40B4-BE49-F238E27FC236}">
                <a16:creationId xmlns:a16="http://schemas.microsoft.com/office/drawing/2014/main" id="{59E05E31-640E-1897-7410-28645F20711B}"/>
              </a:ext>
            </a:extLst>
          </p:cNvPr>
          <p:cNvPicPr>
            <a:picLocks noChangeAspect="1"/>
          </p:cNvPicPr>
          <p:nvPr/>
        </p:nvPicPr>
        <p:blipFill>
          <a:blip r:embed="rId10"/>
          <a:srcRect l="8642"/>
          <a:stretch>
            <a:fillRect/>
          </a:stretch>
        </p:blipFill>
        <p:spPr>
          <a:xfrm>
            <a:off x="6140151" y="3187483"/>
            <a:ext cx="1711828" cy="803036"/>
          </a:xfrm>
          <a:prstGeom prst="rect">
            <a:avLst/>
          </a:prstGeom>
          <a:ln w="19050">
            <a:solidFill>
              <a:schemeClr val="accent2"/>
            </a:solidFill>
          </a:ln>
        </p:spPr>
      </p:pic>
      <p:pic>
        <p:nvPicPr>
          <p:cNvPr id="40" name="Picture 39">
            <a:extLst>
              <a:ext uri="{FF2B5EF4-FFF2-40B4-BE49-F238E27FC236}">
                <a16:creationId xmlns:a16="http://schemas.microsoft.com/office/drawing/2014/main" id="{366003A4-D6F7-AB08-5573-7693E5480EAC}"/>
              </a:ext>
            </a:extLst>
          </p:cNvPr>
          <p:cNvPicPr>
            <a:picLocks noChangeAspect="1"/>
          </p:cNvPicPr>
          <p:nvPr/>
        </p:nvPicPr>
        <p:blipFill>
          <a:blip r:embed="rId11"/>
          <a:stretch>
            <a:fillRect/>
          </a:stretch>
        </p:blipFill>
        <p:spPr>
          <a:xfrm>
            <a:off x="8430969" y="4046208"/>
            <a:ext cx="1634286" cy="923159"/>
          </a:xfrm>
          <a:prstGeom prst="rect">
            <a:avLst/>
          </a:prstGeom>
          <a:ln w="19050">
            <a:solidFill>
              <a:schemeClr val="accent3"/>
            </a:solidFill>
          </a:ln>
        </p:spPr>
      </p:pic>
      <p:pic>
        <p:nvPicPr>
          <p:cNvPr id="42" name="Picture 41">
            <a:extLst>
              <a:ext uri="{FF2B5EF4-FFF2-40B4-BE49-F238E27FC236}">
                <a16:creationId xmlns:a16="http://schemas.microsoft.com/office/drawing/2014/main" id="{2BAD3FA1-14B6-A350-AB89-C70ADA1F07C4}"/>
              </a:ext>
            </a:extLst>
          </p:cNvPr>
          <p:cNvPicPr>
            <a:picLocks noChangeAspect="1"/>
          </p:cNvPicPr>
          <p:nvPr/>
        </p:nvPicPr>
        <p:blipFill>
          <a:blip r:embed="rId12"/>
          <a:stretch>
            <a:fillRect/>
          </a:stretch>
        </p:blipFill>
        <p:spPr>
          <a:xfrm>
            <a:off x="299792" y="4115610"/>
            <a:ext cx="963267" cy="666056"/>
          </a:xfrm>
          <a:prstGeom prst="rect">
            <a:avLst/>
          </a:prstGeom>
          <a:solidFill>
            <a:schemeClr val="bg1"/>
          </a:solidFill>
          <a:ln w="19050">
            <a:solidFill>
              <a:schemeClr val="accent1"/>
            </a:solidFill>
          </a:ln>
        </p:spPr>
      </p:pic>
      <p:pic>
        <p:nvPicPr>
          <p:cNvPr id="44" name="Picture 43">
            <a:extLst>
              <a:ext uri="{FF2B5EF4-FFF2-40B4-BE49-F238E27FC236}">
                <a16:creationId xmlns:a16="http://schemas.microsoft.com/office/drawing/2014/main" id="{E5129446-A64A-EAAF-65F2-76BFF9BE3D2E}"/>
              </a:ext>
            </a:extLst>
          </p:cNvPr>
          <p:cNvPicPr>
            <a:picLocks noChangeAspect="1"/>
          </p:cNvPicPr>
          <p:nvPr/>
        </p:nvPicPr>
        <p:blipFill>
          <a:blip r:embed="rId13"/>
          <a:stretch>
            <a:fillRect/>
          </a:stretch>
        </p:blipFill>
        <p:spPr>
          <a:xfrm>
            <a:off x="8409222" y="3179461"/>
            <a:ext cx="1656033" cy="783509"/>
          </a:xfrm>
          <a:prstGeom prst="rect">
            <a:avLst/>
          </a:prstGeom>
          <a:ln w="19050">
            <a:solidFill>
              <a:schemeClr val="accent3"/>
            </a:solidFill>
          </a:ln>
        </p:spPr>
      </p:pic>
      <p:pic>
        <p:nvPicPr>
          <p:cNvPr id="46" name="Picture 45">
            <a:extLst>
              <a:ext uri="{FF2B5EF4-FFF2-40B4-BE49-F238E27FC236}">
                <a16:creationId xmlns:a16="http://schemas.microsoft.com/office/drawing/2014/main" id="{6B4ECE89-D24D-19C0-90DF-E73BCB13E7FC}"/>
              </a:ext>
            </a:extLst>
          </p:cNvPr>
          <p:cNvPicPr>
            <a:picLocks noChangeAspect="1"/>
          </p:cNvPicPr>
          <p:nvPr/>
        </p:nvPicPr>
        <p:blipFill>
          <a:blip r:embed="rId14"/>
          <a:stretch>
            <a:fillRect/>
          </a:stretch>
        </p:blipFill>
        <p:spPr>
          <a:xfrm>
            <a:off x="1336681" y="4115610"/>
            <a:ext cx="759766" cy="681028"/>
          </a:xfrm>
          <a:prstGeom prst="rect">
            <a:avLst/>
          </a:prstGeom>
          <a:solidFill>
            <a:schemeClr val="bg1"/>
          </a:solidFill>
          <a:ln w="19050">
            <a:solidFill>
              <a:schemeClr val="accent1"/>
            </a:solidFill>
          </a:ln>
        </p:spPr>
      </p:pic>
      <p:pic>
        <p:nvPicPr>
          <p:cNvPr id="48" name="Picture 47">
            <a:extLst>
              <a:ext uri="{FF2B5EF4-FFF2-40B4-BE49-F238E27FC236}">
                <a16:creationId xmlns:a16="http://schemas.microsoft.com/office/drawing/2014/main" id="{38CFA929-6E77-771E-86EA-20B3207275EC}"/>
              </a:ext>
            </a:extLst>
          </p:cNvPr>
          <p:cNvPicPr>
            <a:picLocks noChangeAspect="1"/>
          </p:cNvPicPr>
          <p:nvPr/>
        </p:nvPicPr>
        <p:blipFill>
          <a:blip r:embed="rId15"/>
          <a:stretch>
            <a:fillRect/>
          </a:stretch>
        </p:blipFill>
        <p:spPr>
          <a:xfrm>
            <a:off x="10280653" y="3179461"/>
            <a:ext cx="1408673" cy="793710"/>
          </a:xfrm>
          <a:prstGeom prst="rect">
            <a:avLst/>
          </a:prstGeom>
          <a:ln w="19050">
            <a:solidFill>
              <a:schemeClr val="accent3"/>
            </a:solidFill>
          </a:ln>
        </p:spPr>
      </p:pic>
      <p:pic>
        <p:nvPicPr>
          <p:cNvPr id="50" name="Picture 49">
            <a:extLst>
              <a:ext uri="{FF2B5EF4-FFF2-40B4-BE49-F238E27FC236}">
                <a16:creationId xmlns:a16="http://schemas.microsoft.com/office/drawing/2014/main" id="{CA696F5A-B4C2-C507-C34D-BBCBAD1CE564}"/>
              </a:ext>
            </a:extLst>
          </p:cNvPr>
          <p:cNvPicPr>
            <a:picLocks noChangeAspect="1"/>
          </p:cNvPicPr>
          <p:nvPr/>
        </p:nvPicPr>
        <p:blipFill>
          <a:blip r:embed="rId16"/>
          <a:stretch>
            <a:fillRect/>
          </a:stretch>
        </p:blipFill>
        <p:spPr>
          <a:xfrm>
            <a:off x="10277970" y="4079224"/>
            <a:ext cx="1384981" cy="857125"/>
          </a:xfrm>
          <a:prstGeom prst="rect">
            <a:avLst/>
          </a:prstGeom>
          <a:ln w="19050">
            <a:solidFill>
              <a:schemeClr val="accent3"/>
            </a:solidFill>
          </a:ln>
        </p:spPr>
      </p:pic>
      <p:sp>
        <p:nvSpPr>
          <p:cNvPr id="29" name="TextBox 28">
            <a:extLst>
              <a:ext uri="{FF2B5EF4-FFF2-40B4-BE49-F238E27FC236}">
                <a16:creationId xmlns:a16="http://schemas.microsoft.com/office/drawing/2014/main" id="{6B6F3ADA-5D45-681C-B582-182681E8CDC9}"/>
              </a:ext>
            </a:extLst>
          </p:cNvPr>
          <p:cNvSpPr txBox="1"/>
          <p:nvPr/>
        </p:nvSpPr>
        <p:spPr>
          <a:xfrm>
            <a:off x="299792" y="940422"/>
            <a:ext cx="11612466" cy="584775"/>
          </a:xfrm>
          <a:prstGeom prst="rect">
            <a:avLst/>
          </a:prstGeom>
          <a:noFill/>
        </p:spPr>
        <p:txBody>
          <a:bodyPr wrap="square" rtlCol="0">
            <a:spAutoFit/>
          </a:bodyPr>
          <a:lstStyle/>
          <a:p>
            <a:r>
              <a:rPr lang="en-US" sz="1600" dirty="0"/>
              <a:t>In line with our core value of Sharing Knowledge, we have built the HRIS Agent Strategy Blueprint. It will be released in three parts and is aimed to give you all necessary tools and templates to start your Agent Journey.</a:t>
            </a:r>
          </a:p>
        </p:txBody>
      </p:sp>
      <p:sp>
        <p:nvSpPr>
          <p:cNvPr id="32" name="Rectangle 31">
            <a:hlinkClick r:id="rId17"/>
            <a:extLst>
              <a:ext uri="{FF2B5EF4-FFF2-40B4-BE49-F238E27FC236}">
                <a16:creationId xmlns:a16="http://schemas.microsoft.com/office/drawing/2014/main" id="{2AF539CD-B9A8-23FB-EDA7-D7E4D6DBC5E8}"/>
              </a:ext>
            </a:extLst>
          </p:cNvPr>
          <p:cNvSpPr/>
          <p:nvPr/>
        </p:nvSpPr>
        <p:spPr>
          <a:xfrm rot="20723187">
            <a:off x="3855" y="1721860"/>
            <a:ext cx="1193891" cy="407565"/>
          </a:xfrm>
          <a:prstGeom prst="rect">
            <a:avLst/>
          </a:prstGeom>
          <a:solidFill>
            <a:schemeClr val="accent4"/>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t>Click here to download PPT</a:t>
            </a:r>
            <a:endParaRPr lang="en-US" sz="1100" dirty="0"/>
          </a:p>
        </p:txBody>
      </p:sp>
      <p:sp>
        <p:nvSpPr>
          <p:cNvPr id="33" name="Rectangle 32">
            <a:hlinkClick r:id="rId18"/>
            <a:extLst>
              <a:ext uri="{FF2B5EF4-FFF2-40B4-BE49-F238E27FC236}">
                <a16:creationId xmlns:a16="http://schemas.microsoft.com/office/drawing/2014/main" id="{87EF20E9-3330-3B69-8E42-1698F2B2B858}"/>
              </a:ext>
            </a:extLst>
          </p:cNvPr>
          <p:cNvSpPr/>
          <p:nvPr/>
        </p:nvSpPr>
        <p:spPr>
          <a:xfrm rot="20723187">
            <a:off x="4051178" y="1686919"/>
            <a:ext cx="1193891" cy="407565"/>
          </a:xfrm>
          <a:prstGeom prst="rect">
            <a:avLst/>
          </a:prstGeom>
          <a:solidFill>
            <a:schemeClr val="accent4"/>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t>Click here to download PPT</a:t>
            </a:r>
            <a:endParaRPr lang="en-US" sz="1100" dirty="0"/>
          </a:p>
        </p:txBody>
      </p:sp>
    </p:spTree>
    <p:extLst>
      <p:ext uri="{BB962C8B-B14F-4D97-AF65-F5344CB8AC3E}">
        <p14:creationId xmlns:p14="http://schemas.microsoft.com/office/powerpoint/2010/main" val="223370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D484CF-1EC5-5FC0-43BA-606878E1CB27}"/>
              </a:ext>
            </a:extLst>
          </p:cNvPr>
          <p:cNvSpPr>
            <a:spLocks noGrp="1"/>
          </p:cNvSpPr>
          <p:nvPr>
            <p:ph type="sldNum" sz="quarter" idx="4"/>
          </p:nvPr>
        </p:nvSpPr>
        <p:spPr/>
        <p:txBody>
          <a:bodyPr/>
          <a:lstStyle/>
          <a:p>
            <a:fld id="{B97DCD48-F2F0-436C-978D-7C4D59D5E31F}" type="slidenum">
              <a:rPr lang="en-US" smtClean="0"/>
              <a:pPr/>
              <a:t>3</a:t>
            </a:fld>
            <a:endParaRPr lang="en-US"/>
          </a:p>
        </p:txBody>
      </p:sp>
      <p:sp>
        <p:nvSpPr>
          <p:cNvPr id="3" name="Title 2">
            <a:extLst>
              <a:ext uri="{FF2B5EF4-FFF2-40B4-BE49-F238E27FC236}">
                <a16:creationId xmlns:a16="http://schemas.microsoft.com/office/drawing/2014/main" id="{C50ADC88-7618-DDC3-0896-ECA56279638E}"/>
              </a:ext>
            </a:extLst>
          </p:cNvPr>
          <p:cNvSpPr>
            <a:spLocks noGrp="1"/>
          </p:cNvSpPr>
          <p:nvPr>
            <p:ph type="title"/>
          </p:nvPr>
        </p:nvSpPr>
        <p:spPr/>
        <p:txBody>
          <a:bodyPr/>
          <a:lstStyle/>
          <a:p>
            <a:r>
              <a:rPr lang="en-US" dirty="0"/>
              <a:t>Table of Contents – Governance &amp; People</a:t>
            </a:r>
          </a:p>
        </p:txBody>
      </p:sp>
      <p:graphicFrame>
        <p:nvGraphicFramePr>
          <p:cNvPr id="4" name="Table 3">
            <a:extLst>
              <a:ext uri="{FF2B5EF4-FFF2-40B4-BE49-F238E27FC236}">
                <a16:creationId xmlns:a16="http://schemas.microsoft.com/office/drawing/2014/main" id="{F78BB43C-837E-DD83-6792-DF1B48B186B0}"/>
              </a:ext>
            </a:extLst>
          </p:cNvPr>
          <p:cNvGraphicFramePr>
            <a:graphicFrameLocks noGrp="1"/>
          </p:cNvGraphicFramePr>
          <p:nvPr>
            <p:extLst>
              <p:ext uri="{D42A27DB-BD31-4B8C-83A1-F6EECF244321}">
                <p14:modId xmlns:p14="http://schemas.microsoft.com/office/powerpoint/2010/main" val="3557943505"/>
              </p:ext>
            </p:extLst>
          </p:nvPr>
        </p:nvGraphicFramePr>
        <p:xfrm>
          <a:off x="433029" y="1393005"/>
          <a:ext cx="10107152" cy="5088236"/>
        </p:xfrm>
        <a:graphic>
          <a:graphicData uri="http://schemas.openxmlformats.org/drawingml/2006/table">
            <a:tbl>
              <a:tblPr firstRow="1">
                <a:tableStyleId>{EB344D84-9AFB-497E-A393-DC336BA19D2E}</a:tableStyleId>
              </a:tblPr>
              <a:tblGrid>
                <a:gridCol w="3369051">
                  <a:extLst>
                    <a:ext uri="{9D8B030D-6E8A-4147-A177-3AD203B41FA5}">
                      <a16:colId xmlns:a16="http://schemas.microsoft.com/office/drawing/2014/main" val="1799532856"/>
                    </a:ext>
                  </a:extLst>
                </a:gridCol>
                <a:gridCol w="5393183">
                  <a:extLst>
                    <a:ext uri="{9D8B030D-6E8A-4147-A177-3AD203B41FA5}">
                      <a16:colId xmlns:a16="http://schemas.microsoft.com/office/drawing/2014/main" val="2267762736"/>
                    </a:ext>
                  </a:extLst>
                </a:gridCol>
                <a:gridCol w="1344918">
                  <a:extLst>
                    <a:ext uri="{9D8B030D-6E8A-4147-A177-3AD203B41FA5}">
                      <a16:colId xmlns:a16="http://schemas.microsoft.com/office/drawing/2014/main" val="1583623491"/>
                    </a:ext>
                  </a:extLst>
                </a:gridCol>
              </a:tblGrid>
              <a:tr h="395590">
                <a:tc>
                  <a:txBody>
                    <a:bodyPr/>
                    <a:lstStyle/>
                    <a:p>
                      <a:pPr>
                        <a:buNone/>
                      </a:pPr>
                      <a:r>
                        <a:rPr lang="en-US" sz="1800" dirty="0"/>
                        <a:t>Title</a:t>
                      </a:r>
                    </a:p>
                  </a:txBody>
                  <a:tcPr marL="67365" marR="67365" marT="33683" marB="33683" anchor="ctr"/>
                </a:tc>
                <a:tc>
                  <a:txBody>
                    <a:bodyPr/>
                    <a:lstStyle/>
                    <a:p>
                      <a:pPr>
                        <a:buNone/>
                      </a:pPr>
                      <a:r>
                        <a:rPr lang="en-US" sz="1800"/>
                        <a:t>Description</a:t>
                      </a:r>
                    </a:p>
                  </a:txBody>
                  <a:tcPr marL="67365" marR="67365" marT="33683" marB="33683" anchor="ctr"/>
                </a:tc>
                <a:tc>
                  <a:txBody>
                    <a:bodyPr/>
                    <a:lstStyle/>
                    <a:p>
                      <a:pPr>
                        <a:buNone/>
                      </a:pPr>
                      <a:r>
                        <a:rPr lang="en-US" sz="1800" dirty="0"/>
                        <a:t>Page</a:t>
                      </a:r>
                    </a:p>
                  </a:txBody>
                  <a:tcPr marL="67365" marR="67365" marT="33683" marB="33683" anchor="ctr"/>
                </a:tc>
                <a:extLst>
                  <a:ext uri="{0D108BD9-81ED-4DB2-BD59-A6C34878D82A}">
                    <a16:rowId xmlns:a16="http://schemas.microsoft.com/office/drawing/2014/main" val="1611059023"/>
                  </a:ext>
                </a:extLst>
              </a:tr>
              <a:tr h="670378">
                <a:tc>
                  <a:txBody>
                    <a:bodyPr/>
                    <a:lstStyle/>
                    <a:p>
                      <a:pPr>
                        <a:buNone/>
                      </a:pPr>
                      <a:r>
                        <a:rPr lang="en-US" sz="1300" b="1" dirty="0"/>
                        <a:t>How to use this document</a:t>
                      </a:r>
                    </a:p>
                  </a:txBody>
                  <a:tcPr marL="67365" marR="67365" marT="33683" marB="33683" anchor="ctr">
                    <a:lnB w="12700" cap="flat" cmpd="sng" algn="ctr">
                      <a:solidFill>
                        <a:schemeClr val="accent3"/>
                      </a:solidFill>
                      <a:prstDash val="solid"/>
                      <a:round/>
                      <a:headEnd type="none" w="med" len="med"/>
                      <a:tailEnd type="none" w="med" len="med"/>
                    </a:lnB>
                  </a:tcPr>
                </a:tc>
                <a:tc>
                  <a:txBody>
                    <a:bodyPr/>
                    <a:lstStyle/>
                    <a:p>
                      <a:pPr>
                        <a:buNone/>
                      </a:pPr>
                      <a:r>
                        <a:rPr lang="en-US" sz="1300" dirty="0"/>
                        <a:t>Brief explanation of who this document is for an how to use it</a:t>
                      </a:r>
                    </a:p>
                  </a:txBody>
                  <a:tcPr marL="67365" marR="67365" marT="33683" marB="33683" anchor="ctr">
                    <a:lnB w="12700" cap="flat" cmpd="sng" algn="ctr">
                      <a:solidFill>
                        <a:schemeClr val="accent3"/>
                      </a:solidFill>
                      <a:prstDash val="solid"/>
                      <a:round/>
                      <a:headEnd type="none" w="med" len="med"/>
                      <a:tailEnd type="none" w="med" len="med"/>
                    </a:lnB>
                  </a:tcPr>
                </a:tc>
                <a:tc>
                  <a:txBody>
                    <a:bodyPr/>
                    <a:lstStyle/>
                    <a:p>
                      <a:pPr>
                        <a:buNone/>
                      </a:pPr>
                      <a:r>
                        <a:rPr lang="en-US" sz="1300" dirty="0"/>
                        <a:t>4</a:t>
                      </a:r>
                    </a:p>
                  </a:txBody>
                  <a:tcPr marL="67365" marR="67365" marT="33683" marB="33683" anchor="ctr">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838600606"/>
                  </a:ext>
                </a:extLst>
              </a:tr>
              <a:tr h="670378">
                <a:tc>
                  <a:txBody>
                    <a:bodyPr/>
                    <a:lstStyle/>
                    <a:p>
                      <a:pPr>
                        <a:buNone/>
                      </a:pPr>
                      <a:r>
                        <a:rPr lang="en-US" sz="1300" b="1" dirty="0"/>
                        <a:t>EU AI Act explained for HRIS managers</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300" dirty="0"/>
                        <a:t>Simple overview of the EU AI Act risk classes and what they mean for HR and Workday AI use cases.</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300" dirty="0"/>
                        <a:t>5</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94653740"/>
                  </a:ext>
                </a:extLst>
              </a:tr>
              <a:tr h="670378">
                <a:tc>
                  <a:txBody>
                    <a:bodyPr/>
                    <a:lstStyle/>
                    <a:p>
                      <a:pPr>
                        <a:buNone/>
                      </a:pPr>
                      <a:r>
                        <a:rPr lang="en-US" sz="1300" b="1" dirty="0"/>
                        <a:t>Risk &amp; Controls checklist</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300" dirty="0"/>
                        <a:t>Practical checklist of key risk and control questions to review any Workday AI feature or agent.</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300" dirty="0"/>
                        <a:t>13</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2803153"/>
                  </a:ext>
                </a:extLst>
              </a:tr>
              <a:tr h="670378">
                <a:tc>
                  <a:txBody>
                    <a:bodyPr/>
                    <a:lstStyle/>
                    <a:p>
                      <a:pPr>
                        <a:buNone/>
                      </a:pPr>
                      <a:r>
                        <a:rPr lang="en-US" sz="1300" b="1" dirty="0"/>
                        <a:t>Example RACI for agents</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300" dirty="0"/>
                        <a:t>Suggested split of responsibilities across HR, HRIS, Legal, Risk, Security, business and vendors.</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300" dirty="0"/>
                        <a:t>15</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201866075"/>
                  </a:ext>
                </a:extLst>
              </a:tr>
              <a:tr h="670378">
                <a:tc>
                  <a:txBody>
                    <a:bodyPr/>
                    <a:lstStyle/>
                    <a:p>
                      <a:pPr>
                        <a:buNone/>
                      </a:pPr>
                      <a:r>
                        <a:rPr lang="en-US" sz="1300" b="1" dirty="0"/>
                        <a:t>Agent governance starter pack for your AI board</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300" dirty="0"/>
                        <a:t>Short slide flow you can use to brief the AI governance board and get decisions on concrete use cases.</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300" dirty="0"/>
                        <a:t>17</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269484383"/>
                  </a:ext>
                </a:extLst>
              </a:tr>
              <a:tr h="670378">
                <a:tc>
                  <a:txBody>
                    <a:bodyPr/>
                    <a:lstStyle/>
                    <a:p>
                      <a:pPr>
                        <a:buNone/>
                      </a:pPr>
                      <a:r>
                        <a:rPr lang="en-US" sz="1300" b="1" dirty="0"/>
                        <a:t>Change Management Approach</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300" dirty="0"/>
                        <a:t>A starting point for your Change Management approach using the ADKAR framework</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300" dirty="0"/>
                        <a:t>23</a:t>
                      </a:r>
                    </a:p>
                  </a:txBody>
                  <a:tcPr marL="67365" marR="67365" marT="33683" marB="33683"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791804810"/>
                  </a:ext>
                </a:extLst>
              </a:tr>
              <a:tr h="670378">
                <a:tc>
                  <a:txBody>
                    <a:bodyPr/>
                    <a:lstStyle/>
                    <a:p>
                      <a:pPr>
                        <a:buNone/>
                      </a:pPr>
                      <a:r>
                        <a:rPr lang="en-US" sz="1300" b="1" dirty="0"/>
                        <a:t>HRIS agent upskilling guide</a:t>
                      </a:r>
                    </a:p>
                  </a:txBody>
                  <a:tcPr marL="67365" marR="67365" marT="33683" marB="33683" anchor="ctr">
                    <a:lnT w="12700" cap="flat" cmpd="sng" algn="ctr">
                      <a:solidFill>
                        <a:schemeClr val="accent3"/>
                      </a:solidFill>
                      <a:prstDash val="solid"/>
                      <a:round/>
                      <a:headEnd type="none" w="med" len="med"/>
                      <a:tailEnd type="none" w="med" len="med"/>
                    </a:lnT>
                  </a:tcPr>
                </a:tc>
                <a:tc>
                  <a:txBody>
                    <a:bodyPr/>
                    <a:lstStyle/>
                    <a:p>
                      <a:pPr>
                        <a:buNone/>
                      </a:pPr>
                      <a:r>
                        <a:rPr lang="en-US" sz="1300"/>
                        <a:t>Functional and technical learning paths with concrete resources to build your team’s agent skills.</a:t>
                      </a:r>
                    </a:p>
                  </a:txBody>
                  <a:tcPr marL="67365" marR="67365" marT="33683" marB="33683" anchor="ctr">
                    <a:lnT w="12700" cap="flat" cmpd="sng" algn="ctr">
                      <a:solidFill>
                        <a:schemeClr val="accent3"/>
                      </a:solidFill>
                      <a:prstDash val="solid"/>
                      <a:round/>
                      <a:headEnd type="none" w="med" len="med"/>
                      <a:tailEnd type="none" w="med" len="med"/>
                    </a:lnT>
                  </a:tcPr>
                </a:tc>
                <a:tc>
                  <a:txBody>
                    <a:bodyPr/>
                    <a:lstStyle/>
                    <a:p>
                      <a:pPr>
                        <a:buNone/>
                      </a:pPr>
                      <a:r>
                        <a:rPr lang="en-US" sz="1300" dirty="0"/>
                        <a:t>26</a:t>
                      </a:r>
                    </a:p>
                  </a:txBody>
                  <a:tcPr marL="67365" marR="67365" marT="33683" marB="33683" anchor="ctr">
                    <a:lnT w="12700" cap="flat" cmpd="sng" algn="ctr">
                      <a:solidFill>
                        <a:schemeClr val="accent3"/>
                      </a:solidFill>
                      <a:prstDash val="solid"/>
                      <a:round/>
                      <a:headEnd type="none" w="med" len="med"/>
                      <a:tailEnd type="none" w="med" len="med"/>
                    </a:lnT>
                  </a:tcPr>
                </a:tc>
                <a:extLst>
                  <a:ext uri="{0D108BD9-81ED-4DB2-BD59-A6C34878D82A}">
                    <a16:rowId xmlns:a16="http://schemas.microsoft.com/office/drawing/2014/main" val="3108497406"/>
                  </a:ext>
                </a:extLst>
              </a:tr>
            </a:tbl>
          </a:graphicData>
        </a:graphic>
      </p:graphicFrame>
      <p:pic>
        <p:nvPicPr>
          <p:cNvPr id="5" name="Graphic 4" descr="Flowchart with solid fill">
            <a:extLst>
              <a:ext uri="{FF2B5EF4-FFF2-40B4-BE49-F238E27FC236}">
                <a16:creationId xmlns:a16="http://schemas.microsoft.com/office/drawing/2014/main" id="{ECF55374-4A0C-CCD6-A522-9116F5E25EB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712741" y="0"/>
            <a:ext cx="699385" cy="699385"/>
          </a:xfrm>
          <a:prstGeom prst="rect">
            <a:avLst/>
          </a:prstGeom>
        </p:spPr>
      </p:pic>
    </p:spTree>
    <p:extLst>
      <p:ext uri="{BB962C8B-B14F-4D97-AF65-F5344CB8AC3E}">
        <p14:creationId xmlns:p14="http://schemas.microsoft.com/office/powerpoint/2010/main" val="2082309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AD786-4209-0202-97CF-9B37017976C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24FE15-B4A7-4BAA-D677-FA22C712F8A1}"/>
              </a:ext>
            </a:extLst>
          </p:cNvPr>
          <p:cNvSpPr>
            <a:spLocks noGrp="1"/>
          </p:cNvSpPr>
          <p:nvPr>
            <p:ph type="sldNum" sz="quarter" idx="4"/>
          </p:nvPr>
        </p:nvSpPr>
        <p:spPr/>
        <p:txBody>
          <a:bodyPr/>
          <a:lstStyle/>
          <a:p>
            <a:fld id="{B97DCD48-F2F0-436C-978D-7C4D59D5E31F}" type="slidenum">
              <a:rPr lang="en-US" smtClean="0"/>
              <a:pPr/>
              <a:t>4</a:t>
            </a:fld>
            <a:endParaRPr lang="en-US"/>
          </a:p>
        </p:txBody>
      </p:sp>
      <p:sp>
        <p:nvSpPr>
          <p:cNvPr id="3" name="Title 2">
            <a:extLst>
              <a:ext uri="{FF2B5EF4-FFF2-40B4-BE49-F238E27FC236}">
                <a16:creationId xmlns:a16="http://schemas.microsoft.com/office/drawing/2014/main" id="{00B10574-7563-501B-167A-69513878537F}"/>
              </a:ext>
            </a:extLst>
          </p:cNvPr>
          <p:cNvSpPr>
            <a:spLocks noGrp="1"/>
          </p:cNvSpPr>
          <p:nvPr>
            <p:ph type="title"/>
          </p:nvPr>
        </p:nvSpPr>
        <p:spPr/>
        <p:txBody>
          <a:bodyPr/>
          <a:lstStyle/>
          <a:p>
            <a:r>
              <a:rPr lang="en-US" dirty="0"/>
              <a:t>How to Use the Governance &amp; People Blueprint</a:t>
            </a:r>
          </a:p>
        </p:txBody>
      </p:sp>
      <p:graphicFrame>
        <p:nvGraphicFramePr>
          <p:cNvPr id="5" name="Table 4">
            <a:extLst>
              <a:ext uri="{FF2B5EF4-FFF2-40B4-BE49-F238E27FC236}">
                <a16:creationId xmlns:a16="http://schemas.microsoft.com/office/drawing/2014/main" id="{8C91880B-9727-917C-0CD0-7D18D201A678}"/>
              </a:ext>
            </a:extLst>
          </p:cNvPr>
          <p:cNvGraphicFramePr>
            <a:graphicFrameLocks noGrp="1"/>
          </p:cNvGraphicFramePr>
          <p:nvPr>
            <p:extLst>
              <p:ext uri="{D42A27DB-BD31-4B8C-83A1-F6EECF244321}">
                <p14:modId xmlns:p14="http://schemas.microsoft.com/office/powerpoint/2010/main" val="1754141624"/>
              </p:ext>
            </p:extLst>
          </p:nvPr>
        </p:nvGraphicFramePr>
        <p:xfrm>
          <a:off x="336550" y="1436925"/>
          <a:ext cx="10406530" cy="4328160"/>
        </p:xfrm>
        <a:graphic>
          <a:graphicData uri="http://schemas.openxmlformats.org/drawingml/2006/table">
            <a:tbl>
              <a:tblPr firstRow="1" bandRow="1">
                <a:tableStyleId>{8799B23B-EC83-4686-B30A-512413B5E67A}</a:tableStyleId>
              </a:tblPr>
              <a:tblGrid>
                <a:gridCol w="3290814">
                  <a:extLst>
                    <a:ext uri="{9D8B030D-6E8A-4147-A177-3AD203B41FA5}">
                      <a16:colId xmlns:a16="http://schemas.microsoft.com/office/drawing/2014/main" val="3479510549"/>
                    </a:ext>
                  </a:extLst>
                </a:gridCol>
                <a:gridCol w="7115716">
                  <a:extLst>
                    <a:ext uri="{9D8B030D-6E8A-4147-A177-3AD203B41FA5}">
                      <a16:colId xmlns:a16="http://schemas.microsoft.com/office/drawing/2014/main" val="3630415192"/>
                    </a:ext>
                  </a:extLst>
                </a:gridCol>
              </a:tblGrid>
              <a:tr h="370840">
                <a:tc>
                  <a:txBody>
                    <a:bodyPr/>
                    <a:lstStyle/>
                    <a:p>
                      <a:pPr algn="l"/>
                      <a:r>
                        <a:rPr lang="en-US" b="1" dirty="0">
                          <a:solidFill>
                            <a:schemeClr val="bg1"/>
                          </a:solidFill>
                        </a:rPr>
                        <a:t>Who this document </a:t>
                      </a:r>
                    </a:p>
                    <a:p>
                      <a:pPr algn="l"/>
                      <a:r>
                        <a:rPr lang="en-US" b="1" dirty="0">
                          <a:solidFill>
                            <a:schemeClr val="bg1"/>
                          </a:solidFill>
                        </a:rPr>
                        <a:t>is for</a:t>
                      </a:r>
                    </a:p>
                  </a:txBody>
                  <a:tcPr anchor="ctr">
                    <a:lnB w="12700" cap="flat" cmpd="sng" algn="ctr">
                      <a:solidFill>
                        <a:schemeClr val="bg1"/>
                      </a:solidFill>
                      <a:prstDash val="solid"/>
                      <a:round/>
                      <a:headEnd type="none" w="med" len="med"/>
                      <a:tailEnd type="none" w="med" len="med"/>
                    </a:lnB>
                    <a:solidFill>
                      <a:schemeClr val="accent3"/>
                    </a:solidFill>
                  </a:tcPr>
                </a:tc>
                <a:tc>
                  <a:txBody>
                    <a:bodyPr/>
                    <a:lstStyle/>
                    <a:p>
                      <a:pPr marL="285750" indent="-285750">
                        <a:buFont typeface="Arial" panose="020B0604020202020204" pitchFamily="34" charset="0"/>
                        <a:buChar char="•"/>
                      </a:pPr>
                      <a:r>
                        <a:rPr lang="en-US" sz="1400" b="0" dirty="0"/>
                        <a:t>HRIS leads and HR tech product owners.</a:t>
                      </a:r>
                    </a:p>
                    <a:p>
                      <a:pPr marL="285750" indent="-285750">
                        <a:buFont typeface="Arial" panose="020B0604020202020204" pitchFamily="34" charset="0"/>
                        <a:buChar char="•"/>
                      </a:pPr>
                      <a:r>
                        <a:rPr lang="en-US" sz="1400" b="0" dirty="0"/>
                        <a:t>Legal, Privacy, Risk and InfoSec partners involved in AI decisions for Workday.</a:t>
                      </a:r>
                    </a:p>
                    <a:p>
                      <a:pPr marL="285750" indent="-285750">
                        <a:buFont typeface="Arial" panose="020B0604020202020204" pitchFamily="34" charset="0"/>
                        <a:buChar char="•"/>
                      </a:pPr>
                      <a:r>
                        <a:rPr lang="en-US" sz="1400" b="0" dirty="0"/>
                        <a:t>Members of your AI governance or HR governance board.</a:t>
                      </a:r>
                    </a:p>
                    <a:p>
                      <a:endParaRPr lang="en-US" sz="1400" b="0" dirty="0"/>
                    </a:p>
                  </a:txBody>
                  <a:tcPr>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0133347"/>
                  </a:ext>
                </a:extLst>
              </a:tr>
              <a:tr h="370840">
                <a:tc>
                  <a:txBody>
                    <a:bodyPr/>
                    <a:lstStyle/>
                    <a:p>
                      <a:pPr algn="l"/>
                      <a:r>
                        <a:rPr lang="en-US" b="1" dirty="0">
                          <a:solidFill>
                            <a:schemeClr val="bg1"/>
                          </a:solidFill>
                        </a:rPr>
                        <a:t>When to use it</a:t>
                      </a: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marL="285750" indent="-285750">
                        <a:buFont typeface="Arial" panose="020B0604020202020204" pitchFamily="34" charset="0"/>
                        <a:buChar char="•"/>
                      </a:pPr>
                      <a:r>
                        <a:rPr lang="en-US" sz="1400" b="0" dirty="0"/>
                        <a:t>When you consider enabling a new Workday AI feature or agent.</a:t>
                      </a:r>
                    </a:p>
                    <a:p>
                      <a:pPr marL="285750" indent="-285750">
                        <a:buFont typeface="Arial" panose="020B0604020202020204" pitchFamily="34" charset="0"/>
                        <a:buChar char="•"/>
                      </a:pPr>
                      <a:r>
                        <a:rPr lang="en-US" sz="1400" b="0" dirty="0"/>
                        <a:t>When you design a custom or partner agent and need risk and role clarity.</a:t>
                      </a:r>
                    </a:p>
                    <a:p>
                      <a:pPr marL="285750" indent="-285750">
                        <a:buFont typeface="Arial" panose="020B0604020202020204" pitchFamily="34" charset="0"/>
                        <a:buChar char="•"/>
                      </a:pPr>
                      <a:r>
                        <a:rPr lang="en-US" sz="1400" b="0" dirty="0"/>
                        <a:t>When you prepare a governance board discussion on a specific AI use case.</a:t>
                      </a:r>
                    </a:p>
                    <a:p>
                      <a:pPr marL="285750" indent="-285750">
                        <a:buFont typeface="Arial" panose="020B0604020202020204" pitchFamily="34" charset="0"/>
                        <a:buChar char="•"/>
                      </a:pPr>
                      <a:endParaRPr lang="en-US" sz="1400" b="0" dirty="0"/>
                    </a:p>
                  </a:txBody>
                  <a:tcP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1509918327"/>
                  </a:ext>
                </a:extLst>
              </a:tr>
              <a:tr h="370840">
                <a:tc>
                  <a:txBody>
                    <a:bodyPr/>
                    <a:lstStyle/>
                    <a:p>
                      <a:pPr algn="l"/>
                      <a:r>
                        <a:rPr lang="en-US" b="1" dirty="0">
                          <a:solidFill>
                            <a:schemeClr val="bg1"/>
                          </a:solidFill>
                        </a:rPr>
                        <a:t>How to work with it</a:t>
                      </a:r>
                    </a:p>
                  </a:txBody>
                  <a:tcPr anchor="ctr">
                    <a:lnT w="12700" cap="flat" cmpd="sng" algn="ctr">
                      <a:solidFill>
                        <a:schemeClr val="bg1"/>
                      </a:solidFill>
                      <a:prstDash val="solid"/>
                      <a:round/>
                      <a:headEnd type="none" w="med" len="med"/>
                      <a:tailEnd type="none" w="med" len="med"/>
                    </a:lnT>
                    <a:solidFill>
                      <a:schemeClr val="accent3"/>
                    </a:solidFill>
                  </a:tcPr>
                </a:tc>
                <a:tc>
                  <a:txBody>
                    <a:bodyPr/>
                    <a:lstStyle/>
                    <a:p>
                      <a:pPr marL="342900" indent="-342900">
                        <a:buFont typeface="+mj-lt"/>
                        <a:buAutoNum type="arabicPeriod"/>
                      </a:pPr>
                      <a:r>
                        <a:rPr lang="en-US" sz="1400" b="0" dirty="0"/>
                        <a:t>Start with the EU AI Act overview to understand the basic concept, align on language and risk levels.</a:t>
                      </a:r>
                    </a:p>
                    <a:p>
                      <a:pPr marL="342900" indent="-342900">
                        <a:buFont typeface="+mj-lt"/>
                        <a:buAutoNum type="arabicPeriod"/>
                      </a:pPr>
                      <a:r>
                        <a:rPr lang="en-US" sz="1400" b="0" dirty="0"/>
                        <a:t>Use the Risk &amp; Controls checklist as a starting point to assess each AI use case.</a:t>
                      </a:r>
                    </a:p>
                    <a:p>
                      <a:pPr marL="342900" indent="-342900">
                        <a:buFont typeface="+mj-lt"/>
                        <a:buAutoNum type="arabicPeriod"/>
                      </a:pPr>
                      <a:r>
                        <a:rPr lang="en-US" sz="1400" b="0" dirty="0"/>
                        <a:t>Review and modify the RACI to agree who does what across HR, HRIS, Legal, IT, business and partners.</a:t>
                      </a:r>
                    </a:p>
                    <a:p>
                      <a:pPr marL="342900" indent="-342900">
                        <a:buFont typeface="+mj-lt"/>
                        <a:buAutoNum type="arabicPeriod"/>
                      </a:pPr>
                      <a:r>
                        <a:rPr lang="en-US" sz="1400" b="0" dirty="0"/>
                        <a:t>Use the AI Governance board starter kit slides to inform your board on Workday &amp; AI and bring a potential case to your board </a:t>
                      </a:r>
                    </a:p>
                    <a:p>
                      <a:pPr marL="342900" indent="-342900">
                        <a:buFont typeface="+mj-lt"/>
                        <a:buAutoNum type="arabicPeriod"/>
                      </a:pPr>
                      <a:r>
                        <a:rPr lang="en-US" sz="1400" b="0" dirty="0"/>
                        <a:t>Use the Upskilling guide to build the skills you need in HRIS and your wider team so this becomes a repeatable process.</a:t>
                      </a:r>
                    </a:p>
                    <a:p>
                      <a:pPr marL="285750" indent="-285750">
                        <a:buFont typeface="Arial" panose="020B0604020202020204" pitchFamily="34" charset="0"/>
                        <a:buChar char="•"/>
                      </a:pPr>
                      <a:endParaRPr lang="en-US" sz="1400" b="0" dirty="0"/>
                    </a:p>
                  </a:txBody>
                  <a:tcPr>
                    <a:lnT w="12700" cap="flat" cmpd="sng" algn="ctr">
                      <a:solidFill>
                        <a:schemeClr val="accent3"/>
                      </a:solidFill>
                      <a:prstDash val="solid"/>
                      <a:round/>
                      <a:headEnd type="none" w="med" len="med"/>
                      <a:tailEnd type="none" w="med" len="med"/>
                    </a:lnT>
                  </a:tcPr>
                </a:tc>
                <a:extLst>
                  <a:ext uri="{0D108BD9-81ED-4DB2-BD59-A6C34878D82A}">
                    <a16:rowId xmlns:a16="http://schemas.microsoft.com/office/drawing/2014/main" val="7991360"/>
                  </a:ext>
                </a:extLst>
              </a:tr>
            </a:tbl>
          </a:graphicData>
        </a:graphic>
      </p:graphicFrame>
      <p:pic>
        <p:nvPicPr>
          <p:cNvPr id="7" name="Graphic 6" descr="Users with solid fill">
            <a:extLst>
              <a:ext uri="{FF2B5EF4-FFF2-40B4-BE49-F238E27FC236}">
                <a16:creationId xmlns:a16="http://schemas.microsoft.com/office/drawing/2014/main" id="{415EDB32-038A-1204-F490-AF08BC88A63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66792" y="1598103"/>
            <a:ext cx="782273" cy="782273"/>
          </a:xfrm>
          <a:prstGeom prst="rect">
            <a:avLst/>
          </a:prstGeom>
        </p:spPr>
      </p:pic>
      <p:pic>
        <p:nvPicPr>
          <p:cNvPr id="9" name="Graphic 8" descr="Monthly calendar with solid fill">
            <a:extLst>
              <a:ext uri="{FF2B5EF4-FFF2-40B4-BE49-F238E27FC236}">
                <a16:creationId xmlns:a16="http://schemas.microsoft.com/office/drawing/2014/main" id="{CE2D8350-A31A-A6DF-236F-C7A1E4C64D9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80392" y="2571924"/>
            <a:ext cx="555072" cy="555072"/>
          </a:xfrm>
          <a:prstGeom prst="rect">
            <a:avLst/>
          </a:prstGeom>
        </p:spPr>
      </p:pic>
      <p:pic>
        <p:nvPicPr>
          <p:cNvPr id="11" name="Graphic 10" descr="Checklist with solid fill">
            <a:extLst>
              <a:ext uri="{FF2B5EF4-FFF2-40B4-BE49-F238E27FC236}">
                <a16:creationId xmlns:a16="http://schemas.microsoft.com/office/drawing/2014/main" id="{B2D8A99B-8262-7643-38AA-025B97B6606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05938" y="4005832"/>
            <a:ext cx="629526" cy="629526"/>
          </a:xfrm>
          <a:prstGeom prst="rect">
            <a:avLst/>
          </a:prstGeom>
        </p:spPr>
      </p:pic>
      <p:pic>
        <p:nvPicPr>
          <p:cNvPr id="4" name="Graphic 3" descr="Flowchart with solid fill">
            <a:extLst>
              <a:ext uri="{FF2B5EF4-FFF2-40B4-BE49-F238E27FC236}">
                <a16:creationId xmlns:a16="http://schemas.microsoft.com/office/drawing/2014/main" id="{967AF258-13CB-D938-07B8-133A8102EE0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712741" y="0"/>
            <a:ext cx="699385" cy="699385"/>
          </a:xfrm>
          <a:prstGeom prst="rect">
            <a:avLst/>
          </a:prstGeom>
        </p:spPr>
      </p:pic>
    </p:spTree>
    <p:extLst>
      <p:ext uri="{BB962C8B-B14F-4D97-AF65-F5344CB8AC3E}">
        <p14:creationId xmlns:p14="http://schemas.microsoft.com/office/powerpoint/2010/main" val="463800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A8EB4-A0B1-3BB7-2171-269A5C1B01E4}"/>
            </a:ext>
          </a:extLst>
        </p:cNvPr>
        <p:cNvGrpSpPr/>
        <p:nvPr/>
      </p:nvGrpSpPr>
      <p:grpSpPr>
        <a:xfrm>
          <a:off x="0" y="0"/>
          <a:ext cx="0" cy="0"/>
          <a:chOff x="0" y="0"/>
          <a:chExt cx="0" cy="0"/>
        </a:xfrm>
      </p:grpSpPr>
      <p:sp>
        <p:nvSpPr>
          <p:cNvPr id="3" name="Graphic 3">
            <a:extLst>
              <a:ext uri="{FF2B5EF4-FFF2-40B4-BE49-F238E27FC236}">
                <a16:creationId xmlns:a16="http://schemas.microsoft.com/office/drawing/2014/main" id="{EDEE6842-6614-F978-D7CC-A582A0412FCD}"/>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a:extLst>
                <a:ext uri="{28A0092B-C50C-407E-A947-70E740481C1C}">
                  <a14:useLocalDpi xmlns:a14="http://schemas.microsoft.com/office/drawing/2010/main" val="0"/>
                </a:ext>
              </a:extLst>
            </a:blip>
            <a:stretch>
              <a:fillRect/>
            </a:stretch>
          </a:blipFill>
          <a:ln w="2858"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7B317FD4-FBB7-7B8B-D80A-1AE668FDE8C7}"/>
              </a:ext>
            </a:extLst>
          </p:cNvPr>
          <p:cNvSpPr>
            <a:spLocks noGrp="1"/>
          </p:cNvSpPr>
          <p:nvPr>
            <p:ph type="title"/>
          </p:nvPr>
        </p:nvSpPr>
        <p:spPr>
          <a:xfrm>
            <a:off x="-498763" y="3259590"/>
            <a:ext cx="8222526" cy="816864"/>
          </a:xfrm>
          <a:solidFill>
            <a:schemeClr val="accent1"/>
          </a:solidFill>
        </p:spPr>
        <p:txBody>
          <a:bodyPr/>
          <a:lstStyle/>
          <a:p>
            <a:r>
              <a:rPr lang="en-US" dirty="0"/>
              <a:t>EU AI Act Explained</a:t>
            </a:r>
          </a:p>
        </p:txBody>
      </p:sp>
    </p:spTree>
    <p:extLst>
      <p:ext uri="{BB962C8B-B14F-4D97-AF65-F5344CB8AC3E}">
        <p14:creationId xmlns:p14="http://schemas.microsoft.com/office/powerpoint/2010/main" val="3262539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25DFFA-92EA-2E02-8988-B71E5449444C}"/>
              </a:ext>
            </a:extLst>
          </p:cNvPr>
          <p:cNvSpPr>
            <a:spLocks noGrp="1"/>
          </p:cNvSpPr>
          <p:nvPr>
            <p:ph type="sldNum" sz="quarter" idx="4"/>
          </p:nvPr>
        </p:nvSpPr>
        <p:spPr/>
        <p:txBody>
          <a:bodyPr/>
          <a:lstStyle/>
          <a:p>
            <a:fld id="{B97DCD48-F2F0-436C-978D-7C4D59D5E31F}" type="slidenum">
              <a:rPr lang="en-US" smtClean="0"/>
              <a:pPr/>
              <a:t>6</a:t>
            </a:fld>
            <a:endParaRPr lang="en-US"/>
          </a:p>
        </p:txBody>
      </p:sp>
      <p:sp>
        <p:nvSpPr>
          <p:cNvPr id="3" name="Title 2">
            <a:extLst>
              <a:ext uri="{FF2B5EF4-FFF2-40B4-BE49-F238E27FC236}">
                <a16:creationId xmlns:a16="http://schemas.microsoft.com/office/drawing/2014/main" id="{9485EA8E-C700-7A9B-20D7-D353D70B8E1F}"/>
              </a:ext>
            </a:extLst>
          </p:cNvPr>
          <p:cNvSpPr>
            <a:spLocks noGrp="1"/>
          </p:cNvSpPr>
          <p:nvPr>
            <p:ph type="title"/>
          </p:nvPr>
        </p:nvSpPr>
        <p:spPr/>
        <p:txBody>
          <a:bodyPr/>
          <a:lstStyle/>
          <a:p>
            <a:r>
              <a:rPr lang="en-US" dirty="0"/>
              <a:t>EU AI Act: what HRIS managers need to know</a:t>
            </a:r>
          </a:p>
        </p:txBody>
      </p:sp>
      <p:sp>
        <p:nvSpPr>
          <p:cNvPr id="4" name="TextBox 3">
            <a:extLst>
              <a:ext uri="{FF2B5EF4-FFF2-40B4-BE49-F238E27FC236}">
                <a16:creationId xmlns:a16="http://schemas.microsoft.com/office/drawing/2014/main" id="{D6489B81-56C0-54A4-295A-9F6DD3DDEBBC}"/>
              </a:ext>
            </a:extLst>
          </p:cNvPr>
          <p:cNvSpPr txBox="1"/>
          <p:nvPr/>
        </p:nvSpPr>
        <p:spPr>
          <a:xfrm>
            <a:off x="242995" y="1563329"/>
            <a:ext cx="11149780" cy="3970318"/>
          </a:xfrm>
          <a:prstGeom prst="rect">
            <a:avLst/>
          </a:prstGeom>
          <a:noFill/>
        </p:spPr>
        <p:txBody>
          <a:bodyPr wrap="square" rtlCol="0">
            <a:spAutoFit/>
          </a:bodyPr>
          <a:lstStyle/>
          <a:p>
            <a:pPr marL="285750" indent="-285750">
              <a:buFont typeface="Arial" panose="020B0604020202020204" pitchFamily="34" charset="0"/>
              <a:buChar char="•"/>
            </a:pPr>
            <a:r>
              <a:rPr lang="en-US" dirty="0"/>
              <a:t>The EU AI Act is the new EU law that regulates how AI is developed and used, based on the level of risk it can create for people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 does not ban AI in HR, but it sets stricter rules for AI that can affect people’s rights, for example hiring or promotion decisions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Act uses risk categories (prohibited risk, high risk, transparency risk, general purpose AI) and attaches requirements to each.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Many HR and Finance use cases in Workday will fall in high risk or transparency risk, so we need clear governance, documentation and human oversight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Our goal as HRIS is: use the Act as a guardrail and checklist, not to become lawyers. We work with Legal, Risk and Privacy on the detailed interpretation.</a:t>
            </a:r>
          </a:p>
        </p:txBody>
      </p:sp>
      <p:sp>
        <p:nvSpPr>
          <p:cNvPr id="14" name="TextBox 13">
            <a:extLst>
              <a:ext uri="{FF2B5EF4-FFF2-40B4-BE49-F238E27FC236}">
                <a16:creationId xmlns:a16="http://schemas.microsoft.com/office/drawing/2014/main" id="{D372F26F-7485-8708-BDF7-912016AEE0CC}"/>
              </a:ext>
            </a:extLst>
          </p:cNvPr>
          <p:cNvSpPr txBox="1"/>
          <p:nvPr/>
        </p:nvSpPr>
        <p:spPr>
          <a:xfrm>
            <a:off x="473859" y="6470673"/>
            <a:ext cx="11718141" cy="246221"/>
          </a:xfrm>
          <a:prstGeom prst="rect">
            <a:avLst/>
          </a:prstGeom>
          <a:noFill/>
        </p:spPr>
        <p:txBody>
          <a:bodyPr wrap="square" rtlCol="0">
            <a:spAutoFit/>
          </a:bodyPr>
          <a:lstStyle/>
          <a:p>
            <a:r>
              <a:rPr lang="en-US" sz="1000" dirty="0"/>
              <a:t>Information only, not legal advice. Always confirm with your legal and privacy teams.</a:t>
            </a:r>
          </a:p>
        </p:txBody>
      </p:sp>
    </p:spTree>
    <p:extLst>
      <p:ext uri="{BB962C8B-B14F-4D97-AF65-F5344CB8AC3E}">
        <p14:creationId xmlns:p14="http://schemas.microsoft.com/office/powerpoint/2010/main" val="3178043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63D71-189E-DB5B-AD7E-05597C8949A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1465C4-A1BB-4680-B04D-58DA82B04339}"/>
              </a:ext>
            </a:extLst>
          </p:cNvPr>
          <p:cNvSpPr>
            <a:spLocks noGrp="1"/>
          </p:cNvSpPr>
          <p:nvPr>
            <p:ph type="sldNum" sz="quarter" idx="4"/>
          </p:nvPr>
        </p:nvSpPr>
        <p:spPr/>
        <p:txBody>
          <a:bodyPr/>
          <a:lstStyle/>
          <a:p>
            <a:fld id="{B97DCD48-F2F0-436C-978D-7C4D59D5E31F}" type="slidenum">
              <a:rPr lang="en-US" smtClean="0"/>
              <a:pPr/>
              <a:t>7</a:t>
            </a:fld>
            <a:endParaRPr lang="en-US"/>
          </a:p>
        </p:txBody>
      </p:sp>
      <p:sp>
        <p:nvSpPr>
          <p:cNvPr id="3" name="Title 2">
            <a:extLst>
              <a:ext uri="{FF2B5EF4-FFF2-40B4-BE49-F238E27FC236}">
                <a16:creationId xmlns:a16="http://schemas.microsoft.com/office/drawing/2014/main" id="{6BBEF648-DBCE-C319-F538-47C2F7A4F58B}"/>
              </a:ext>
            </a:extLst>
          </p:cNvPr>
          <p:cNvSpPr>
            <a:spLocks noGrp="1"/>
          </p:cNvSpPr>
          <p:nvPr>
            <p:ph type="title"/>
          </p:nvPr>
        </p:nvSpPr>
        <p:spPr/>
        <p:txBody>
          <a:bodyPr/>
          <a:lstStyle/>
          <a:p>
            <a:r>
              <a:rPr lang="en-US" dirty="0"/>
              <a:t>Workday’s role under the EU AI Act</a:t>
            </a:r>
          </a:p>
        </p:txBody>
      </p:sp>
      <p:sp>
        <p:nvSpPr>
          <p:cNvPr id="14" name="TextBox 13">
            <a:extLst>
              <a:ext uri="{FF2B5EF4-FFF2-40B4-BE49-F238E27FC236}">
                <a16:creationId xmlns:a16="http://schemas.microsoft.com/office/drawing/2014/main" id="{025F841A-598F-77B9-07EB-6A09060FEA7B}"/>
              </a:ext>
            </a:extLst>
          </p:cNvPr>
          <p:cNvSpPr txBox="1"/>
          <p:nvPr/>
        </p:nvSpPr>
        <p:spPr>
          <a:xfrm>
            <a:off x="473859" y="6470673"/>
            <a:ext cx="11718141" cy="246221"/>
          </a:xfrm>
          <a:prstGeom prst="rect">
            <a:avLst/>
          </a:prstGeom>
          <a:noFill/>
        </p:spPr>
        <p:txBody>
          <a:bodyPr wrap="square" rtlCol="0">
            <a:spAutoFit/>
          </a:bodyPr>
          <a:lstStyle/>
          <a:p>
            <a:r>
              <a:rPr lang="en-US" sz="1000" dirty="0"/>
              <a:t>Information only, not legal advice. Always confirm with your legal and privacy teams.</a:t>
            </a:r>
          </a:p>
        </p:txBody>
      </p:sp>
      <p:sp>
        <p:nvSpPr>
          <p:cNvPr id="6" name="TextBox 5">
            <a:extLst>
              <a:ext uri="{FF2B5EF4-FFF2-40B4-BE49-F238E27FC236}">
                <a16:creationId xmlns:a16="http://schemas.microsoft.com/office/drawing/2014/main" id="{D8882101-ED74-7C74-61FD-7BE8CDC66FDE}"/>
              </a:ext>
            </a:extLst>
          </p:cNvPr>
          <p:cNvSpPr txBox="1"/>
          <p:nvPr/>
        </p:nvSpPr>
        <p:spPr>
          <a:xfrm>
            <a:off x="242996" y="1532587"/>
            <a:ext cx="5636688" cy="1754326"/>
          </a:xfrm>
          <a:prstGeom prst="rect">
            <a:avLst/>
          </a:prstGeom>
          <a:noFill/>
        </p:spPr>
        <p:txBody>
          <a:bodyPr wrap="square">
            <a:spAutoFit/>
          </a:bodyPr>
          <a:lstStyle/>
          <a:p>
            <a:pPr>
              <a:buNone/>
            </a:pPr>
            <a:r>
              <a:rPr lang="en-US" dirty="0"/>
              <a:t>The Act talks about three main roles for AI:</a:t>
            </a:r>
          </a:p>
          <a:p>
            <a:pPr marL="285750" indent="-285750">
              <a:buFont typeface="Arial" panose="020B0604020202020204" pitchFamily="34" charset="0"/>
              <a:buChar char="•"/>
            </a:pPr>
            <a:r>
              <a:rPr lang="en-US" b="1" dirty="0"/>
              <a:t>Provider</a:t>
            </a:r>
            <a:r>
              <a:rPr lang="en-US" dirty="0"/>
              <a:t> – builds and sells AI systems.</a:t>
            </a:r>
          </a:p>
          <a:p>
            <a:pPr marL="285750" indent="-285750">
              <a:buFont typeface="Arial" panose="020B0604020202020204" pitchFamily="34" charset="0"/>
              <a:buChar char="•"/>
            </a:pPr>
            <a:r>
              <a:rPr lang="en-US" b="1" dirty="0"/>
              <a:t>Deployer</a:t>
            </a:r>
            <a:r>
              <a:rPr lang="en-US" dirty="0"/>
              <a:t> – uses AI systems in its own operations.</a:t>
            </a:r>
          </a:p>
          <a:p>
            <a:pPr marL="285750" indent="-285750">
              <a:buFont typeface="Arial" panose="020B0604020202020204" pitchFamily="34" charset="0"/>
              <a:buChar char="•"/>
            </a:pPr>
            <a:r>
              <a:rPr lang="en-US" b="1" dirty="0"/>
              <a:t>Downstream provider</a:t>
            </a:r>
            <a:r>
              <a:rPr lang="en-US" dirty="0"/>
              <a:t> – adds third party AI, for example GPT models, into its products.</a:t>
            </a:r>
          </a:p>
        </p:txBody>
      </p:sp>
      <p:cxnSp>
        <p:nvCxnSpPr>
          <p:cNvPr id="8" name="Straight Connector 7">
            <a:extLst>
              <a:ext uri="{FF2B5EF4-FFF2-40B4-BE49-F238E27FC236}">
                <a16:creationId xmlns:a16="http://schemas.microsoft.com/office/drawing/2014/main" id="{39F6556F-8BD7-5E77-2212-AD16CEE50159}"/>
              </a:ext>
            </a:extLst>
          </p:cNvPr>
          <p:cNvCxnSpPr/>
          <p:nvPr/>
        </p:nvCxnSpPr>
        <p:spPr>
          <a:xfrm>
            <a:off x="6096000" y="1531204"/>
            <a:ext cx="0" cy="1553497"/>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AB26103-46A0-213E-7F43-33A2189008C6}"/>
              </a:ext>
            </a:extLst>
          </p:cNvPr>
          <p:cNvSpPr txBox="1"/>
          <p:nvPr/>
        </p:nvSpPr>
        <p:spPr>
          <a:xfrm>
            <a:off x="6332929" y="1531204"/>
            <a:ext cx="5636688" cy="2031325"/>
          </a:xfrm>
          <a:prstGeom prst="rect">
            <a:avLst/>
          </a:prstGeom>
          <a:noFill/>
        </p:spPr>
        <p:txBody>
          <a:bodyPr wrap="square">
            <a:spAutoFit/>
          </a:bodyPr>
          <a:lstStyle/>
          <a:p>
            <a:pPr>
              <a:buNone/>
            </a:pPr>
            <a:r>
              <a:rPr lang="en-US" dirty="0"/>
              <a:t>Workday is:</a:t>
            </a:r>
          </a:p>
          <a:p>
            <a:pPr marL="285750" indent="-285750">
              <a:buFont typeface="Arial" panose="020B0604020202020204" pitchFamily="34" charset="0"/>
              <a:buChar char="•"/>
            </a:pPr>
            <a:r>
              <a:rPr lang="en-US" dirty="0"/>
              <a:t>A </a:t>
            </a:r>
            <a:r>
              <a:rPr lang="en-US" b="1" dirty="0"/>
              <a:t>provider</a:t>
            </a:r>
            <a:r>
              <a:rPr lang="en-US" dirty="0"/>
              <a:t> when it delivers native AI features and models inside Workday.</a:t>
            </a:r>
          </a:p>
          <a:p>
            <a:pPr marL="285750" indent="-285750">
              <a:buFont typeface="Arial" panose="020B0604020202020204" pitchFamily="34" charset="0"/>
              <a:buChar char="•"/>
            </a:pPr>
            <a:r>
              <a:rPr lang="en-US" dirty="0"/>
              <a:t>A </a:t>
            </a:r>
            <a:r>
              <a:rPr lang="en-US" b="1" dirty="0"/>
              <a:t>deployer</a:t>
            </a:r>
            <a:r>
              <a:rPr lang="en-US" dirty="0"/>
              <a:t> when Workday uses AI internally for its own processes.</a:t>
            </a:r>
          </a:p>
          <a:p>
            <a:pPr marL="285750" indent="-285750">
              <a:buFont typeface="Arial" panose="020B0604020202020204" pitchFamily="34" charset="0"/>
              <a:buChar char="•"/>
            </a:pPr>
            <a:r>
              <a:rPr lang="en-US" dirty="0"/>
              <a:t>A </a:t>
            </a:r>
            <a:r>
              <a:rPr lang="en-US" b="1" dirty="0"/>
              <a:t>downstream provider</a:t>
            </a:r>
            <a:r>
              <a:rPr lang="en-US" dirty="0"/>
              <a:t> when it plugs general purpose AI (GPAI) into Workday features.</a:t>
            </a:r>
          </a:p>
        </p:txBody>
      </p:sp>
      <p:sp>
        <p:nvSpPr>
          <p:cNvPr id="12" name="TextBox 11">
            <a:extLst>
              <a:ext uri="{FF2B5EF4-FFF2-40B4-BE49-F238E27FC236}">
                <a16:creationId xmlns:a16="http://schemas.microsoft.com/office/drawing/2014/main" id="{5CC58A43-9CDD-ADDE-3DAF-0CB6A073273A}"/>
              </a:ext>
            </a:extLst>
          </p:cNvPr>
          <p:cNvSpPr txBox="1"/>
          <p:nvPr/>
        </p:nvSpPr>
        <p:spPr>
          <a:xfrm>
            <a:off x="337162" y="3773300"/>
            <a:ext cx="11718141" cy="2308324"/>
          </a:xfrm>
          <a:prstGeom prst="rect">
            <a:avLst/>
          </a:prstGeom>
          <a:noFill/>
        </p:spPr>
        <p:txBody>
          <a:bodyPr wrap="square" rtlCol="0">
            <a:spAutoFit/>
          </a:bodyPr>
          <a:lstStyle/>
          <a:p>
            <a:r>
              <a:rPr lang="en-US" dirty="0"/>
              <a:t>Workday has had a formal Responsible AI program since 2019 and is updating its risk evaluation and documentation to match the EU AI Act categories and duties.  For Workday native AI, Workday handles most provider obligations, including model testing, documentation and risk controls.</a:t>
            </a:r>
          </a:p>
          <a:p>
            <a:endParaRPr lang="en-US" dirty="0"/>
          </a:p>
          <a:p>
            <a:r>
              <a:rPr lang="en-US" dirty="0"/>
              <a:t>As a customer, we are mostly in the deployer role, so we focus on:</a:t>
            </a:r>
          </a:p>
          <a:p>
            <a:pPr marL="285750" indent="-285750">
              <a:buFont typeface="Arial" panose="020B0604020202020204" pitchFamily="34" charset="0"/>
              <a:buChar char="•"/>
            </a:pPr>
            <a:r>
              <a:rPr lang="en-US" dirty="0"/>
              <a:t>Deciding which AI features to use.</a:t>
            </a:r>
          </a:p>
          <a:p>
            <a:pPr marL="285750" indent="-285750">
              <a:buFont typeface="Arial" panose="020B0604020202020204" pitchFamily="34" charset="0"/>
              <a:buChar char="•"/>
            </a:pPr>
            <a:r>
              <a:rPr lang="en-US" dirty="0"/>
              <a:t>Using them in a way that fits our policies and local law.</a:t>
            </a:r>
          </a:p>
          <a:p>
            <a:pPr marL="285750" indent="-285750">
              <a:buFont typeface="Arial" panose="020B0604020202020204" pitchFamily="34" charset="0"/>
              <a:buChar char="•"/>
            </a:pPr>
            <a:r>
              <a:rPr lang="en-US" dirty="0"/>
              <a:t>Monitoring outcomes and raising issues if we see risks.</a:t>
            </a:r>
          </a:p>
        </p:txBody>
      </p:sp>
    </p:spTree>
    <p:extLst>
      <p:ext uri="{BB962C8B-B14F-4D97-AF65-F5344CB8AC3E}">
        <p14:creationId xmlns:p14="http://schemas.microsoft.com/office/powerpoint/2010/main" val="2034506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AE85B-9228-5257-CF0C-9D86119FF07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4B1640-6020-8931-D2F8-19B4ED431B05}"/>
              </a:ext>
            </a:extLst>
          </p:cNvPr>
          <p:cNvSpPr>
            <a:spLocks noGrp="1"/>
          </p:cNvSpPr>
          <p:nvPr>
            <p:ph type="sldNum" sz="quarter" idx="4"/>
          </p:nvPr>
        </p:nvSpPr>
        <p:spPr/>
        <p:txBody>
          <a:bodyPr/>
          <a:lstStyle/>
          <a:p>
            <a:fld id="{B97DCD48-F2F0-436C-978D-7C4D59D5E31F}" type="slidenum">
              <a:rPr lang="en-US" smtClean="0"/>
              <a:pPr/>
              <a:t>8</a:t>
            </a:fld>
            <a:endParaRPr lang="en-US"/>
          </a:p>
        </p:txBody>
      </p:sp>
      <p:sp>
        <p:nvSpPr>
          <p:cNvPr id="3" name="Title 2">
            <a:extLst>
              <a:ext uri="{FF2B5EF4-FFF2-40B4-BE49-F238E27FC236}">
                <a16:creationId xmlns:a16="http://schemas.microsoft.com/office/drawing/2014/main" id="{02BC370E-26AB-F0A4-020A-BD6F2B6C77A6}"/>
              </a:ext>
            </a:extLst>
          </p:cNvPr>
          <p:cNvSpPr>
            <a:spLocks noGrp="1"/>
          </p:cNvSpPr>
          <p:nvPr>
            <p:ph type="title"/>
          </p:nvPr>
        </p:nvSpPr>
        <p:spPr/>
        <p:txBody>
          <a:bodyPr/>
          <a:lstStyle/>
          <a:p>
            <a:r>
              <a:rPr lang="en-US"/>
              <a:t>EU AI Act: Understand your risk class before you build</a:t>
            </a:r>
          </a:p>
        </p:txBody>
      </p:sp>
      <p:sp>
        <p:nvSpPr>
          <p:cNvPr id="4" name="Rectangle 3">
            <a:extLst>
              <a:ext uri="{FF2B5EF4-FFF2-40B4-BE49-F238E27FC236}">
                <a16:creationId xmlns:a16="http://schemas.microsoft.com/office/drawing/2014/main" id="{2C4BE99E-6097-0E69-1C10-BA1EAD8C4582}"/>
              </a:ext>
            </a:extLst>
          </p:cNvPr>
          <p:cNvSpPr/>
          <p:nvPr/>
        </p:nvSpPr>
        <p:spPr>
          <a:xfrm>
            <a:off x="760129" y="1642540"/>
            <a:ext cx="1832995" cy="573024"/>
          </a:xfrm>
          <a:prstGeom prst="rect">
            <a:avLst/>
          </a:prstGeom>
          <a:solidFill>
            <a:srgbClr val="C0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Unacceptable Risk</a:t>
            </a:r>
          </a:p>
        </p:txBody>
      </p:sp>
      <p:sp>
        <p:nvSpPr>
          <p:cNvPr id="7" name="Rectangle 6">
            <a:extLst>
              <a:ext uri="{FF2B5EF4-FFF2-40B4-BE49-F238E27FC236}">
                <a16:creationId xmlns:a16="http://schemas.microsoft.com/office/drawing/2014/main" id="{F3A5E326-637D-C4C7-CCA9-C2A48D461AFC}"/>
              </a:ext>
            </a:extLst>
          </p:cNvPr>
          <p:cNvSpPr/>
          <p:nvPr/>
        </p:nvSpPr>
        <p:spPr>
          <a:xfrm>
            <a:off x="543413" y="2215564"/>
            <a:ext cx="2266613" cy="573024"/>
          </a:xfrm>
          <a:prstGeom prst="rect">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High risk</a:t>
            </a:r>
            <a:r>
              <a:rPr lang="en-US"/>
              <a:t> </a:t>
            </a:r>
          </a:p>
        </p:txBody>
      </p:sp>
      <p:sp>
        <p:nvSpPr>
          <p:cNvPr id="13" name="Rectangle 12">
            <a:extLst>
              <a:ext uri="{FF2B5EF4-FFF2-40B4-BE49-F238E27FC236}">
                <a16:creationId xmlns:a16="http://schemas.microsoft.com/office/drawing/2014/main" id="{8556050E-1B51-A18F-F49D-4962BA9E9667}"/>
              </a:ext>
            </a:extLst>
          </p:cNvPr>
          <p:cNvSpPr/>
          <p:nvPr/>
        </p:nvSpPr>
        <p:spPr>
          <a:xfrm>
            <a:off x="406580" y="2788588"/>
            <a:ext cx="2583809" cy="573024"/>
          </a:xfrm>
          <a:prstGeom prst="rect">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Limited Risk</a:t>
            </a:r>
            <a:endParaRPr lang="en-US"/>
          </a:p>
        </p:txBody>
      </p:sp>
      <p:sp>
        <p:nvSpPr>
          <p:cNvPr id="16" name="Rectangle 15">
            <a:extLst>
              <a:ext uri="{FF2B5EF4-FFF2-40B4-BE49-F238E27FC236}">
                <a16:creationId xmlns:a16="http://schemas.microsoft.com/office/drawing/2014/main" id="{7E4D2522-1CAB-C8C2-3CC1-AFDEBF30F976}"/>
              </a:ext>
            </a:extLst>
          </p:cNvPr>
          <p:cNvSpPr/>
          <p:nvPr/>
        </p:nvSpPr>
        <p:spPr>
          <a:xfrm>
            <a:off x="242995" y="3361611"/>
            <a:ext cx="2894202" cy="573024"/>
          </a:xfrm>
          <a:prstGeom prst="rect">
            <a:avLst/>
          </a:prstGeom>
          <a:solidFill>
            <a:srgbClr val="00B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Minimal Risk</a:t>
            </a:r>
            <a:endParaRPr lang="en-US"/>
          </a:p>
        </p:txBody>
      </p:sp>
      <p:sp>
        <p:nvSpPr>
          <p:cNvPr id="22" name="TextBox 21">
            <a:extLst>
              <a:ext uri="{FF2B5EF4-FFF2-40B4-BE49-F238E27FC236}">
                <a16:creationId xmlns:a16="http://schemas.microsoft.com/office/drawing/2014/main" id="{0E222874-6C57-C6FA-87C6-C51D9306F089}"/>
              </a:ext>
            </a:extLst>
          </p:cNvPr>
          <p:cNvSpPr txBox="1"/>
          <p:nvPr/>
        </p:nvSpPr>
        <p:spPr>
          <a:xfrm>
            <a:off x="3216893" y="2271243"/>
            <a:ext cx="3506598" cy="461665"/>
          </a:xfrm>
          <a:prstGeom prst="rect">
            <a:avLst/>
          </a:prstGeom>
          <a:noFill/>
        </p:spPr>
        <p:txBody>
          <a:bodyPr wrap="square">
            <a:spAutoFit/>
          </a:bodyPr>
          <a:lstStyle/>
          <a:p>
            <a:r>
              <a:rPr lang="en-US" sz="1200"/>
              <a:t>Systems that impact safety or fundamental rights, including in HR (e.g. CV-sorting)</a:t>
            </a:r>
          </a:p>
        </p:txBody>
      </p:sp>
      <p:cxnSp>
        <p:nvCxnSpPr>
          <p:cNvPr id="27" name="Straight Connector 26">
            <a:extLst>
              <a:ext uri="{FF2B5EF4-FFF2-40B4-BE49-F238E27FC236}">
                <a16:creationId xmlns:a16="http://schemas.microsoft.com/office/drawing/2014/main" id="{E83AFA4C-58A9-1669-EFCF-246691482B25}"/>
              </a:ext>
            </a:extLst>
          </p:cNvPr>
          <p:cNvCxnSpPr>
            <a:stCxn id="7" idx="3"/>
            <a:endCxn id="22" idx="1"/>
          </p:cNvCxnSpPr>
          <p:nvPr/>
        </p:nvCxnSpPr>
        <p:spPr>
          <a:xfrm>
            <a:off x="2810026" y="2502076"/>
            <a:ext cx="406867" cy="0"/>
          </a:xfrm>
          <a:prstGeom prst="line">
            <a:avLst/>
          </a:prstGeom>
        </p:spPr>
        <p:style>
          <a:lnRef idx="1">
            <a:schemeClr val="accent5"/>
          </a:lnRef>
          <a:fillRef idx="0">
            <a:schemeClr val="accent5"/>
          </a:fillRef>
          <a:effectRef idx="0">
            <a:schemeClr val="accent5"/>
          </a:effectRef>
          <a:fontRef idx="minor">
            <a:schemeClr val="tx1"/>
          </a:fontRef>
        </p:style>
      </p:cxnSp>
      <p:sp>
        <p:nvSpPr>
          <p:cNvPr id="31" name="TextBox 30">
            <a:extLst>
              <a:ext uri="{FF2B5EF4-FFF2-40B4-BE49-F238E27FC236}">
                <a16:creationId xmlns:a16="http://schemas.microsoft.com/office/drawing/2014/main" id="{9B356B42-64BE-BC3D-D21B-695FECD4E731}"/>
              </a:ext>
            </a:extLst>
          </p:cNvPr>
          <p:cNvSpPr txBox="1"/>
          <p:nvPr/>
        </p:nvSpPr>
        <p:spPr>
          <a:xfrm>
            <a:off x="3216893" y="1694162"/>
            <a:ext cx="3208788" cy="461665"/>
          </a:xfrm>
          <a:prstGeom prst="rect">
            <a:avLst/>
          </a:prstGeom>
          <a:noFill/>
        </p:spPr>
        <p:txBody>
          <a:bodyPr wrap="square">
            <a:spAutoFit/>
          </a:bodyPr>
          <a:lstStyle/>
          <a:p>
            <a:r>
              <a:rPr lang="en-US" sz="1200"/>
              <a:t>Unacceptable use cases (e.g. social scoring, certain biometric systems).</a:t>
            </a:r>
          </a:p>
        </p:txBody>
      </p:sp>
      <p:cxnSp>
        <p:nvCxnSpPr>
          <p:cNvPr id="32" name="Straight Connector 31">
            <a:extLst>
              <a:ext uri="{FF2B5EF4-FFF2-40B4-BE49-F238E27FC236}">
                <a16:creationId xmlns:a16="http://schemas.microsoft.com/office/drawing/2014/main" id="{05F23FD8-0347-8AB5-A4F7-22905FD13960}"/>
              </a:ext>
            </a:extLst>
          </p:cNvPr>
          <p:cNvCxnSpPr>
            <a:cxnSpLocks/>
            <a:stCxn id="4" idx="3"/>
            <a:endCxn id="31" idx="1"/>
          </p:cNvCxnSpPr>
          <p:nvPr/>
        </p:nvCxnSpPr>
        <p:spPr>
          <a:xfrm flipV="1">
            <a:off x="2593124" y="1924995"/>
            <a:ext cx="623769" cy="4057"/>
          </a:xfrm>
          <a:prstGeom prst="line">
            <a:avLst/>
          </a:prstGeom>
          <a:ln>
            <a:solidFill>
              <a:srgbClr val="C00000"/>
            </a:solidFill>
          </a:ln>
        </p:spPr>
        <p:style>
          <a:lnRef idx="1">
            <a:schemeClr val="accent5"/>
          </a:lnRef>
          <a:fillRef idx="0">
            <a:schemeClr val="accent5"/>
          </a:fillRef>
          <a:effectRef idx="0">
            <a:schemeClr val="accent5"/>
          </a:effectRef>
          <a:fontRef idx="minor">
            <a:schemeClr val="tx1"/>
          </a:fontRef>
        </p:style>
      </p:cxnSp>
      <p:cxnSp>
        <p:nvCxnSpPr>
          <p:cNvPr id="37" name="Straight Connector 36">
            <a:extLst>
              <a:ext uri="{FF2B5EF4-FFF2-40B4-BE49-F238E27FC236}">
                <a16:creationId xmlns:a16="http://schemas.microsoft.com/office/drawing/2014/main" id="{C81FCC03-ACF6-8261-1F44-B27808535641}"/>
              </a:ext>
            </a:extLst>
          </p:cNvPr>
          <p:cNvCxnSpPr>
            <a:cxnSpLocks/>
            <a:stCxn id="13" idx="3"/>
          </p:cNvCxnSpPr>
          <p:nvPr/>
        </p:nvCxnSpPr>
        <p:spPr>
          <a:xfrm>
            <a:off x="2990389" y="3075100"/>
            <a:ext cx="192947" cy="0"/>
          </a:xfrm>
          <a:prstGeom prst="line">
            <a:avLst/>
          </a:prstGeom>
          <a:ln>
            <a:solidFill>
              <a:schemeClr val="accent1"/>
            </a:solidFill>
          </a:ln>
        </p:spPr>
        <p:style>
          <a:lnRef idx="1">
            <a:schemeClr val="accent5"/>
          </a:lnRef>
          <a:fillRef idx="0">
            <a:schemeClr val="accent5"/>
          </a:fillRef>
          <a:effectRef idx="0">
            <a:schemeClr val="accent5"/>
          </a:effectRef>
          <a:fontRef idx="minor">
            <a:schemeClr val="tx1"/>
          </a:fontRef>
        </p:style>
      </p:cxnSp>
      <p:sp>
        <p:nvSpPr>
          <p:cNvPr id="40" name="TextBox 39">
            <a:extLst>
              <a:ext uri="{FF2B5EF4-FFF2-40B4-BE49-F238E27FC236}">
                <a16:creationId xmlns:a16="http://schemas.microsoft.com/office/drawing/2014/main" id="{4FB8002C-5CF0-845A-C1D2-B6339651CB35}"/>
              </a:ext>
            </a:extLst>
          </p:cNvPr>
          <p:cNvSpPr txBox="1"/>
          <p:nvPr/>
        </p:nvSpPr>
        <p:spPr>
          <a:xfrm>
            <a:off x="3227380" y="2848324"/>
            <a:ext cx="3506598" cy="461665"/>
          </a:xfrm>
          <a:prstGeom prst="rect">
            <a:avLst/>
          </a:prstGeom>
          <a:noFill/>
        </p:spPr>
        <p:txBody>
          <a:bodyPr wrap="square">
            <a:spAutoFit/>
          </a:bodyPr>
          <a:lstStyle/>
          <a:p>
            <a:r>
              <a:rPr lang="en-US" sz="1200"/>
              <a:t>AI systems in this category are primarily subject to specific transparency obligations.</a:t>
            </a:r>
            <a:endParaRPr lang="en-US" sz="1000"/>
          </a:p>
        </p:txBody>
      </p:sp>
      <p:sp>
        <p:nvSpPr>
          <p:cNvPr id="41" name="TextBox 40">
            <a:extLst>
              <a:ext uri="{FF2B5EF4-FFF2-40B4-BE49-F238E27FC236}">
                <a16:creationId xmlns:a16="http://schemas.microsoft.com/office/drawing/2014/main" id="{2861FDD3-44FF-69DD-CC89-9B92821E2380}"/>
              </a:ext>
            </a:extLst>
          </p:cNvPr>
          <p:cNvSpPr txBox="1"/>
          <p:nvPr/>
        </p:nvSpPr>
        <p:spPr>
          <a:xfrm>
            <a:off x="3252009" y="3341026"/>
            <a:ext cx="3506598" cy="646331"/>
          </a:xfrm>
          <a:prstGeom prst="rect">
            <a:avLst/>
          </a:prstGeom>
          <a:noFill/>
        </p:spPr>
        <p:txBody>
          <a:bodyPr wrap="square">
            <a:spAutoFit/>
          </a:bodyPr>
          <a:lstStyle/>
          <a:p>
            <a:r>
              <a:rPr lang="en-US" sz="1200"/>
              <a:t>Traditional AI apps fall into this category and are largely unregulated, allowing for free use (e.g. chatbots, office tools, spam filters)</a:t>
            </a:r>
          </a:p>
        </p:txBody>
      </p:sp>
      <p:cxnSp>
        <p:nvCxnSpPr>
          <p:cNvPr id="44" name="Straight Connector 43">
            <a:extLst>
              <a:ext uri="{FF2B5EF4-FFF2-40B4-BE49-F238E27FC236}">
                <a16:creationId xmlns:a16="http://schemas.microsoft.com/office/drawing/2014/main" id="{8240A00A-9FD7-9B3F-4287-D2021DEF09BD}"/>
              </a:ext>
            </a:extLst>
          </p:cNvPr>
          <p:cNvCxnSpPr>
            <a:cxnSpLocks/>
            <a:stCxn id="16" idx="3"/>
          </p:cNvCxnSpPr>
          <p:nvPr/>
        </p:nvCxnSpPr>
        <p:spPr>
          <a:xfrm flipV="1">
            <a:off x="3137197" y="3648122"/>
            <a:ext cx="90183" cy="1"/>
          </a:xfrm>
          <a:prstGeom prst="line">
            <a:avLst/>
          </a:prstGeom>
          <a:ln>
            <a:solidFill>
              <a:schemeClr val="accent1"/>
            </a:solidFill>
          </a:ln>
        </p:spPr>
        <p:style>
          <a:lnRef idx="1">
            <a:schemeClr val="accent5"/>
          </a:lnRef>
          <a:fillRef idx="0">
            <a:schemeClr val="accent5"/>
          </a:fillRef>
          <a:effectRef idx="0">
            <a:schemeClr val="accent5"/>
          </a:effectRef>
          <a:fontRef idx="minor">
            <a:schemeClr val="tx1"/>
          </a:fontRef>
        </p:style>
      </p:cxnSp>
      <p:sp>
        <p:nvSpPr>
          <p:cNvPr id="8" name="TextBox 7">
            <a:extLst>
              <a:ext uri="{FF2B5EF4-FFF2-40B4-BE49-F238E27FC236}">
                <a16:creationId xmlns:a16="http://schemas.microsoft.com/office/drawing/2014/main" id="{2DE4D88D-EA03-D2E2-6575-27AE34069C2B}"/>
              </a:ext>
            </a:extLst>
          </p:cNvPr>
          <p:cNvSpPr txBox="1"/>
          <p:nvPr/>
        </p:nvSpPr>
        <p:spPr>
          <a:xfrm>
            <a:off x="6838303" y="1729574"/>
            <a:ext cx="4310331" cy="2031325"/>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400"/>
              <a:t>Many HR agents that touch decisions on hiring, promotion and reward</a:t>
            </a:r>
            <a:r>
              <a:rPr lang="en-US" sz="1400" b="1"/>
              <a:t> </a:t>
            </a:r>
            <a:r>
              <a:rPr lang="en-US" sz="1400"/>
              <a:t>will fall into the high-risk category.</a:t>
            </a:r>
          </a:p>
          <a:p>
            <a:pPr marL="285750" indent="-285750">
              <a:buFont typeface="Arial" panose="020B0604020202020204" pitchFamily="34" charset="0"/>
              <a:buChar char="•"/>
            </a:pPr>
            <a:r>
              <a:rPr lang="en-US" sz="1400"/>
              <a:t>High-risk systems need documentation, human oversight, risk management, data quality checks and logging.</a:t>
            </a:r>
          </a:p>
          <a:p>
            <a:pPr marL="285750" indent="-285750">
              <a:buFont typeface="Arial" panose="020B0604020202020204" pitchFamily="34" charset="0"/>
              <a:buChar char="•"/>
            </a:pPr>
            <a:r>
              <a:rPr lang="en-US" sz="1400"/>
              <a:t>Lighter agents that only provide guidance, search and drafting, will usually be in the limited-risk bucket.</a:t>
            </a:r>
          </a:p>
        </p:txBody>
      </p:sp>
      <p:sp>
        <p:nvSpPr>
          <p:cNvPr id="10" name="TextBox 9">
            <a:extLst>
              <a:ext uri="{FF2B5EF4-FFF2-40B4-BE49-F238E27FC236}">
                <a16:creationId xmlns:a16="http://schemas.microsoft.com/office/drawing/2014/main" id="{F43B4515-ABC1-876B-B12B-D590B426CCAD}"/>
              </a:ext>
            </a:extLst>
          </p:cNvPr>
          <p:cNvSpPr txBox="1"/>
          <p:nvPr/>
        </p:nvSpPr>
        <p:spPr>
          <a:xfrm>
            <a:off x="661965" y="1273208"/>
            <a:ext cx="4993447" cy="369332"/>
          </a:xfrm>
          <a:prstGeom prst="rect">
            <a:avLst/>
          </a:prstGeom>
          <a:noFill/>
        </p:spPr>
        <p:txBody>
          <a:bodyPr wrap="square">
            <a:spAutoFit/>
          </a:bodyPr>
          <a:lstStyle/>
          <a:p>
            <a:pPr algn="ctr"/>
            <a:r>
              <a:rPr lang="en-US" b="1"/>
              <a:t>The 4 risk levels from EU AI Act</a:t>
            </a:r>
          </a:p>
        </p:txBody>
      </p:sp>
      <p:sp>
        <p:nvSpPr>
          <p:cNvPr id="11" name="TextBox 10">
            <a:extLst>
              <a:ext uri="{FF2B5EF4-FFF2-40B4-BE49-F238E27FC236}">
                <a16:creationId xmlns:a16="http://schemas.microsoft.com/office/drawing/2014/main" id="{3CCB5E7D-643C-78CF-EC92-427A3382C657}"/>
              </a:ext>
            </a:extLst>
          </p:cNvPr>
          <p:cNvSpPr txBox="1"/>
          <p:nvPr/>
        </p:nvSpPr>
        <p:spPr>
          <a:xfrm>
            <a:off x="6062279" y="1318325"/>
            <a:ext cx="4993447" cy="369332"/>
          </a:xfrm>
          <a:prstGeom prst="rect">
            <a:avLst/>
          </a:prstGeom>
          <a:noFill/>
        </p:spPr>
        <p:txBody>
          <a:bodyPr wrap="square">
            <a:spAutoFit/>
          </a:bodyPr>
          <a:lstStyle/>
          <a:p>
            <a:pPr algn="ctr"/>
            <a:r>
              <a:rPr lang="en-US" b="1"/>
              <a:t>What this means for you</a:t>
            </a:r>
          </a:p>
        </p:txBody>
      </p:sp>
      <p:graphicFrame>
        <p:nvGraphicFramePr>
          <p:cNvPr id="12" name="Table 11">
            <a:extLst>
              <a:ext uri="{FF2B5EF4-FFF2-40B4-BE49-F238E27FC236}">
                <a16:creationId xmlns:a16="http://schemas.microsoft.com/office/drawing/2014/main" id="{68633397-B687-CBEC-CD74-65A4DCB01A84}"/>
              </a:ext>
            </a:extLst>
          </p:cNvPr>
          <p:cNvGraphicFramePr>
            <a:graphicFrameLocks noGrp="1"/>
          </p:cNvGraphicFramePr>
          <p:nvPr>
            <p:extLst>
              <p:ext uri="{D42A27DB-BD31-4B8C-83A1-F6EECF244321}">
                <p14:modId xmlns:p14="http://schemas.microsoft.com/office/powerpoint/2010/main" val="1845439465"/>
              </p:ext>
            </p:extLst>
          </p:nvPr>
        </p:nvGraphicFramePr>
        <p:xfrm>
          <a:off x="2659491" y="4118791"/>
          <a:ext cx="8128000" cy="2415540"/>
        </p:xfrm>
        <a:graphic>
          <a:graphicData uri="http://schemas.openxmlformats.org/drawingml/2006/table">
            <a:tbl>
              <a:tblPr firstRow="1" bandRow="1">
                <a:tableStyleId>{5C22544A-7EE6-4342-B048-85BDC9FD1C3A}</a:tableStyleId>
              </a:tblPr>
              <a:tblGrid>
                <a:gridCol w="2247079">
                  <a:extLst>
                    <a:ext uri="{9D8B030D-6E8A-4147-A177-3AD203B41FA5}">
                      <a16:colId xmlns:a16="http://schemas.microsoft.com/office/drawing/2014/main" val="1621097029"/>
                    </a:ext>
                  </a:extLst>
                </a:gridCol>
                <a:gridCol w="5880921">
                  <a:extLst>
                    <a:ext uri="{9D8B030D-6E8A-4147-A177-3AD203B41FA5}">
                      <a16:colId xmlns:a16="http://schemas.microsoft.com/office/drawing/2014/main" val="2083515116"/>
                    </a:ext>
                  </a:extLst>
                </a:gridCol>
              </a:tblGrid>
              <a:tr h="257404">
                <a:tc gridSpan="2">
                  <a:txBody>
                    <a:bodyPr/>
                    <a:lstStyle/>
                    <a:p>
                      <a:pPr algn="ctr"/>
                      <a:r>
                        <a:rPr lang="en-US" sz="1600"/>
                        <a:t>A Checklist for Agent Use Cases*</a:t>
                      </a:r>
                    </a:p>
                  </a:txBody>
                  <a:tcPr/>
                </a:tc>
                <a:tc hMerge="1">
                  <a:txBody>
                    <a:bodyPr/>
                    <a:lstStyle/>
                    <a:p>
                      <a:endParaRPr lang="en-US"/>
                    </a:p>
                  </a:txBody>
                  <a:tcPr/>
                </a:tc>
                <a:extLst>
                  <a:ext uri="{0D108BD9-81ED-4DB2-BD59-A6C34878D82A}">
                    <a16:rowId xmlns:a16="http://schemas.microsoft.com/office/drawing/2014/main" val="2453717434"/>
                  </a:ext>
                </a:extLst>
              </a:tr>
              <a:tr h="396684">
                <a:tc>
                  <a:txBody>
                    <a:bodyPr/>
                    <a:lstStyle/>
                    <a:p>
                      <a:pPr algn="ctr"/>
                      <a:r>
                        <a:rPr lang="en-US" sz="1200" b="1"/>
                        <a:t>Classify the use case</a:t>
                      </a:r>
                    </a:p>
                  </a:txBody>
                  <a:tcPr anchor="ctr"/>
                </a:tc>
                <a:tc>
                  <a:txBody>
                    <a:bodyPr/>
                    <a:lstStyle/>
                    <a:p>
                      <a:pPr marL="285750" indent="-285750">
                        <a:buFont typeface="Arial" panose="020B0604020202020204" pitchFamily="34" charset="0"/>
                        <a:buChar char="•"/>
                      </a:pPr>
                      <a:r>
                        <a:rPr lang="en-US" sz="1050"/>
                        <a:t>Does it </a:t>
                      </a:r>
                      <a:r>
                        <a:rPr lang="en-US" sz="1050" b="1"/>
                        <a:t>influence</a:t>
                      </a:r>
                      <a:r>
                        <a:rPr lang="en-US" sz="1050"/>
                        <a:t> hiring, promotion, pay, termination, or other employment decisions?</a:t>
                      </a:r>
                    </a:p>
                    <a:p>
                      <a:pPr marL="285750" indent="-285750">
                        <a:buFont typeface="Arial" panose="020B0604020202020204" pitchFamily="34" charset="0"/>
                        <a:buChar char="•"/>
                      </a:pPr>
                      <a:r>
                        <a:rPr lang="en-US" sz="1050"/>
                        <a:t>If yes → treat as high risk. If no → most likely limited risk.</a:t>
                      </a:r>
                    </a:p>
                  </a:txBody>
                  <a:tcPr/>
                </a:tc>
                <a:extLst>
                  <a:ext uri="{0D108BD9-81ED-4DB2-BD59-A6C34878D82A}">
                    <a16:rowId xmlns:a16="http://schemas.microsoft.com/office/drawing/2014/main" val="2069345222"/>
                  </a:ext>
                </a:extLst>
              </a:tr>
              <a:tr h="317347">
                <a:tc>
                  <a:txBody>
                    <a:bodyPr/>
                    <a:lstStyle/>
                    <a:p>
                      <a:pPr algn="ctr"/>
                      <a:r>
                        <a:rPr lang="en-US" sz="1200" b="1"/>
                        <a:t>Decide the level of human control</a:t>
                      </a:r>
                    </a:p>
                  </a:txBody>
                  <a:tcPr anchor="ctr"/>
                </a:tc>
                <a:tc>
                  <a:txBody>
                    <a:bodyPr/>
                    <a:lstStyle/>
                    <a:p>
                      <a:pPr marL="285750" indent="-285750">
                        <a:buFont typeface="Arial" panose="020B0604020202020204" pitchFamily="34" charset="0"/>
                        <a:buChar char="•"/>
                      </a:pPr>
                      <a:r>
                        <a:rPr lang="en-US" sz="1050"/>
                        <a:t>Limited-risk: human decides what to do with the answer.</a:t>
                      </a:r>
                    </a:p>
                    <a:p>
                      <a:pPr marL="285750" indent="-285750">
                        <a:buFont typeface="Arial" panose="020B0604020202020204" pitchFamily="34" charset="0"/>
                        <a:buChar char="•"/>
                      </a:pPr>
                      <a:r>
                        <a:rPr lang="en-US" sz="1050"/>
                        <a:t>High-risk: human must approve key decisions and be able to override the system.</a:t>
                      </a:r>
                    </a:p>
                  </a:txBody>
                  <a:tcPr/>
                </a:tc>
                <a:extLst>
                  <a:ext uri="{0D108BD9-81ED-4DB2-BD59-A6C34878D82A}">
                    <a16:rowId xmlns:a16="http://schemas.microsoft.com/office/drawing/2014/main" val="911342666"/>
                  </a:ext>
                </a:extLst>
              </a:tr>
              <a:tr h="729899">
                <a:tc>
                  <a:txBody>
                    <a:bodyPr/>
                    <a:lstStyle/>
                    <a:p>
                      <a:pPr algn="ctr"/>
                      <a:r>
                        <a:rPr lang="en-US" sz="1200" b="1"/>
                        <a:t>Make sure basics are covered</a:t>
                      </a:r>
                    </a:p>
                  </a:txBody>
                  <a:tcPr anchor="ctr"/>
                </a:tc>
                <a:tc>
                  <a:txBody>
                    <a:bodyPr/>
                    <a:lstStyle/>
                    <a:p>
                      <a:pPr marL="285750" indent="-285750">
                        <a:buFont typeface="Arial" panose="020B0604020202020204" pitchFamily="34" charset="0"/>
                        <a:buChar char="•"/>
                      </a:pPr>
                      <a:r>
                        <a:rPr lang="en-US" sz="1050" u="sng"/>
                        <a:t>Review vendor’s AI Fact Sheet</a:t>
                      </a:r>
                    </a:p>
                    <a:p>
                      <a:pPr marL="285750" indent="-285750">
                        <a:buFont typeface="Arial" panose="020B0604020202020204" pitchFamily="34" charset="0"/>
                        <a:buChar char="•"/>
                      </a:pPr>
                      <a:r>
                        <a:rPr lang="en-US" sz="1050"/>
                        <a:t>Short description of purpose and data used.</a:t>
                      </a:r>
                    </a:p>
                    <a:p>
                      <a:pPr marL="285750" indent="-285750">
                        <a:buFont typeface="Arial" panose="020B0604020202020204" pitchFamily="34" charset="0"/>
                        <a:buChar char="•"/>
                      </a:pPr>
                      <a:r>
                        <a:rPr lang="en-US" sz="1050"/>
                        <a:t>Clear owner in HR / HRIS.</a:t>
                      </a:r>
                    </a:p>
                    <a:p>
                      <a:pPr marL="285750" indent="-285750">
                        <a:buFont typeface="Arial" panose="020B0604020202020204" pitchFamily="34" charset="0"/>
                        <a:buChar char="•"/>
                      </a:pPr>
                      <a:r>
                        <a:rPr lang="en-US" sz="1050"/>
                        <a:t>Logs of important actions and issues.</a:t>
                      </a:r>
                    </a:p>
                    <a:p>
                      <a:pPr marL="285750" indent="-285750">
                        <a:buFont typeface="Arial" panose="020B0604020202020204" pitchFamily="34" charset="0"/>
                        <a:buChar char="•"/>
                      </a:pPr>
                      <a:r>
                        <a:rPr lang="en-US" sz="1050"/>
                        <a:t>Make sure employees are informed of AI usage</a:t>
                      </a:r>
                    </a:p>
                    <a:p>
                      <a:pPr marL="285750" indent="-285750">
                        <a:buFont typeface="Arial" panose="020B0604020202020204" pitchFamily="34" charset="0"/>
                        <a:buChar char="•"/>
                      </a:pPr>
                      <a:r>
                        <a:rPr lang="en-US" sz="1050"/>
                        <a:t>Way for employees/candidates to ask questions or raise concern</a:t>
                      </a:r>
                    </a:p>
                  </a:txBody>
                  <a:tcPr/>
                </a:tc>
                <a:extLst>
                  <a:ext uri="{0D108BD9-81ED-4DB2-BD59-A6C34878D82A}">
                    <a16:rowId xmlns:a16="http://schemas.microsoft.com/office/drawing/2014/main" val="213557363"/>
                  </a:ext>
                </a:extLst>
              </a:tr>
            </a:tbl>
          </a:graphicData>
        </a:graphic>
      </p:graphicFrame>
      <p:sp>
        <p:nvSpPr>
          <p:cNvPr id="5" name="TextBox 4">
            <a:extLst>
              <a:ext uri="{FF2B5EF4-FFF2-40B4-BE49-F238E27FC236}">
                <a16:creationId xmlns:a16="http://schemas.microsoft.com/office/drawing/2014/main" id="{2B7448E8-18D3-647D-18AC-5378E893B07D}"/>
              </a:ext>
            </a:extLst>
          </p:cNvPr>
          <p:cNvSpPr txBox="1"/>
          <p:nvPr/>
        </p:nvSpPr>
        <p:spPr>
          <a:xfrm>
            <a:off x="406580" y="6542654"/>
            <a:ext cx="11718141" cy="246221"/>
          </a:xfrm>
          <a:prstGeom prst="rect">
            <a:avLst/>
          </a:prstGeom>
          <a:noFill/>
        </p:spPr>
        <p:txBody>
          <a:bodyPr wrap="square" rtlCol="0">
            <a:spAutoFit/>
          </a:bodyPr>
          <a:lstStyle/>
          <a:p>
            <a:r>
              <a:rPr lang="en-US" sz="1000" dirty="0"/>
              <a:t>Information only, not legal advice. Always confirm with your legal and privacy teams.</a:t>
            </a:r>
          </a:p>
        </p:txBody>
      </p:sp>
    </p:spTree>
    <p:extLst>
      <p:ext uri="{BB962C8B-B14F-4D97-AF65-F5344CB8AC3E}">
        <p14:creationId xmlns:p14="http://schemas.microsoft.com/office/powerpoint/2010/main" val="3470440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1594B2-C5E4-DB4E-9531-5633201F89C0}"/>
              </a:ext>
            </a:extLst>
          </p:cNvPr>
          <p:cNvSpPr>
            <a:spLocks noGrp="1"/>
          </p:cNvSpPr>
          <p:nvPr>
            <p:ph type="sldNum" sz="quarter" idx="4"/>
          </p:nvPr>
        </p:nvSpPr>
        <p:spPr/>
        <p:txBody>
          <a:bodyPr/>
          <a:lstStyle/>
          <a:p>
            <a:fld id="{B97DCD48-F2F0-436C-978D-7C4D59D5E31F}" type="slidenum">
              <a:rPr lang="en-US" smtClean="0"/>
              <a:pPr/>
              <a:t>9</a:t>
            </a:fld>
            <a:endParaRPr lang="en-US"/>
          </a:p>
        </p:txBody>
      </p:sp>
      <p:sp>
        <p:nvSpPr>
          <p:cNvPr id="3" name="Title 2">
            <a:extLst>
              <a:ext uri="{FF2B5EF4-FFF2-40B4-BE49-F238E27FC236}">
                <a16:creationId xmlns:a16="http://schemas.microsoft.com/office/drawing/2014/main" id="{C536FF56-8A29-A268-ADF5-F02FFBAA75A3}"/>
              </a:ext>
            </a:extLst>
          </p:cNvPr>
          <p:cNvSpPr>
            <a:spLocks noGrp="1"/>
          </p:cNvSpPr>
          <p:nvPr>
            <p:ph type="title"/>
          </p:nvPr>
        </p:nvSpPr>
        <p:spPr/>
        <p:txBody>
          <a:bodyPr/>
          <a:lstStyle/>
          <a:p>
            <a:r>
              <a:rPr lang="en-US" dirty="0"/>
              <a:t>What Workday already does and what we control</a:t>
            </a:r>
          </a:p>
        </p:txBody>
      </p:sp>
      <p:graphicFrame>
        <p:nvGraphicFramePr>
          <p:cNvPr id="4" name="Table 3">
            <a:extLst>
              <a:ext uri="{FF2B5EF4-FFF2-40B4-BE49-F238E27FC236}">
                <a16:creationId xmlns:a16="http://schemas.microsoft.com/office/drawing/2014/main" id="{D9426BF0-EE26-BBE4-62E7-E4928A473663}"/>
              </a:ext>
            </a:extLst>
          </p:cNvPr>
          <p:cNvGraphicFramePr>
            <a:graphicFrameLocks noGrp="1"/>
          </p:cNvGraphicFramePr>
          <p:nvPr>
            <p:extLst>
              <p:ext uri="{D42A27DB-BD31-4B8C-83A1-F6EECF244321}">
                <p14:modId xmlns:p14="http://schemas.microsoft.com/office/powerpoint/2010/main" val="2617314895"/>
              </p:ext>
            </p:extLst>
          </p:nvPr>
        </p:nvGraphicFramePr>
        <p:xfrm>
          <a:off x="449006" y="1060226"/>
          <a:ext cx="5204542" cy="4450080"/>
        </p:xfrm>
        <a:graphic>
          <a:graphicData uri="http://schemas.openxmlformats.org/drawingml/2006/table">
            <a:tbl>
              <a:tblPr firstRow="1" bandRow="1">
                <a:tableStyleId>{5C22544A-7EE6-4342-B048-85BDC9FD1C3A}</a:tableStyleId>
              </a:tblPr>
              <a:tblGrid>
                <a:gridCol w="5204542">
                  <a:extLst>
                    <a:ext uri="{9D8B030D-6E8A-4147-A177-3AD203B41FA5}">
                      <a16:colId xmlns:a16="http://schemas.microsoft.com/office/drawing/2014/main" val="990314578"/>
                    </a:ext>
                  </a:extLst>
                </a:gridCol>
              </a:tblGrid>
              <a:tr h="370840">
                <a:tc>
                  <a:txBody>
                    <a:bodyPr/>
                    <a:lstStyle/>
                    <a:p>
                      <a:pPr algn="ctr"/>
                      <a:r>
                        <a:rPr lang="en-US" sz="2000" dirty="0"/>
                        <a:t>Workday responsibilities </a:t>
                      </a:r>
                    </a:p>
                    <a:p>
                      <a:pPr algn="ctr"/>
                      <a:r>
                        <a:rPr lang="en-US" sz="2000" dirty="0"/>
                        <a:t>(high level)</a:t>
                      </a:r>
                    </a:p>
                  </a:txBody>
                  <a:tcPr/>
                </a:tc>
                <a:extLst>
                  <a:ext uri="{0D108BD9-81ED-4DB2-BD59-A6C34878D82A}">
                    <a16:rowId xmlns:a16="http://schemas.microsoft.com/office/drawing/2014/main" val="2657746407"/>
                  </a:ext>
                </a:extLst>
              </a:tr>
              <a:tr h="370840">
                <a:tc>
                  <a:txBody>
                    <a:bodyPr/>
                    <a:lstStyle/>
                    <a:p>
                      <a:pPr marL="285750" indent="-285750">
                        <a:buFont typeface="Arial" panose="020B0604020202020204" pitchFamily="34" charset="0"/>
                        <a:buChar char="•"/>
                      </a:pPr>
                      <a:r>
                        <a:rPr lang="en-US" sz="1600" b="0" dirty="0"/>
                        <a:t>Uses a risk based development process. Every new AI use case is assessed early, assigned a risk level, and given extra controls if needed.</a:t>
                      </a:r>
                    </a:p>
                    <a:p>
                      <a:pPr marL="285750" indent="-285750">
                        <a:buFont typeface="Arial" panose="020B0604020202020204" pitchFamily="34" charset="0"/>
                        <a:buChar char="•"/>
                      </a:pPr>
                      <a:r>
                        <a:rPr lang="en-US" sz="1600" b="0" dirty="0"/>
                        <a:t>Aligns its Responsible AI program with frameworks like NIST and the EU AI Act risk model, including testing and documentation even for many lower risk features.</a:t>
                      </a:r>
                    </a:p>
                    <a:p>
                      <a:pPr marL="0" indent="0">
                        <a:buFont typeface="Arial" panose="020B0604020202020204" pitchFamily="34" charset="0"/>
                        <a:buNone/>
                      </a:pPr>
                      <a:endParaRPr lang="en-US" sz="1600" b="0" dirty="0"/>
                    </a:p>
                    <a:p>
                      <a:pPr marL="0" indent="0">
                        <a:buFont typeface="Arial" panose="020B0604020202020204" pitchFamily="34" charset="0"/>
                        <a:buNone/>
                      </a:pPr>
                      <a:r>
                        <a:rPr lang="en-US" sz="1600" b="0" dirty="0"/>
                        <a:t>Invests in transparency:</a:t>
                      </a:r>
                    </a:p>
                    <a:p>
                      <a:pPr marL="285750" indent="-285750">
                        <a:buFont typeface="Arial" panose="020B0604020202020204" pitchFamily="34" charset="0"/>
                        <a:buChar char="•"/>
                      </a:pPr>
                      <a:r>
                        <a:rPr lang="en-US" sz="1600" b="0" dirty="0"/>
                        <a:t>AI fact sheets for generally available AI features.</a:t>
                      </a:r>
                    </a:p>
                    <a:p>
                      <a:pPr marL="285750" indent="-285750">
                        <a:buFont typeface="Arial" panose="020B0604020202020204" pitchFamily="34" charset="0"/>
                        <a:buChar char="•"/>
                      </a:pPr>
                      <a:r>
                        <a:rPr lang="en-US" sz="1600" b="0" dirty="0"/>
                        <a:t>Clear information on model inputs, outputs, training approach and limitations.</a:t>
                      </a:r>
                    </a:p>
                    <a:p>
                      <a:pPr marL="285750" indent="-285750">
                        <a:buFont typeface="Arial" panose="020B0604020202020204" pitchFamily="34" charset="0"/>
                        <a:buChar char="•"/>
                      </a:pPr>
                      <a:r>
                        <a:rPr lang="en-US" sz="1600" b="0" dirty="0"/>
                        <a:t>Runs internal programs to improve explainability, AI literacy, and AI policies</a:t>
                      </a:r>
                      <a:endParaRPr lang="en-US" sz="1600" dirty="0"/>
                    </a:p>
                  </a:txBody>
                  <a:tcPr/>
                </a:tc>
                <a:extLst>
                  <a:ext uri="{0D108BD9-81ED-4DB2-BD59-A6C34878D82A}">
                    <a16:rowId xmlns:a16="http://schemas.microsoft.com/office/drawing/2014/main" val="750928009"/>
                  </a:ext>
                </a:extLst>
              </a:tr>
            </a:tbl>
          </a:graphicData>
        </a:graphic>
      </p:graphicFrame>
      <p:graphicFrame>
        <p:nvGraphicFramePr>
          <p:cNvPr id="6" name="Table 5">
            <a:extLst>
              <a:ext uri="{FF2B5EF4-FFF2-40B4-BE49-F238E27FC236}">
                <a16:creationId xmlns:a16="http://schemas.microsoft.com/office/drawing/2014/main" id="{E3A8D7F9-94E9-16E9-8A4C-BC63BA722A06}"/>
              </a:ext>
            </a:extLst>
          </p:cNvPr>
          <p:cNvGraphicFramePr>
            <a:graphicFrameLocks noGrp="1"/>
          </p:cNvGraphicFramePr>
          <p:nvPr>
            <p:extLst>
              <p:ext uri="{D42A27DB-BD31-4B8C-83A1-F6EECF244321}">
                <p14:modId xmlns:p14="http://schemas.microsoft.com/office/powerpoint/2010/main" val="3140197708"/>
              </p:ext>
            </p:extLst>
          </p:nvPr>
        </p:nvGraphicFramePr>
        <p:xfrm>
          <a:off x="6479460" y="1060226"/>
          <a:ext cx="5204542" cy="4459554"/>
        </p:xfrm>
        <a:graphic>
          <a:graphicData uri="http://schemas.openxmlformats.org/drawingml/2006/table">
            <a:tbl>
              <a:tblPr firstRow="1" bandRow="1">
                <a:tableStyleId>{F5AB1C69-6EDB-4FF4-983F-18BD219EF322}</a:tableStyleId>
              </a:tblPr>
              <a:tblGrid>
                <a:gridCol w="5204542">
                  <a:extLst>
                    <a:ext uri="{9D8B030D-6E8A-4147-A177-3AD203B41FA5}">
                      <a16:colId xmlns:a16="http://schemas.microsoft.com/office/drawing/2014/main" val="990314578"/>
                    </a:ext>
                  </a:extLst>
                </a:gridCol>
              </a:tblGrid>
              <a:tr h="691566">
                <a:tc>
                  <a:txBody>
                    <a:bodyPr/>
                    <a:lstStyle/>
                    <a:p>
                      <a:pPr algn="ctr"/>
                      <a:r>
                        <a:rPr lang="en-US" sz="2000" dirty="0"/>
                        <a:t>Customer controls inside Workday</a:t>
                      </a:r>
                    </a:p>
                    <a:p>
                      <a:pPr algn="ctr"/>
                      <a:endParaRPr lang="en-US" sz="2000" dirty="0"/>
                    </a:p>
                  </a:txBody>
                  <a:tcPr/>
                </a:tc>
                <a:extLst>
                  <a:ext uri="{0D108BD9-81ED-4DB2-BD59-A6C34878D82A}">
                    <a16:rowId xmlns:a16="http://schemas.microsoft.com/office/drawing/2014/main" val="2657746407"/>
                  </a:ext>
                </a:extLst>
              </a:tr>
              <a:tr h="3758514">
                <a:tc>
                  <a:txBody>
                    <a:bodyPr/>
                    <a:lstStyle/>
                    <a:p>
                      <a:pPr marL="285750" indent="-285750">
                        <a:buFont typeface="Arial" panose="020B0604020202020204" pitchFamily="34" charset="0"/>
                        <a:buChar char="•"/>
                      </a:pPr>
                      <a:r>
                        <a:rPr lang="en-US" sz="1600" b="1" dirty="0"/>
                        <a:t>Feature enablement</a:t>
                      </a:r>
                      <a:r>
                        <a:rPr lang="en-US" sz="1600" dirty="0"/>
                        <a:t> – we decide which AI features and agents to switch on, and for which groups.</a:t>
                      </a:r>
                    </a:p>
                    <a:p>
                      <a:pPr marL="285750" indent="-285750">
                        <a:buFont typeface="Arial" panose="020B0604020202020204" pitchFamily="34" charset="0"/>
                        <a:buChar char="•"/>
                      </a:pPr>
                      <a:r>
                        <a:rPr lang="en-US" sz="1600" b="1" dirty="0"/>
                        <a:t>Data contribution control</a:t>
                      </a:r>
                      <a:r>
                        <a:rPr lang="en-US" sz="1600" dirty="0"/>
                        <a:t> – we can control if our tenant data is used to improve Workday models.</a:t>
                      </a:r>
                    </a:p>
                    <a:p>
                      <a:pPr marL="285750" indent="-285750">
                        <a:buFont typeface="Arial" panose="020B0604020202020204" pitchFamily="34" charset="0"/>
                        <a:buChar char="•"/>
                      </a:pPr>
                      <a:r>
                        <a:rPr lang="en-US" sz="1600" b="1" dirty="0"/>
                        <a:t>Access and security</a:t>
                      </a:r>
                      <a:r>
                        <a:rPr lang="en-US" sz="1600" dirty="0"/>
                        <a:t> – we can create security groups and AI governance groups that decide who can configure and use AI features.</a:t>
                      </a:r>
                    </a:p>
                    <a:p>
                      <a:pPr marL="285750" indent="-285750">
                        <a:buFont typeface="Arial" panose="020B0604020202020204" pitchFamily="34" charset="0"/>
                        <a:buChar char="•"/>
                      </a:pPr>
                      <a:r>
                        <a:rPr lang="en-US" sz="1600" b="1" dirty="0"/>
                        <a:t>Transparency to employees</a:t>
                      </a:r>
                      <a:r>
                        <a:rPr lang="en-US" sz="1600" dirty="0"/>
                        <a:t> – we can use Workday resources and our own comms to explain where AI is used and how people can ask questions or opt out where required.</a:t>
                      </a:r>
                      <a:endParaRPr lang="en-US" dirty="0"/>
                    </a:p>
                  </a:txBody>
                  <a:tcPr/>
                </a:tc>
                <a:extLst>
                  <a:ext uri="{0D108BD9-81ED-4DB2-BD59-A6C34878D82A}">
                    <a16:rowId xmlns:a16="http://schemas.microsoft.com/office/drawing/2014/main" val="750928009"/>
                  </a:ext>
                </a:extLst>
              </a:tr>
            </a:tbl>
          </a:graphicData>
        </a:graphic>
      </p:graphicFrame>
      <p:sp>
        <p:nvSpPr>
          <p:cNvPr id="7" name="Rectangle: Rounded Corners 6">
            <a:extLst>
              <a:ext uri="{FF2B5EF4-FFF2-40B4-BE49-F238E27FC236}">
                <a16:creationId xmlns:a16="http://schemas.microsoft.com/office/drawing/2014/main" id="{A4A9D800-F077-0315-6092-5EE12D98EA4A}"/>
              </a:ext>
            </a:extLst>
          </p:cNvPr>
          <p:cNvSpPr/>
          <p:nvPr/>
        </p:nvSpPr>
        <p:spPr>
          <a:xfrm>
            <a:off x="2816942" y="5672725"/>
            <a:ext cx="6558116" cy="861606"/>
          </a:xfrm>
          <a:prstGeom prst="round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As HRIS, our job is to combine Workday’s controls with our own policies and governance and involve Legal and Risk whenever we plan a new higher risk AI use case.</a:t>
            </a:r>
          </a:p>
        </p:txBody>
      </p:sp>
      <p:sp>
        <p:nvSpPr>
          <p:cNvPr id="8" name="TextBox 7">
            <a:extLst>
              <a:ext uri="{FF2B5EF4-FFF2-40B4-BE49-F238E27FC236}">
                <a16:creationId xmlns:a16="http://schemas.microsoft.com/office/drawing/2014/main" id="{1A312231-6597-1446-4FCA-FE27CDFC4157}"/>
              </a:ext>
            </a:extLst>
          </p:cNvPr>
          <p:cNvSpPr txBox="1"/>
          <p:nvPr/>
        </p:nvSpPr>
        <p:spPr>
          <a:xfrm>
            <a:off x="449006" y="6573639"/>
            <a:ext cx="11718141" cy="246221"/>
          </a:xfrm>
          <a:prstGeom prst="rect">
            <a:avLst/>
          </a:prstGeom>
          <a:noFill/>
        </p:spPr>
        <p:txBody>
          <a:bodyPr wrap="square" rtlCol="0">
            <a:spAutoFit/>
          </a:bodyPr>
          <a:lstStyle/>
          <a:p>
            <a:r>
              <a:rPr lang="en-US" sz="1000" dirty="0"/>
              <a:t>Information only, not legal advice. Always confirm with your legal and privacy teams.</a:t>
            </a:r>
          </a:p>
        </p:txBody>
      </p:sp>
    </p:spTree>
    <p:extLst>
      <p:ext uri="{BB962C8B-B14F-4D97-AF65-F5344CB8AC3E}">
        <p14:creationId xmlns:p14="http://schemas.microsoft.com/office/powerpoint/2010/main" val="2717180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136F1-9F88-2CB1-ADA0-F97DB3F347E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89353A-8DFB-73F4-EE4E-6DB4CF299208}"/>
              </a:ext>
            </a:extLst>
          </p:cNvPr>
          <p:cNvSpPr>
            <a:spLocks noGrp="1"/>
          </p:cNvSpPr>
          <p:nvPr>
            <p:ph type="sldNum" sz="quarter" idx="4"/>
          </p:nvPr>
        </p:nvSpPr>
        <p:spPr/>
        <p:txBody>
          <a:bodyPr/>
          <a:lstStyle/>
          <a:p>
            <a:fld id="{B97DCD48-F2F0-436C-978D-7C4D59D5E31F}" type="slidenum">
              <a:rPr lang="en-US" smtClean="0"/>
              <a:pPr/>
              <a:t>10</a:t>
            </a:fld>
            <a:endParaRPr lang="en-US"/>
          </a:p>
        </p:txBody>
      </p:sp>
      <p:sp>
        <p:nvSpPr>
          <p:cNvPr id="3" name="Title 2">
            <a:extLst>
              <a:ext uri="{FF2B5EF4-FFF2-40B4-BE49-F238E27FC236}">
                <a16:creationId xmlns:a16="http://schemas.microsoft.com/office/drawing/2014/main" id="{10091A10-C1D5-071E-57E5-F30EC01A5385}"/>
              </a:ext>
            </a:extLst>
          </p:cNvPr>
          <p:cNvSpPr>
            <a:spLocks noGrp="1"/>
          </p:cNvSpPr>
          <p:nvPr>
            <p:ph type="title"/>
          </p:nvPr>
        </p:nvSpPr>
        <p:spPr/>
        <p:txBody>
          <a:bodyPr/>
          <a:lstStyle/>
          <a:p>
            <a:r>
              <a:rPr lang="en-US" dirty="0"/>
              <a:t>Major AI-Related Legislation Impacting HRIS (Global Overview)</a:t>
            </a:r>
          </a:p>
        </p:txBody>
      </p:sp>
      <p:graphicFrame>
        <p:nvGraphicFramePr>
          <p:cNvPr id="4" name="Table 3">
            <a:extLst>
              <a:ext uri="{FF2B5EF4-FFF2-40B4-BE49-F238E27FC236}">
                <a16:creationId xmlns:a16="http://schemas.microsoft.com/office/drawing/2014/main" id="{B7C9BD10-F7AC-AE9D-8DB1-3AD6FFF77007}"/>
              </a:ext>
            </a:extLst>
          </p:cNvPr>
          <p:cNvGraphicFramePr>
            <a:graphicFrameLocks noGrp="1"/>
          </p:cNvGraphicFramePr>
          <p:nvPr>
            <p:extLst>
              <p:ext uri="{D42A27DB-BD31-4B8C-83A1-F6EECF244321}">
                <p14:modId xmlns:p14="http://schemas.microsoft.com/office/powerpoint/2010/main" val="3229689712"/>
              </p:ext>
            </p:extLst>
          </p:nvPr>
        </p:nvGraphicFramePr>
        <p:xfrm>
          <a:off x="169743" y="1828509"/>
          <a:ext cx="11852516" cy="4745130"/>
        </p:xfrm>
        <a:graphic>
          <a:graphicData uri="http://schemas.openxmlformats.org/drawingml/2006/table">
            <a:tbl>
              <a:tblPr firstRow="1">
                <a:tableStyleId>{F2DE63D5-997A-4646-A377-4702673A728D}</a:tableStyleId>
              </a:tblPr>
              <a:tblGrid>
                <a:gridCol w="1410039">
                  <a:extLst>
                    <a:ext uri="{9D8B030D-6E8A-4147-A177-3AD203B41FA5}">
                      <a16:colId xmlns:a16="http://schemas.microsoft.com/office/drawing/2014/main" val="799999665"/>
                    </a:ext>
                  </a:extLst>
                </a:gridCol>
                <a:gridCol w="1210633">
                  <a:extLst>
                    <a:ext uri="{9D8B030D-6E8A-4147-A177-3AD203B41FA5}">
                      <a16:colId xmlns:a16="http://schemas.microsoft.com/office/drawing/2014/main" val="2857589259"/>
                    </a:ext>
                  </a:extLst>
                </a:gridCol>
                <a:gridCol w="3276830">
                  <a:extLst>
                    <a:ext uri="{9D8B030D-6E8A-4147-A177-3AD203B41FA5}">
                      <a16:colId xmlns:a16="http://schemas.microsoft.com/office/drawing/2014/main" val="2612375682"/>
                    </a:ext>
                  </a:extLst>
                </a:gridCol>
                <a:gridCol w="1601586">
                  <a:extLst>
                    <a:ext uri="{9D8B030D-6E8A-4147-A177-3AD203B41FA5}">
                      <a16:colId xmlns:a16="http://schemas.microsoft.com/office/drawing/2014/main" val="4107928988"/>
                    </a:ext>
                  </a:extLst>
                </a:gridCol>
                <a:gridCol w="4353428">
                  <a:extLst>
                    <a:ext uri="{9D8B030D-6E8A-4147-A177-3AD203B41FA5}">
                      <a16:colId xmlns:a16="http://schemas.microsoft.com/office/drawing/2014/main" val="2528439766"/>
                    </a:ext>
                  </a:extLst>
                </a:gridCol>
              </a:tblGrid>
              <a:tr h="82050">
                <a:tc>
                  <a:txBody>
                    <a:bodyPr/>
                    <a:lstStyle/>
                    <a:p>
                      <a:pPr>
                        <a:buNone/>
                      </a:pPr>
                      <a:r>
                        <a:rPr lang="en-US" sz="1600" b="1" dirty="0"/>
                        <a:t>Legislation</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600" b="1" dirty="0"/>
                        <a:t>Geography</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600" b="1" dirty="0"/>
                        <a:t>Description</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600" b="1" dirty="0"/>
                        <a:t>In Effect?</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600" b="1" dirty="0"/>
                        <a:t>Specific Impact on HRIS/HR Tech</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58511119"/>
                  </a:ext>
                </a:extLst>
              </a:tr>
              <a:tr h="643669">
                <a:tc>
                  <a:txBody>
                    <a:bodyPr/>
                    <a:lstStyle/>
                    <a:p>
                      <a:pPr>
                        <a:buNone/>
                      </a:pPr>
                      <a:r>
                        <a:rPr lang="en-US" sz="1050" b="1" dirty="0"/>
                        <a:t>EU Artificial Intelligence Act (AI Act)</a:t>
                      </a:r>
                      <a:endParaRPr lang="en-US" sz="105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European Union (EU)</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Comprehensive EU-wide framework regulating AI based on risk levels (bans unacceptable AI, strict rules for high-risk AI). Employment-related AI is deemed “high-risk”, triggering heavy compliance obligations. Also prohibits certain uses (e.g. emotion recognition in workplaces).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No </a:t>
                      </a:r>
                    </a:p>
                    <a:p>
                      <a:pPr>
                        <a:buNone/>
                      </a:pPr>
                      <a:r>
                        <a:rPr lang="en-US" sz="1050" dirty="0"/>
                        <a:t>(adopted, enforcement expected by 2026–27)</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HRIS Impact: HR tools (hiring, monitoring, etc.) will require rigorous risk assessments, transparency measures, human oversight and bias mitigation. HR AI systems must be documented and audited to meet the Act’s standards. Some AI functionalities (like emotion analysis on employees) are outright banned, requiring HRIS providers to disable or avoid those features.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243111125"/>
                  </a:ext>
                </a:extLst>
              </a:tr>
              <a:tr h="469834">
                <a:tc>
                  <a:txBody>
                    <a:bodyPr/>
                    <a:lstStyle/>
                    <a:p>
                      <a:pPr>
                        <a:buNone/>
                      </a:pPr>
                      <a:r>
                        <a:rPr lang="en-US" sz="1050" b="1"/>
                        <a:t>General Data Protection Regulation (GDPR)</a:t>
                      </a:r>
                      <a:endParaRPr lang="en-US" sz="105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a:t>EU (global reach)</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Landmark data protection law governing personal data processing and privacy. Requires lawful basis, transparency to data subjects, and strong safeguards for personal data. It also restricts purely automated decisions that have significant effects on individuals.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Yes </a:t>
                      </a:r>
                    </a:p>
                    <a:p>
                      <a:pPr>
                        <a:buNone/>
                      </a:pPr>
                      <a:r>
                        <a:rPr lang="en-US" sz="1050" dirty="0"/>
                        <a:t>(in force since 2018)</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a:t>HRIS Impact: HR systems handling EU residents’ data must ensure data transparency, access/correction rights, and data minimization. If an HRIS automates decisions (hiring, promotion, etc.) without human involvement, individuals have the right to be informed and to demand human review. Non-compliance can lead to fines, so HR tech must include privacy controls (e.g. consent prompts, opt-outs, explainability features).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83833185"/>
                  </a:ext>
                </a:extLst>
              </a:tr>
              <a:tr h="469834">
                <a:tc>
                  <a:txBody>
                    <a:bodyPr/>
                    <a:lstStyle/>
                    <a:p>
                      <a:pPr>
                        <a:buNone/>
                      </a:pPr>
                      <a:r>
                        <a:rPr lang="en-US" sz="1050" b="1"/>
                        <a:t>Canada Artificial Intelligence and Data Act (AIDA)</a:t>
                      </a:r>
                      <a:endParaRPr lang="en-US" sz="105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a:t>Canada (federal)</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Proposed federal AI law similar to the EU AI Act, aimed at regulating “high-impact” AI systems. Would impose requirements for transparency, fairness, and privacy in AI used by organizations operating in Canada. The law targets tools like automated decision engines, screening and biometric systems.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No </a:t>
                      </a:r>
                    </a:p>
                    <a:p>
                      <a:pPr>
                        <a:buNone/>
                      </a:pPr>
                      <a:r>
                        <a:rPr lang="en-US" sz="1050" dirty="0"/>
                        <a:t>(pending – expected 2025 enforcement)</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HRIS Impact: HR AI solutions classified as “high-impact” (e.g. hiring algorithms, employee monitoring AI) will need to meet privacy, transparency, and bias mitigation standards. Employers using AI in HR will likely have to conduct assessments and ensure measures to prevent discrimination, akin to EU requirements. HRIS vendors may need to provide documentation and compliance support for Canadian clients.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372572403"/>
                  </a:ext>
                </a:extLst>
              </a:tr>
              <a:tr h="536694">
                <a:tc>
                  <a:txBody>
                    <a:bodyPr/>
                    <a:lstStyle/>
                    <a:p>
                      <a:pPr>
                        <a:buNone/>
                      </a:pPr>
                      <a:r>
                        <a:rPr lang="en-US" sz="1050" b="1" dirty="0"/>
                        <a:t>China Internet Information Service Algorithmic Recommendation Regulations</a:t>
                      </a:r>
                      <a:endParaRPr lang="en-US" sz="105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a:t>China</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Nationwide regulations (effective 2022) that mandate transparency and oversight of algorithmic recommendation services. Companies must disclose algorithm details to authorities, allow users to opt-out of personalized recommendations, and conduct regular audits for fairness.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a:t>Yes (since March 2022)</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HRIS Impact: HR platforms operating in China that use recommendation or ranking algorithms (e.g. resume ranking, training recommendations) must register and publicly disclose key aspects of those algorithms. Systems must include user controls (e.g. ability to turn off AI recommendations) and undergo audits. Employers need to vet HR tech vendors for compliance with these transparency and reporting requirements to avoid regulatory penalties.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905269718"/>
                  </a:ext>
                </a:extLst>
              </a:tr>
            </a:tbl>
          </a:graphicData>
        </a:graphic>
      </p:graphicFrame>
      <p:sp>
        <p:nvSpPr>
          <p:cNvPr id="5" name="TextBox 4">
            <a:extLst>
              <a:ext uri="{FF2B5EF4-FFF2-40B4-BE49-F238E27FC236}">
                <a16:creationId xmlns:a16="http://schemas.microsoft.com/office/drawing/2014/main" id="{FD0714B6-A48A-4327-86F3-1D415345DAB8}"/>
              </a:ext>
            </a:extLst>
          </p:cNvPr>
          <p:cNvSpPr txBox="1"/>
          <p:nvPr/>
        </p:nvSpPr>
        <p:spPr>
          <a:xfrm>
            <a:off x="449006" y="6573639"/>
            <a:ext cx="11718141" cy="246221"/>
          </a:xfrm>
          <a:prstGeom prst="rect">
            <a:avLst/>
          </a:prstGeom>
          <a:noFill/>
        </p:spPr>
        <p:txBody>
          <a:bodyPr wrap="square" rtlCol="0">
            <a:spAutoFit/>
          </a:bodyPr>
          <a:lstStyle/>
          <a:p>
            <a:r>
              <a:rPr lang="en-US" sz="1000" dirty="0"/>
              <a:t>Information only, not legal advice. Always confirm with your legal and privacy teams.</a:t>
            </a:r>
          </a:p>
        </p:txBody>
      </p:sp>
      <p:sp>
        <p:nvSpPr>
          <p:cNvPr id="7" name="TextBox 6">
            <a:extLst>
              <a:ext uri="{FF2B5EF4-FFF2-40B4-BE49-F238E27FC236}">
                <a16:creationId xmlns:a16="http://schemas.microsoft.com/office/drawing/2014/main" id="{1FA413E2-A012-8062-EA83-6D618C636D3C}"/>
              </a:ext>
            </a:extLst>
          </p:cNvPr>
          <p:cNvSpPr txBox="1"/>
          <p:nvPr/>
        </p:nvSpPr>
        <p:spPr>
          <a:xfrm>
            <a:off x="169741" y="1104037"/>
            <a:ext cx="11742517" cy="738664"/>
          </a:xfrm>
          <a:prstGeom prst="rect">
            <a:avLst/>
          </a:prstGeom>
          <a:noFill/>
        </p:spPr>
        <p:txBody>
          <a:bodyPr wrap="square">
            <a:spAutoFit/>
          </a:bodyPr>
          <a:lstStyle/>
          <a:p>
            <a:r>
              <a:rPr lang="en-US" sz="1400" dirty="0"/>
              <a:t>This overview highlights some of the most visible AI-related laws that can impact how you use AI in HR and HRIS, next to the EU AI Act. It is </a:t>
            </a:r>
            <a:r>
              <a:rPr lang="en-US" sz="1400" b="1" dirty="0"/>
              <a:t>not</a:t>
            </a:r>
            <a:r>
              <a:rPr lang="en-US" sz="1400" dirty="0"/>
              <a:t> exhaustive, but a starting point to spot where you may be in scope and to trigger a deeper conversation with your internal legal and compliance teams.</a:t>
            </a:r>
          </a:p>
        </p:txBody>
      </p:sp>
    </p:spTree>
    <p:extLst>
      <p:ext uri="{BB962C8B-B14F-4D97-AF65-F5344CB8AC3E}">
        <p14:creationId xmlns:p14="http://schemas.microsoft.com/office/powerpoint/2010/main" val="3401638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F071CC-D32D-787D-BFB1-7591F60630C8}"/>
              </a:ext>
            </a:extLst>
          </p:cNvPr>
          <p:cNvSpPr>
            <a:spLocks noGrp="1"/>
          </p:cNvSpPr>
          <p:nvPr>
            <p:ph type="sldNum" sz="quarter" idx="4"/>
          </p:nvPr>
        </p:nvSpPr>
        <p:spPr/>
        <p:txBody>
          <a:bodyPr/>
          <a:lstStyle/>
          <a:p>
            <a:fld id="{B97DCD48-F2F0-436C-978D-7C4D59D5E31F}" type="slidenum">
              <a:rPr lang="en-US" smtClean="0"/>
              <a:pPr/>
              <a:t>11</a:t>
            </a:fld>
            <a:endParaRPr lang="en-US"/>
          </a:p>
        </p:txBody>
      </p:sp>
      <p:sp>
        <p:nvSpPr>
          <p:cNvPr id="3" name="Title 2">
            <a:extLst>
              <a:ext uri="{FF2B5EF4-FFF2-40B4-BE49-F238E27FC236}">
                <a16:creationId xmlns:a16="http://schemas.microsoft.com/office/drawing/2014/main" id="{341DA98E-9F6F-DFC6-EA77-8FE92A927FB5}"/>
              </a:ext>
            </a:extLst>
          </p:cNvPr>
          <p:cNvSpPr>
            <a:spLocks noGrp="1"/>
          </p:cNvSpPr>
          <p:nvPr>
            <p:ph type="title"/>
          </p:nvPr>
        </p:nvSpPr>
        <p:spPr/>
        <p:txBody>
          <a:bodyPr/>
          <a:lstStyle/>
          <a:p>
            <a:r>
              <a:rPr lang="en-US" dirty="0"/>
              <a:t>Major AI-Related Legislation Impacting HRIS (Global Overview)</a:t>
            </a:r>
          </a:p>
        </p:txBody>
      </p:sp>
      <p:graphicFrame>
        <p:nvGraphicFramePr>
          <p:cNvPr id="4" name="Table 3">
            <a:extLst>
              <a:ext uri="{FF2B5EF4-FFF2-40B4-BE49-F238E27FC236}">
                <a16:creationId xmlns:a16="http://schemas.microsoft.com/office/drawing/2014/main" id="{E680C3AB-6CE2-F541-BB41-13251E9080DE}"/>
              </a:ext>
            </a:extLst>
          </p:cNvPr>
          <p:cNvGraphicFramePr>
            <a:graphicFrameLocks noGrp="1"/>
          </p:cNvGraphicFramePr>
          <p:nvPr>
            <p:extLst>
              <p:ext uri="{D42A27DB-BD31-4B8C-83A1-F6EECF244321}">
                <p14:modId xmlns:p14="http://schemas.microsoft.com/office/powerpoint/2010/main" val="470618732"/>
              </p:ext>
            </p:extLst>
          </p:nvPr>
        </p:nvGraphicFramePr>
        <p:xfrm>
          <a:off x="85690" y="1113335"/>
          <a:ext cx="11852516" cy="4420944"/>
        </p:xfrm>
        <a:graphic>
          <a:graphicData uri="http://schemas.openxmlformats.org/drawingml/2006/table">
            <a:tbl>
              <a:tblPr firstRow="1">
                <a:tableStyleId>{F2DE63D5-997A-4646-A377-4702673A728D}</a:tableStyleId>
              </a:tblPr>
              <a:tblGrid>
                <a:gridCol w="1410039">
                  <a:extLst>
                    <a:ext uri="{9D8B030D-6E8A-4147-A177-3AD203B41FA5}">
                      <a16:colId xmlns:a16="http://schemas.microsoft.com/office/drawing/2014/main" val="799999665"/>
                    </a:ext>
                  </a:extLst>
                </a:gridCol>
                <a:gridCol w="1210633">
                  <a:extLst>
                    <a:ext uri="{9D8B030D-6E8A-4147-A177-3AD203B41FA5}">
                      <a16:colId xmlns:a16="http://schemas.microsoft.com/office/drawing/2014/main" val="2857589259"/>
                    </a:ext>
                  </a:extLst>
                </a:gridCol>
                <a:gridCol w="3276830">
                  <a:extLst>
                    <a:ext uri="{9D8B030D-6E8A-4147-A177-3AD203B41FA5}">
                      <a16:colId xmlns:a16="http://schemas.microsoft.com/office/drawing/2014/main" val="2612375682"/>
                    </a:ext>
                  </a:extLst>
                </a:gridCol>
                <a:gridCol w="1601586">
                  <a:extLst>
                    <a:ext uri="{9D8B030D-6E8A-4147-A177-3AD203B41FA5}">
                      <a16:colId xmlns:a16="http://schemas.microsoft.com/office/drawing/2014/main" val="4107928988"/>
                    </a:ext>
                  </a:extLst>
                </a:gridCol>
                <a:gridCol w="4353428">
                  <a:extLst>
                    <a:ext uri="{9D8B030D-6E8A-4147-A177-3AD203B41FA5}">
                      <a16:colId xmlns:a16="http://schemas.microsoft.com/office/drawing/2014/main" val="2528439766"/>
                    </a:ext>
                  </a:extLst>
                </a:gridCol>
              </a:tblGrid>
              <a:tr h="82050">
                <a:tc>
                  <a:txBody>
                    <a:bodyPr/>
                    <a:lstStyle/>
                    <a:p>
                      <a:pPr>
                        <a:buNone/>
                      </a:pPr>
                      <a:r>
                        <a:rPr lang="en-US" sz="1600" b="1" dirty="0"/>
                        <a:t>Legislation</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600" b="1" dirty="0"/>
                        <a:t>Geography</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600" b="1" dirty="0"/>
                        <a:t>Description</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600" b="1" dirty="0"/>
                        <a:t>In Effect?</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600" b="1" dirty="0"/>
                        <a:t>Specific Impact on HRIS/HR Tech</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58511119"/>
                  </a:ext>
                </a:extLst>
              </a:tr>
              <a:tr h="536694">
                <a:tc>
                  <a:txBody>
                    <a:bodyPr/>
                    <a:lstStyle/>
                    <a:p>
                      <a:pPr>
                        <a:buNone/>
                      </a:pPr>
                      <a:r>
                        <a:rPr lang="en-US" sz="1050" b="1" dirty="0"/>
                        <a:t>NYC Local Law 144 (Automated Employment Decision Tools)</a:t>
                      </a:r>
                      <a:endParaRPr lang="en-US" sz="105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New York City, USA</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a:t>Pioneering local law prohibiting use of automated employment decision tools (AEDTs) for hiring or promotions unless the tool undergoes an annual bias audit by an independent auditor and results are published. Employers must also give candidates notice that AI will be used in assessment.</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Yes </a:t>
                      </a:r>
                    </a:p>
                    <a:p>
                      <a:pPr>
                        <a:buNone/>
                      </a:pPr>
                      <a:r>
                        <a:rPr lang="en-US" sz="1050" dirty="0"/>
                        <a:t>(in force; effective July 2023)</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HRIS Impact: Any HR software using AI/ML for recruiting (résumé screening, video interview scoring, etc.) in NYC must be audited yearly for bias, with a summary of the audit publicly posted. HRIS vendors need to furnish bias audit reports or tools cannot be used by NYC employers. Additionally, HR must inform candidates about the AI tool’s role and what characteristics it evaluates, ensuring transparency in AI-driven hiring decisions.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725764376"/>
                  </a:ext>
                </a:extLst>
              </a:tr>
              <a:tr h="737272">
                <a:tc>
                  <a:txBody>
                    <a:bodyPr/>
                    <a:lstStyle/>
                    <a:p>
                      <a:pPr>
                        <a:buNone/>
                      </a:pPr>
                      <a:r>
                        <a:rPr lang="it-IT" sz="1050" b="1"/>
                        <a:t>Colorado SB 24-205 (Colorado AI Act)</a:t>
                      </a:r>
                      <a:endParaRPr lang="it-IT" sz="105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Colorado, USA</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a:t>Comprehensive state law designating AI use in employment decisions (hiring, promotion, etc.) as high-risk. Requires employers (50+ employees) to implement AI risk management policies and conduct impact assessments for all AI systems. Employers must also publish a plain-language disclosure about their AI system’s use and data collection. Provides rights to individuals to correct AI-driven data and appeal significant automated decisions.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No </a:t>
                      </a:r>
                    </a:p>
                    <a:p>
                      <a:pPr>
                        <a:buNone/>
                      </a:pPr>
                      <a:r>
                        <a:rPr lang="en-US" sz="1050" dirty="0"/>
                        <a:t>(takes effect Feb 1, 2026)</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a:t>HRIS Impact: Organizations using AI in HR processes must establish ongoing risk assessments and mitigation plans for those tools. HRIS software deployed in Colorado will need features for data correction and an appeals process for employees/candidates affected by automated decisions. Employers and HRIS providers share responsibility to prevent “algorithmic discrimination”, meaning HR AI tools must be designed and configured to avoid adverse impact on protected classes or face legal liability.</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016249460"/>
                  </a:ext>
                </a:extLst>
              </a:tr>
              <a:tr h="737272">
                <a:tc>
                  <a:txBody>
                    <a:bodyPr/>
                    <a:lstStyle/>
                    <a:p>
                      <a:pPr>
                        <a:buNone/>
                      </a:pPr>
                      <a:r>
                        <a:rPr lang="en-US" sz="1050" b="1"/>
                        <a:t>Illinois Artificial Intelligence Video Interview Act</a:t>
                      </a:r>
                      <a:endParaRPr lang="en-US" sz="105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Illinois, USA</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First-of-its-kind state law regulating AI in hiring interviews. Requires companies to notify applicants and obtain consent before using AI to analyze video interviews. Employers must explain how the AI works and what characteristics it evaluates. Recorded interview videos can only be shared with persons necessary to evaluate the candidate, and applicants can request deletion of their video and AI analysis within 30 days.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Yes </a:t>
                      </a:r>
                    </a:p>
                    <a:p>
                      <a:pPr>
                        <a:buNone/>
                      </a:pPr>
                      <a:r>
                        <a:rPr lang="en-US" sz="1050" dirty="0"/>
                        <a:t>(in force since Jan 2020)</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HRIS Impact: HR hiring systems with video interview analytics must include informed consent workflows and clear explanations for candidates. HRIS or video interview platforms need functionality to delete interview recordings/analysis on request. These requirements promote data transparency and give candidates control, so HR departments may avoid or heavily vet AI video interview tools to remain compliant (Illinois also mandates annual reporting of demographic data if AI-only video screening is used).</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971452655"/>
                  </a:ext>
                </a:extLst>
              </a:tr>
            </a:tbl>
          </a:graphicData>
        </a:graphic>
      </p:graphicFrame>
      <p:sp>
        <p:nvSpPr>
          <p:cNvPr id="5" name="TextBox 4">
            <a:extLst>
              <a:ext uri="{FF2B5EF4-FFF2-40B4-BE49-F238E27FC236}">
                <a16:creationId xmlns:a16="http://schemas.microsoft.com/office/drawing/2014/main" id="{E927318D-38C6-7663-DB2B-4AF2B3BA69CA}"/>
              </a:ext>
            </a:extLst>
          </p:cNvPr>
          <p:cNvSpPr txBox="1"/>
          <p:nvPr/>
        </p:nvSpPr>
        <p:spPr>
          <a:xfrm>
            <a:off x="449006" y="6573639"/>
            <a:ext cx="11718141" cy="246221"/>
          </a:xfrm>
          <a:prstGeom prst="rect">
            <a:avLst/>
          </a:prstGeom>
          <a:noFill/>
        </p:spPr>
        <p:txBody>
          <a:bodyPr wrap="square" rtlCol="0">
            <a:spAutoFit/>
          </a:bodyPr>
          <a:lstStyle/>
          <a:p>
            <a:r>
              <a:rPr lang="en-US" sz="1000" dirty="0"/>
              <a:t>Information only, not legal advice. Always confirm with your legal and privacy teams.</a:t>
            </a:r>
          </a:p>
        </p:txBody>
      </p:sp>
    </p:spTree>
    <p:extLst>
      <p:ext uri="{BB962C8B-B14F-4D97-AF65-F5344CB8AC3E}">
        <p14:creationId xmlns:p14="http://schemas.microsoft.com/office/powerpoint/2010/main" val="4147988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EF33D-CEB8-AAE7-8F36-73EA16DD2A0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24F1BB-D45B-28A6-9318-A23EBE6DAA03}"/>
              </a:ext>
            </a:extLst>
          </p:cNvPr>
          <p:cNvSpPr>
            <a:spLocks noGrp="1"/>
          </p:cNvSpPr>
          <p:nvPr>
            <p:ph type="sldNum" sz="quarter" idx="4"/>
          </p:nvPr>
        </p:nvSpPr>
        <p:spPr/>
        <p:txBody>
          <a:bodyPr/>
          <a:lstStyle/>
          <a:p>
            <a:fld id="{B97DCD48-F2F0-436C-978D-7C4D59D5E31F}" type="slidenum">
              <a:rPr lang="en-US" smtClean="0"/>
              <a:pPr/>
              <a:t>12</a:t>
            </a:fld>
            <a:endParaRPr lang="en-US"/>
          </a:p>
        </p:txBody>
      </p:sp>
      <p:sp>
        <p:nvSpPr>
          <p:cNvPr id="3" name="Title 2">
            <a:extLst>
              <a:ext uri="{FF2B5EF4-FFF2-40B4-BE49-F238E27FC236}">
                <a16:creationId xmlns:a16="http://schemas.microsoft.com/office/drawing/2014/main" id="{2E73A597-63E7-3199-3DCE-0A5271ACE663}"/>
              </a:ext>
            </a:extLst>
          </p:cNvPr>
          <p:cNvSpPr>
            <a:spLocks noGrp="1"/>
          </p:cNvSpPr>
          <p:nvPr>
            <p:ph type="title"/>
          </p:nvPr>
        </p:nvSpPr>
        <p:spPr/>
        <p:txBody>
          <a:bodyPr/>
          <a:lstStyle/>
          <a:p>
            <a:r>
              <a:rPr lang="en-US" dirty="0"/>
              <a:t>Major AI-Related Legislation Impacting HRIS (Global Overview)</a:t>
            </a:r>
          </a:p>
        </p:txBody>
      </p:sp>
      <p:graphicFrame>
        <p:nvGraphicFramePr>
          <p:cNvPr id="4" name="Table 3">
            <a:extLst>
              <a:ext uri="{FF2B5EF4-FFF2-40B4-BE49-F238E27FC236}">
                <a16:creationId xmlns:a16="http://schemas.microsoft.com/office/drawing/2014/main" id="{97B2D27A-2494-2EE6-4E46-B429E5F7A5E4}"/>
              </a:ext>
            </a:extLst>
          </p:cNvPr>
          <p:cNvGraphicFramePr>
            <a:graphicFrameLocks noGrp="1"/>
          </p:cNvGraphicFramePr>
          <p:nvPr>
            <p:extLst>
              <p:ext uri="{D42A27DB-BD31-4B8C-83A1-F6EECF244321}">
                <p14:modId xmlns:p14="http://schemas.microsoft.com/office/powerpoint/2010/main" val="461687425"/>
              </p:ext>
            </p:extLst>
          </p:nvPr>
        </p:nvGraphicFramePr>
        <p:xfrm>
          <a:off x="85690" y="1113335"/>
          <a:ext cx="11852516" cy="5567912"/>
        </p:xfrm>
        <a:graphic>
          <a:graphicData uri="http://schemas.openxmlformats.org/drawingml/2006/table">
            <a:tbl>
              <a:tblPr firstRow="1">
                <a:tableStyleId>{F2DE63D5-997A-4646-A377-4702673A728D}</a:tableStyleId>
              </a:tblPr>
              <a:tblGrid>
                <a:gridCol w="1410039">
                  <a:extLst>
                    <a:ext uri="{9D8B030D-6E8A-4147-A177-3AD203B41FA5}">
                      <a16:colId xmlns:a16="http://schemas.microsoft.com/office/drawing/2014/main" val="799999665"/>
                    </a:ext>
                  </a:extLst>
                </a:gridCol>
                <a:gridCol w="1210633">
                  <a:extLst>
                    <a:ext uri="{9D8B030D-6E8A-4147-A177-3AD203B41FA5}">
                      <a16:colId xmlns:a16="http://schemas.microsoft.com/office/drawing/2014/main" val="2857589259"/>
                    </a:ext>
                  </a:extLst>
                </a:gridCol>
                <a:gridCol w="3276830">
                  <a:extLst>
                    <a:ext uri="{9D8B030D-6E8A-4147-A177-3AD203B41FA5}">
                      <a16:colId xmlns:a16="http://schemas.microsoft.com/office/drawing/2014/main" val="2612375682"/>
                    </a:ext>
                  </a:extLst>
                </a:gridCol>
                <a:gridCol w="1246283">
                  <a:extLst>
                    <a:ext uri="{9D8B030D-6E8A-4147-A177-3AD203B41FA5}">
                      <a16:colId xmlns:a16="http://schemas.microsoft.com/office/drawing/2014/main" val="4107928988"/>
                    </a:ext>
                  </a:extLst>
                </a:gridCol>
                <a:gridCol w="4708731">
                  <a:extLst>
                    <a:ext uri="{9D8B030D-6E8A-4147-A177-3AD203B41FA5}">
                      <a16:colId xmlns:a16="http://schemas.microsoft.com/office/drawing/2014/main" val="2528439766"/>
                    </a:ext>
                  </a:extLst>
                </a:gridCol>
              </a:tblGrid>
              <a:tr h="230822">
                <a:tc>
                  <a:txBody>
                    <a:bodyPr/>
                    <a:lstStyle/>
                    <a:p>
                      <a:pPr>
                        <a:buNone/>
                      </a:pPr>
                      <a:r>
                        <a:rPr lang="en-US" sz="1600" b="1" dirty="0"/>
                        <a:t>Legislation</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600" b="1" dirty="0"/>
                        <a:t>Geography</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600" b="1" dirty="0"/>
                        <a:t>Description</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600" b="1" dirty="0"/>
                        <a:t>In Effect?</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600" b="1" dirty="0"/>
                        <a:t>Specific Impact on HRIS/HR Tech</a:t>
                      </a:r>
                      <a:endParaRPr lang="en-US" sz="160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58511119"/>
                  </a:ext>
                </a:extLst>
              </a:tr>
              <a:tr h="1493305">
                <a:tc>
                  <a:txBody>
                    <a:bodyPr/>
                    <a:lstStyle/>
                    <a:p>
                      <a:pPr>
                        <a:buNone/>
                      </a:pPr>
                      <a:r>
                        <a:rPr lang="en-US" sz="1050" b="1" dirty="0"/>
                        <a:t>Illinois Human Rights Act – AI Amendment (HB 3773)</a:t>
                      </a:r>
                      <a:endParaRPr lang="en-US" sz="1050" dirty="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Illinois, USA</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Recent amendment to Illinois’ anti-discrimination law (IHRA) explicitly banning the use of AI (including generative AI) in ways that discriminate against protected classes (even unintentionally). Requires employers to notify employees and applicants whenever AI is used to “influence or facilitate” any employment decision (hiring, promotion, discipline, etc.). Enforcement by the state human rights department with civil penalties and remedies for violations.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Yes </a:t>
                      </a:r>
                    </a:p>
                    <a:p>
                      <a:pPr>
                        <a:buNone/>
                      </a:pPr>
                      <a:r>
                        <a:rPr lang="en-US" sz="1050" dirty="0"/>
                        <a:t>(effective Jan 1, 2026)</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HRIS Impact: Employers must transparently disclose any HRIS features or tools that use AI in employment decisions. HRIS platforms will need to provide information to employers about where AI is embedded (e.g. in screening, performance analytics) to enable these notices. The law’s broad ban on AI-driven bias means HR tech used in Illinois must be carefully tested and monitored for disparate impact – using AI that results in biased outcomes can lead to discrimination claims. Compliance may involve documentation of AI logic and regular bias audits (even though Illinois does not mandate audits, proof of fairness will be critical).</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0528018"/>
                  </a:ext>
                </a:extLst>
              </a:tr>
              <a:tr h="1791194">
                <a:tc>
                  <a:txBody>
                    <a:bodyPr/>
                    <a:lstStyle/>
                    <a:p>
                      <a:pPr>
                        <a:buNone/>
                      </a:pPr>
                      <a:r>
                        <a:rPr lang="en-US" sz="1050" b="1"/>
                        <a:t>California FEHC Automated-Decision Systems Regulations</a:t>
                      </a:r>
                      <a:endParaRPr lang="en-US" sz="105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California, USA</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New regulations (2025) by California’s Civil Rights Council extending the Fair Employment and Housing Act (FEHA) to cover automated decision systems in employment. Unlawful to use AI or algorithms that result in discrimination against applicants or employees. Requires human oversight of AI-driven decisions (no fully autonomous hiring decisions), and mandates employers retain records of AI criteria and outputs for 4 years. The rules broadly define covered AI tools (e.g. resume screeners, video interview analyzers, candidate matching algorithms).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Yes </a:t>
                      </a:r>
                    </a:p>
                    <a:p>
                      <a:pPr>
                        <a:buNone/>
                      </a:pPr>
                      <a:r>
                        <a:rPr lang="en-US" sz="1050" dirty="0"/>
                        <a:t>(effective Oct 1, 2025)</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HRIS Impact: HR systems using automated decision-making in California must be deployed with built-in human review processes – employers cannot rely solely on AI for final employment decisions. HRIS vendors need to ensure their tools allow for human intervention and produce audit records of how decisions are made, since employers must keep AI-related records for at least four years. AI-driven assessments that disproportionately screen out protected groups could directly violate California law, so HR tech providers and users must rigorously test for bias and make accommodations for people with disabilities or other protected traits (aligning AI tool use with traditional FEHA non-discrimination mandates).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81832288"/>
                  </a:ext>
                </a:extLst>
              </a:tr>
              <a:tr h="1791194">
                <a:tc>
                  <a:txBody>
                    <a:bodyPr/>
                    <a:lstStyle/>
                    <a:p>
                      <a:pPr>
                        <a:buNone/>
                      </a:pPr>
                      <a:r>
                        <a:rPr lang="en-US" sz="1050" b="1"/>
                        <a:t>California Consumer Privacy Act – Automated Decision Rules</a:t>
                      </a:r>
                      <a:endParaRPr lang="en-US" sz="1050"/>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California, USA</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Recent amendments to California’s privacy laws (CCPA/CPRA) to address AI: From 2027, covered employers using automated decision-making technology in employment must notify applicants and employees about its use. Individuals must be given the right to opt out of automated decisions (or alternatively, a right to appeal to a human decision-maker). Employers will also be required to conduct impact assessments of these AI tools and answer employees’ requests with plain-language explanations of how the AI works.</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dirty="0"/>
                        <a:t>No </a:t>
                      </a:r>
                    </a:p>
                    <a:p>
                      <a:pPr>
                        <a:buNone/>
                      </a:pPr>
                      <a:r>
                        <a:rPr lang="en-US" sz="1050" dirty="0"/>
                        <a:t>(effective Jan 1, 2027)</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buNone/>
                      </a:pPr>
                      <a:r>
                        <a:rPr lang="en-US" sz="1050" b="0" dirty="0"/>
                        <a:t>HRIS Impact: HR technology used in California will need to support transparency and choice for employees. This means HRIS software should be able to generate user-friendly explanations of any algorithms used in hiring or HR decisions, and provide mechanisms to handle opt-out requests (e.g. offer a manual process if someone opts out of AI). Employers will need to perform algorithmic bias and privacy impact assessments on HRIS tools, so vendors may be expected to supply assessment documentation. These requirements elevate employees’ rights around automated decisions (similar to GDPR).</a:t>
                      </a:r>
                    </a:p>
                  </a:txBody>
                  <a:tcPr marL="4146" marR="4146" marT="2073" marB="2073"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94719324"/>
                  </a:ext>
                </a:extLst>
              </a:tr>
            </a:tbl>
          </a:graphicData>
        </a:graphic>
      </p:graphicFrame>
    </p:spTree>
    <p:extLst>
      <p:ext uri="{BB962C8B-B14F-4D97-AF65-F5344CB8AC3E}">
        <p14:creationId xmlns:p14="http://schemas.microsoft.com/office/powerpoint/2010/main" val="3680373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DEC46-50ED-A7F3-6B8A-A8B35177FB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FBDEC7-78CB-93A7-6749-4F35F48955DD}"/>
              </a:ext>
            </a:extLst>
          </p:cNvPr>
          <p:cNvSpPr>
            <a:spLocks noGrp="1"/>
          </p:cNvSpPr>
          <p:nvPr>
            <p:ph type="title"/>
          </p:nvPr>
        </p:nvSpPr>
        <p:spPr>
          <a:xfrm>
            <a:off x="-498763" y="3259590"/>
            <a:ext cx="8222526" cy="816864"/>
          </a:xfrm>
          <a:solidFill>
            <a:schemeClr val="accent1"/>
          </a:solidFill>
        </p:spPr>
        <p:txBody>
          <a:bodyPr/>
          <a:lstStyle/>
          <a:p>
            <a:r>
              <a:rPr lang="en-US" dirty="0"/>
              <a:t>Risk &amp; Controls - Checklist</a:t>
            </a:r>
          </a:p>
        </p:txBody>
      </p:sp>
      <p:sp>
        <p:nvSpPr>
          <p:cNvPr id="3" name="Graphic 3">
            <a:extLst>
              <a:ext uri="{FF2B5EF4-FFF2-40B4-BE49-F238E27FC236}">
                <a16:creationId xmlns:a16="http://schemas.microsoft.com/office/drawing/2014/main" id="{2DD861A8-AAAC-42A9-68AD-220CEFEB9E70}"/>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a:extLst>
                <a:ext uri="{28A0092B-C50C-407E-A947-70E740481C1C}">
                  <a14:useLocalDpi xmlns:a14="http://schemas.microsoft.com/office/drawing/2010/main" val="0"/>
                </a:ext>
              </a:extLst>
            </a:blip>
            <a:stretch>
              <a:fillRect/>
            </a:stretch>
          </a:blipFill>
          <a:ln w="2858" cap="flat">
            <a:noFill/>
            <a:prstDash val="solid"/>
            <a:miter/>
          </a:ln>
        </p:spPr>
        <p:txBody>
          <a:bodyPr rtlCol="0" anchor="ctr"/>
          <a:lstStyle/>
          <a:p>
            <a:endParaRPr lang="en-GB"/>
          </a:p>
        </p:txBody>
      </p:sp>
    </p:spTree>
    <p:extLst>
      <p:ext uri="{BB962C8B-B14F-4D97-AF65-F5344CB8AC3E}">
        <p14:creationId xmlns:p14="http://schemas.microsoft.com/office/powerpoint/2010/main" val="47107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911904-BA61-D7B6-C3B7-ABDCAC290779}"/>
              </a:ext>
            </a:extLst>
          </p:cNvPr>
          <p:cNvSpPr>
            <a:spLocks noGrp="1"/>
          </p:cNvSpPr>
          <p:nvPr>
            <p:ph type="sldNum" sz="quarter" idx="4"/>
          </p:nvPr>
        </p:nvSpPr>
        <p:spPr/>
        <p:txBody>
          <a:bodyPr/>
          <a:lstStyle/>
          <a:p>
            <a:fld id="{B97DCD48-F2F0-436C-978D-7C4D59D5E31F}" type="slidenum">
              <a:rPr lang="en-US" smtClean="0"/>
              <a:pPr/>
              <a:t>14</a:t>
            </a:fld>
            <a:endParaRPr lang="en-US"/>
          </a:p>
        </p:txBody>
      </p:sp>
      <p:sp>
        <p:nvSpPr>
          <p:cNvPr id="3" name="Title 2">
            <a:extLst>
              <a:ext uri="{FF2B5EF4-FFF2-40B4-BE49-F238E27FC236}">
                <a16:creationId xmlns:a16="http://schemas.microsoft.com/office/drawing/2014/main" id="{4CAB6B3B-0FE2-A880-67A5-E7CDF5EE75FC}"/>
              </a:ext>
            </a:extLst>
          </p:cNvPr>
          <p:cNvSpPr>
            <a:spLocks noGrp="1"/>
          </p:cNvSpPr>
          <p:nvPr>
            <p:ph type="title"/>
          </p:nvPr>
        </p:nvSpPr>
        <p:spPr/>
        <p:txBody>
          <a:bodyPr/>
          <a:lstStyle/>
          <a:p>
            <a:r>
              <a:rPr lang="en-US" dirty="0"/>
              <a:t>Risk &amp; Controls Checklist </a:t>
            </a:r>
          </a:p>
        </p:txBody>
      </p:sp>
      <p:graphicFrame>
        <p:nvGraphicFramePr>
          <p:cNvPr id="4" name="Table 3">
            <a:extLst>
              <a:ext uri="{FF2B5EF4-FFF2-40B4-BE49-F238E27FC236}">
                <a16:creationId xmlns:a16="http://schemas.microsoft.com/office/drawing/2014/main" id="{F5872603-E620-5BBD-878B-12E36DA6CFAD}"/>
              </a:ext>
            </a:extLst>
          </p:cNvPr>
          <p:cNvGraphicFramePr>
            <a:graphicFrameLocks noGrp="1"/>
          </p:cNvGraphicFramePr>
          <p:nvPr>
            <p:extLst>
              <p:ext uri="{D42A27DB-BD31-4B8C-83A1-F6EECF244321}">
                <p14:modId xmlns:p14="http://schemas.microsoft.com/office/powerpoint/2010/main" val="1295465345"/>
              </p:ext>
            </p:extLst>
          </p:nvPr>
        </p:nvGraphicFramePr>
        <p:xfrm>
          <a:off x="121497" y="838633"/>
          <a:ext cx="11949006" cy="5513136"/>
        </p:xfrm>
        <a:graphic>
          <a:graphicData uri="http://schemas.openxmlformats.org/drawingml/2006/table">
            <a:tbl>
              <a:tblPr firstRow="1">
                <a:tableStyleId>{F2DE63D5-997A-4646-A377-4702673A728D}</a:tableStyleId>
              </a:tblPr>
              <a:tblGrid>
                <a:gridCol w="1379328">
                  <a:extLst>
                    <a:ext uri="{9D8B030D-6E8A-4147-A177-3AD203B41FA5}">
                      <a16:colId xmlns:a16="http://schemas.microsoft.com/office/drawing/2014/main" val="157553564"/>
                    </a:ext>
                  </a:extLst>
                </a:gridCol>
                <a:gridCol w="3323303">
                  <a:extLst>
                    <a:ext uri="{9D8B030D-6E8A-4147-A177-3AD203B41FA5}">
                      <a16:colId xmlns:a16="http://schemas.microsoft.com/office/drawing/2014/main" val="1531358980"/>
                    </a:ext>
                  </a:extLst>
                </a:gridCol>
                <a:gridCol w="3215148">
                  <a:extLst>
                    <a:ext uri="{9D8B030D-6E8A-4147-A177-3AD203B41FA5}">
                      <a16:colId xmlns:a16="http://schemas.microsoft.com/office/drawing/2014/main" val="3663860172"/>
                    </a:ext>
                  </a:extLst>
                </a:gridCol>
                <a:gridCol w="1199537">
                  <a:extLst>
                    <a:ext uri="{9D8B030D-6E8A-4147-A177-3AD203B41FA5}">
                      <a16:colId xmlns:a16="http://schemas.microsoft.com/office/drawing/2014/main" val="3106279971"/>
                    </a:ext>
                  </a:extLst>
                </a:gridCol>
                <a:gridCol w="1219200">
                  <a:extLst>
                    <a:ext uri="{9D8B030D-6E8A-4147-A177-3AD203B41FA5}">
                      <a16:colId xmlns:a16="http://schemas.microsoft.com/office/drawing/2014/main" val="1557883647"/>
                    </a:ext>
                  </a:extLst>
                </a:gridCol>
                <a:gridCol w="1612490">
                  <a:extLst>
                    <a:ext uri="{9D8B030D-6E8A-4147-A177-3AD203B41FA5}">
                      <a16:colId xmlns:a16="http://schemas.microsoft.com/office/drawing/2014/main" val="979051299"/>
                    </a:ext>
                  </a:extLst>
                </a:gridCol>
              </a:tblGrid>
              <a:tr h="98479">
                <a:tc>
                  <a:txBody>
                    <a:bodyPr/>
                    <a:lstStyle/>
                    <a:p>
                      <a:pPr>
                        <a:buNone/>
                      </a:pPr>
                      <a:r>
                        <a:rPr lang="en-US" sz="1200" dirty="0"/>
                        <a:t>Area</a:t>
                      </a:r>
                    </a:p>
                  </a:txBody>
                  <a:tcPr marL="9848" marR="9848" marT="4924" marB="4924" anchor="ctr">
                    <a:lnB w="12700" cap="flat" cmpd="sng" algn="ctr">
                      <a:solidFill>
                        <a:schemeClr val="tx1"/>
                      </a:solidFill>
                      <a:prstDash val="solid"/>
                      <a:round/>
                      <a:headEnd type="none" w="med" len="med"/>
                      <a:tailEnd type="none" w="med" len="med"/>
                    </a:lnB>
                  </a:tcPr>
                </a:tc>
                <a:tc>
                  <a:txBody>
                    <a:bodyPr/>
                    <a:lstStyle/>
                    <a:p>
                      <a:pPr>
                        <a:buNone/>
                      </a:pPr>
                      <a:r>
                        <a:rPr lang="en-US" sz="1200" dirty="0"/>
                        <a:t>Risk / control question for this use case</a:t>
                      </a:r>
                    </a:p>
                  </a:txBody>
                  <a:tcPr marL="9848" marR="9848" marT="4924" marB="4924" anchor="ctr">
                    <a:lnB w="12700" cap="flat" cmpd="sng" algn="ctr">
                      <a:solidFill>
                        <a:schemeClr val="tx1"/>
                      </a:solidFill>
                      <a:prstDash val="solid"/>
                      <a:round/>
                      <a:headEnd type="none" w="med" len="med"/>
                      <a:tailEnd type="none" w="med" len="med"/>
                    </a:lnB>
                  </a:tcPr>
                </a:tc>
                <a:tc>
                  <a:txBody>
                    <a:bodyPr/>
                    <a:lstStyle/>
                    <a:p>
                      <a:pPr>
                        <a:buNone/>
                      </a:pPr>
                      <a:r>
                        <a:rPr lang="en-US" sz="1200" dirty="0"/>
                        <a:t>Example control(s) to consider</a:t>
                      </a:r>
                    </a:p>
                  </a:txBody>
                  <a:tcPr marL="9848" marR="9848" marT="4924" marB="4924" anchor="ctr">
                    <a:lnB w="12700" cap="flat" cmpd="sng" algn="ctr">
                      <a:solidFill>
                        <a:schemeClr val="tx1"/>
                      </a:solidFill>
                      <a:prstDash val="solid"/>
                      <a:round/>
                      <a:headEnd type="none" w="med" len="med"/>
                      <a:tailEnd type="none" w="med" len="med"/>
                    </a:lnB>
                  </a:tcPr>
                </a:tc>
                <a:tc>
                  <a:txBody>
                    <a:bodyPr/>
                    <a:lstStyle/>
                    <a:p>
                      <a:pPr>
                        <a:buNone/>
                      </a:pPr>
                      <a:r>
                        <a:rPr lang="en-US" sz="1200" dirty="0"/>
                        <a:t>Suggested owner</a:t>
                      </a:r>
                    </a:p>
                  </a:txBody>
                  <a:tcPr marL="9848" marR="9848" marT="4924" marB="4924" anchor="ctr">
                    <a:lnB w="12700" cap="flat" cmpd="sng" algn="ctr">
                      <a:solidFill>
                        <a:schemeClr val="tx1"/>
                      </a:solidFill>
                      <a:prstDash val="solid"/>
                      <a:round/>
                      <a:headEnd type="none" w="med" len="med"/>
                      <a:tailEnd type="none" w="med" len="med"/>
                    </a:lnB>
                  </a:tcPr>
                </a:tc>
                <a:tc>
                  <a:txBody>
                    <a:bodyPr/>
                    <a:lstStyle/>
                    <a:p>
                      <a:pPr>
                        <a:buNone/>
                      </a:pPr>
                      <a:r>
                        <a:rPr lang="en-US" sz="1200" dirty="0"/>
                        <a:t>In place? (Y/N)</a:t>
                      </a:r>
                    </a:p>
                  </a:txBody>
                  <a:tcPr marL="9848" marR="9848" marT="4924" marB="4924" anchor="ctr">
                    <a:lnB w="12700" cap="flat" cmpd="sng" algn="ctr">
                      <a:solidFill>
                        <a:schemeClr val="tx1"/>
                      </a:solidFill>
                      <a:prstDash val="solid"/>
                      <a:round/>
                      <a:headEnd type="none" w="med" len="med"/>
                      <a:tailEnd type="none" w="med" len="med"/>
                    </a:lnB>
                  </a:tcPr>
                </a:tc>
                <a:tc>
                  <a:txBody>
                    <a:bodyPr/>
                    <a:lstStyle/>
                    <a:p>
                      <a:pPr>
                        <a:buNone/>
                      </a:pPr>
                      <a:r>
                        <a:rPr lang="en-US" sz="1200" dirty="0"/>
                        <a:t>Notes / actions</a:t>
                      </a:r>
                    </a:p>
                  </a:txBody>
                  <a:tcPr marL="9848" marR="9848" marT="4924" marB="4924"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4326130"/>
                  </a:ext>
                </a:extLst>
              </a:tr>
              <a:tr h="364372">
                <a:tc>
                  <a:txBody>
                    <a:bodyPr/>
                    <a:lstStyle/>
                    <a:p>
                      <a:pPr>
                        <a:buNone/>
                      </a:pPr>
                      <a:r>
                        <a:rPr lang="en-US" sz="1000" dirty="0"/>
                        <a:t>Purpose &amp; risk level</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Does the use case influence hiring, promotion, pay, termination, access to benefits, or other fundamental rights?</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Classify as high-risk if yes; document intended purpose and what decisions it supports; confirm with Legal if it falls under EU AI Act high-risk.</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HRIS + Legal</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7333219"/>
                  </a:ext>
                </a:extLst>
              </a:tr>
              <a:tr h="423459">
                <a:tc>
                  <a:txBody>
                    <a:bodyPr/>
                    <a:lstStyle/>
                    <a:p>
                      <a:pPr>
                        <a:buNone/>
                      </a:pPr>
                      <a:r>
                        <a:rPr lang="en-US" sz="1000"/>
                        <a:t>Roles &amp; responsibilities</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Have we clearly defined who is provider, deployer and any downstream provider for this AI?</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Document whether it is native Workday, partner, or custom; record vendor responsibilities vs our responsibilities; capture contact points.</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HRIS + Vendor Mgmt</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2703509"/>
                  </a:ext>
                </a:extLst>
              </a:tr>
              <a:tr h="393915">
                <a:tc>
                  <a:txBody>
                    <a:bodyPr/>
                    <a:lstStyle/>
                    <a:p>
                      <a:pPr>
                        <a:buNone/>
                      </a:pPr>
                      <a:r>
                        <a:rPr lang="en-US" sz="1000"/>
                        <a:t>Data sources &amp; quality</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Which data fields does the AI rely on, and is that data accurate and up to date?</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List all key data sources; check for missing or conflicting values; schedule regular data quality checks or run a Data Quality Agent.</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HRIS / Data owner</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dirty="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2826160"/>
                  </a:ext>
                </a:extLst>
              </a:tr>
              <a:tr h="334828">
                <a:tc>
                  <a:txBody>
                    <a:bodyPr/>
                    <a:lstStyle/>
                    <a:p>
                      <a:pPr>
                        <a:buNone/>
                      </a:pPr>
                      <a:r>
                        <a:rPr lang="en-US" sz="1000"/>
                        <a:t>Lawful basis &amp; privacy</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Is the use of personal data for this AI covered by our existing legal basis and privacy notices?</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Validate with Privacy / DPO; ensure records of processing are updated; consider DPIA if high-risk; </a:t>
                      </a:r>
                      <a:r>
                        <a:rPr lang="en-US" sz="1000" dirty="0" err="1"/>
                        <a:t>minimise</a:t>
                      </a:r>
                      <a:r>
                        <a:rPr lang="en-US" sz="1000" dirty="0"/>
                        <a:t> data where possible.</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Privacy / Legal</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dirty="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7894125"/>
                  </a:ext>
                </a:extLst>
              </a:tr>
              <a:tr h="364372">
                <a:tc>
                  <a:txBody>
                    <a:bodyPr/>
                    <a:lstStyle/>
                    <a:p>
                      <a:pPr>
                        <a:buNone/>
                      </a:pPr>
                      <a:r>
                        <a:rPr lang="en-US" sz="1000"/>
                        <a:t>Fairness &amp; bias</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Could the AI output create unfair outcomes for protected groups?</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Review vendor fact sheet or documentation; check if model was tested for bias; plan periodic fairness checks on our own data.</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HRIS + People Analytics</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7550530"/>
                  </a:ext>
                </a:extLst>
              </a:tr>
              <a:tr h="423459">
                <a:tc>
                  <a:txBody>
                    <a:bodyPr/>
                    <a:lstStyle/>
                    <a:p>
                      <a:pPr>
                        <a:buNone/>
                      </a:pPr>
                      <a:r>
                        <a:rPr lang="en-US" sz="1000"/>
                        <a:t>Human oversight</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Where and how can humans review, override or stop the AI?</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Define mandatory human review points; ensure UI clearly allows override; document when human approval is required before actions are taken.</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Process owner</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7180578"/>
                  </a:ext>
                </a:extLst>
              </a:tr>
              <a:tr h="334828">
                <a:tc>
                  <a:txBody>
                    <a:bodyPr/>
                    <a:lstStyle/>
                    <a:p>
                      <a:pPr>
                        <a:buNone/>
                      </a:pPr>
                      <a:r>
                        <a:rPr lang="en-US" sz="1000"/>
                        <a:t>User transparency</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Do affected employees/managers know AI is being used and how to raise concerns?</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Include AI in policy / FAQs; show clear indicators in the UI; provide a contact or form to ask questions or challenge outcomes.</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HR / Comms</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9158012"/>
                  </a:ext>
                </a:extLst>
              </a:tr>
              <a:tr h="334828">
                <a:tc>
                  <a:txBody>
                    <a:bodyPr/>
                    <a:lstStyle/>
                    <a:p>
                      <a:pPr>
                        <a:buNone/>
                      </a:pPr>
                      <a:r>
                        <a:rPr lang="en-US" sz="1000"/>
                        <a:t>Security &amp; access</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Who can configure, run and see the outputs of this AI?</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Use Workday security groups; restrict access to sensitive outputs; apply least-privilege; review access regularly.</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HRIS / Security</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4928238"/>
                  </a:ext>
                </a:extLst>
              </a:tr>
              <a:tr h="393915">
                <a:tc>
                  <a:txBody>
                    <a:bodyPr/>
                    <a:lstStyle/>
                    <a:p>
                      <a:pPr>
                        <a:buNone/>
                      </a:pPr>
                      <a:r>
                        <a:rPr lang="en-US" sz="1000"/>
                        <a:t>Vendor assurance</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For native or partner AI, have we reviewed the vendor’s AI documentation?</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Collect Workday AI Fact Sheet or partner equivalent; check risk classification, limitations, and recommended controls; keep in a central repo.</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HRIS + Procurement</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dirty="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578740"/>
                  </a:ext>
                </a:extLst>
              </a:tr>
              <a:tr h="393915">
                <a:tc>
                  <a:txBody>
                    <a:bodyPr/>
                    <a:lstStyle/>
                    <a:p>
                      <a:pPr>
                        <a:buNone/>
                      </a:pPr>
                      <a:r>
                        <a:rPr lang="en-US" sz="1000"/>
                        <a:t>Monitoring &amp; logging</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How will we monitor performance, errors and misuse over time?</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Enable logging; define KPIs (accuracy, time saved, complaint rate); set schedule to review metrics and incidents; plan rollback option.</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HRIS + Risk</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dirty="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5220617"/>
                  </a:ext>
                </a:extLst>
              </a:tr>
              <a:tr h="393915">
                <a:tc>
                  <a:txBody>
                    <a:bodyPr/>
                    <a:lstStyle/>
                    <a:p>
                      <a:pPr>
                        <a:buNone/>
                      </a:pPr>
                      <a:r>
                        <a:rPr lang="en-US" sz="1000"/>
                        <a:t>EU AI Act alignment</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Have we mapped this use case to an EU AI Act category and checked key obligations?</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Use simple mapping: prohibited / high / transparency / minimal; ensure high-risk use cases have extra documentation, testing and oversight.</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Legal / Risk</a:t>
                      </a:r>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dirty="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US" sz="1000" dirty="0"/>
                    </a:p>
                  </a:txBody>
                  <a:tcPr marL="9848" marR="9848" marT="4924" marB="49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1689667"/>
                  </a:ext>
                </a:extLst>
              </a:tr>
            </a:tbl>
          </a:graphicData>
        </a:graphic>
      </p:graphicFrame>
      <p:sp>
        <p:nvSpPr>
          <p:cNvPr id="5" name="TextBox 4">
            <a:extLst>
              <a:ext uri="{FF2B5EF4-FFF2-40B4-BE49-F238E27FC236}">
                <a16:creationId xmlns:a16="http://schemas.microsoft.com/office/drawing/2014/main" id="{E94AC8B6-B611-D8B5-DB5F-CDAD5714DEEA}"/>
              </a:ext>
            </a:extLst>
          </p:cNvPr>
          <p:cNvSpPr txBox="1"/>
          <p:nvPr/>
        </p:nvSpPr>
        <p:spPr>
          <a:xfrm>
            <a:off x="0" y="6470673"/>
            <a:ext cx="11718141" cy="246221"/>
          </a:xfrm>
          <a:prstGeom prst="rect">
            <a:avLst/>
          </a:prstGeom>
          <a:noFill/>
        </p:spPr>
        <p:txBody>
          <a:bodyPr wrap="square" rtlCol="0">
            <a:spAutoFit/>
          </a:bodyPr>
          <a:lstStyle/>
          <a:p>
            <a:r>
              <a:rPr lang="en-US" sz="1000" dirty="0"/>
              <a:t>Information only, not legal advice. Always confirm with your legal and privacy teams.</a:t>
            </a:r>
          </a:p>
        </p:txBody>
      </p:sp>
    </p:spTree>
    <p:extLst>
      <p:ext uri="{BB962C8B-B14F-4D97-AF65-F5344CB8AC3E}">
        <p14:creationId xmlns:p14="http://schemas.microsoft.com/office/powerpoint/2010/main" val="2521012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A13F8-DA4C-6CA3-3702-2A470474DA8B}"/>
            </a:ext>
          </a:extLst>
        </p:cNvPr>
        <p:cNvGrpSpPr/>
        <p:nvPr/>
      </p:nvGrpSpPr>
      <p:grpSpPr>
        <a:xfrm>
          <a:off x="0" y="0"/>
          <a:ext cx="0" cy="0"/>
          <a:chOff x="0" y="0"/>
          <a:chExt cx="0" cy="0"/>
        </a:xfrm>
      </p:grpSpPr>
      <p:sp>
        <p:nvSpPr>
          <p:cNvPr id="3" name="Graphic 3">
            <a:extLst>
              <a:ext uri="{FF2B5EF4-FFF2-40B4-BE49-F238E27FC236}">
                <a16:creationId xmlns:a16="http://schemas.microsoft.com/office/drawing/2014/main" id="{349F9428-E68D-3CC7-041C-6A439EBC96A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a:extLst>
                <a:ext uri="{28A0092B-C50C-407E-A947-70E740481C1C}">
                  <a14:useLocalDpi xmlns:a14="http://schemas.microsoft.com/office/drawing/2010/main" val="0"/>
                </a:ext>
              </a:extLst>
            </a:blip>
            <a:stretch>
              <a:fillRect/>
            </a:stretch>
          </a:blipFill>
          <a:ln w="2858"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B0D24A14-B016-0AAD-3658-BBFA94CCC207}"/>
              </a:ext>
            </a:extLst>
          </p:cNvPr>
          <p:cNvSpPr>
            <a:spLocks noGrp="1"/>
          </p:cNvSpPr>
          <p:nvPr>
            <p:ph type="title"/>
          </p:nvPr>
        </p:nvSpPr>
        <p:spPr>
          <a:xfrm>
            <a:off x="-498763" y="3259590"/>
            <a:ext cx="8222526" cy="816864"/>
          </a:xfrm>
          <a:solidFill>
            <a:schemeClr val="accent3"/>
          </a:solidFill>
        </p:spPr>
        <p:txBody>
          <a:bodyPr/>
          <a:lstStyle/>
          <a:p>
            <a:r>
              <a:rPr lang="en-US" dirty="0"/>
              <a:t>Example RACI for Agents</a:t>
            </a:r>
          </a:p>
        </p:txBody>
      </p:sp>
    </p:spTree>
    <p:extLst>
      <p:ext uri="{BB962C8B-B14F-4D97-AF65-F5344CB8AC3E}">
        <p14:creationId xmlns:p14="http://schemas.microsoft.com/office/powerpoint/2010/main" val="3708564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AAF3BE-C29E-B348-CEB8-3830C3010527}"/>
              </a:ext>
            </a:extLst>
          </p:cNvPr>
          <p:cNvSpPr>
            <a:spLocks noGrp="1"/>
          </p:cNvSpPr>
          <p:nvPr>
            <p:ph type="sldNum" sz="quarter" idx="4"/>
          </p:nvPr>
        </p:nvSpPr>
        <p:spPr/>
        <p:txBody>
          <a:bodyPr/>
          <a:lstStyle/>
          <a:p>
            <a:fld id="{B97DCD48-F2F0-436C-978D-7C4D59D5E31F}" type="slidenum">
              <a:rPr lang="en-US" smtClean="0"/>
              <a:pPr/>
              <a:t>16</a:t>
            </a:fld>
            <a:endParaRPr lang="en-US"/>
          </a:p>
        </p:txBody>
      </p:sp>
      <p:sp>
        <p:nvSpPr>
          <p:cNvPr id="3" name="Title 2">
            <a:extLst>
              <a:ext uri="{FF2B5EF4-FFF2-40B4-BE49-F238E27FC236}">
                <a16:creationId xmlns:a16="http://schemas.microsoft.com/office/drawing/2014/main" id="{D6FE02A7-8E50-B44A-4CB8-C313058FBD47}"/>
              </a:ext>
            </a:extLst>
          </p:cNvPr>
          <p:cNvSpPr>
            <a:spLocks noGrp="1"/>
          </p:cNvSpPr>
          <p:nvPr>
            <p:ph type="title"/>
          </p:nvPr>
        </p:nvSpPr>
        <p:spPr/>
        <p:txBody>
          <a:bodyPr/>
          <a:lstStyle/>
          <a:p>
            <a:r>
              <a:rPr lang="en-US" dirty="0"/>
              <a:t>Example RACI for agents</a:t>
            </a:r>
          </a:p>
        </p:txBody>
      </p:sp>
      <p:graphicFrame>
        <p:nvGraphicFramePr>
          <p:cNvPr id="4" name="Table 3">
            <a:extLst>
              <a:ext uri="{FF2B5EF4-FFF2-40B4-BE49-F238E27FC236}">
                <a16:creationId xmlns:a16="http://schemas.microsoft.com/office/drawing/2014/main" id="{7AC7BB88-37EF-AF4D-44BA-CEC1F40E0B1C}"/>
              </a:ext>
            </a:extLst>
          </p:cNvPr>
          <p:cNvGraphicFramePr>
            <a:graphicFrameLocks noGrp="1"/>
          </p:cNvGraphicFramePr>
          <p:nvPr/>
        </p:nvGraphicFramePr>
        <p:xfrm>
          <a:off x="165100" y="1058125"/>
          <a:ext cx="11830058" cy="5539550"/>
        </p:xfrm>
        <a:graphic>
          <a:graphicData uri="http://schemas.openxmlformats.org/drawingml/2006/table">
            <a:tbl>
              <a:tblPr/>
              <a:tblGrid>
                <a:gridCol w="2622550">
                  <a:extLst>
                    <a:ext uri="{9D8B030D-6E8A-4147-A177-3AD203B41FA5}">
                      <a16:colId xmlns:a16="http://schemas.microsoft.com/office/drawing/2014/main" val="1572098303"/>
                    </a:ext>
                  </a:extLst>
                </a:gridCol>
                <a:gridCol w="850900">
                  <a:extLst>
                    <a:ext uri="{9D8B030D-6E8A-4147-A177-3AD203B41FA5}">
                      <a16:colId xmlns:a16="http://schemas.microsoft.com/office/drawing/2014/main" val="3293382338"/>
                    </a:ext>
                  </a:extLst>
                </a:gridCol>
                <a:gridCol w="717140">
                  <a:extLst>
                    <a:ext uri="{9D8B030D-6E8A-4147-A177-3AD203B41FA5}">
                      <a16:colId xmlns:a16="http://schemas.microsoft.com/office/drawing/2014/main" val="2143093041"/>
                    </a:ext>
                  </a:extLst>
                </a:gridCol>
                <a:gridCol w="727587">
                  <a:extLst>
                    <a:ext uri="{9D8B030D-6E8A-4147-A177-3AD203B41FA5}">
                      <a16:colId xmlns:a16="http://schemas.microsoft.com/office/drawing/2014/main" val="2073415917"/>
                    </a:ext>
                  </a:extLst>
                </a:gridCol>
                <a:gridCol w="739673">
                  <a:extLst>
                    <a:ext uri="{9D8B030D-6E8A-4147-A177-3AD203B41FA5}">
                      <a16:colId xmlns:a16="http://schemas.microsoft.com/office/drawing/2014/main" val="2894350644"/>
                    </a:ext>
                  </a:extLst>
                </a:gridCol>
                <a:gridCol w="1047750">
                  <a:extLst>
                    <a:ext uri="{9D8B030D-6E8A-4147-A177-3AD203B41FA5}">
                      <a16:colId xmlns:a16="http://schemas.microsoft.com/office/drawing/2014/main" val="1207869123"/>
                    </a:ext>
                  </a:extLst>
                </a:gridCol>
                <a:gridCol w="822618">
                  <a:extLst>
                    <a:ext uri="{9D8B030D-6E8A-4147-A177-3AD203B41FA5}">
                      <a16:colId xmlns:a16="http://schemas.microsoft.com/office/drawing/2014/main" val="1453921641"/>
                    </a:ext>
                  </a:extLst>
                </a:gridCol>
                <a:gridCol w="1075460">
                  <a:extLst>
                    <a:ext uri="{9D8B030D-6E8A-4147-A177-3AD203B41FA5}">
                      <a16:colId xmlns:a16="http://schemas.microsoft.com/office/drawing/2014/main" val="3278134356"/>
                    </a:ext>
                  </a:extLst>
                </a:gridCol>
                <a:gridCol w="1075460">
                  <a:extLst>
                    <a:ext uri="{9D8B030D-6E8A-4147-A177-3AD203B41FA5}">
                      <a16:colId xmlns:a16="http://schemas.microsoft.com/office/drawing/2014/main" val="2095092834"/>
                    </a:ext>
                  </a:extLst>
                </a:gridCol>
                <a:gridCol w="1075460">
                  <a:extLst>
                    <a:ext uri="{9D8B030D-6E8A-4147-A177-3AD203B41FA5}">
                      <a16:colId xmlns:a16="http://schemas.microsoft.com/office/drawing/2014/main" val="3251434132"/>
                    </a:ext>
                  </a:extLst>
                </a:gridCol>
                <a:gridCol w="1075460">
                  <a:extLst>
                    <a:ext uri="{9D8B030D-6E8A-4147-A177-3AD203B41FA5}">
                      <a16:colId xmlns:a16="http://schemas.microsoft.com/office/drawing/2014/main" val="362598178"/>
                    </a:ext>
                  </a:extLst>
                </a:gridCol>
              </a:tblGrid>
              <a:tr h="82838">
                <a:tc>
                  <a:txBody>
                    <a:bodyPr/>
                    <a:lstStyle/>
                    <a:p>
                      <a:pPr>
                        <a:buNone/>
                      </a:pPr>
                      <a:r>
                        <a:rPr lang="en-US" sz="1200" b="1" dirty="0">
                          <a:solidFill>
                            <a:schemeClr val="bg1"/>
                          </a:solidFill>
                        </a:rPr>
                        <a:t>Activity</a:t>
                      </a:r>
                    </a:p>
                  </a:txBody>
                  <a:tcPr marL="9186" marR="9186" marT="4593" marB="4593" anchor="ctr">
                    <a:lnL>
                      <a:noFill/>
                    </a:lnL>
                    <a:lnR>
                      <a:noFill/>
                    </a:lnR>
                    <a:lnT>
                      <a:noFill/>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1100" b="1">
                          <a:solidFill>
                            <a:schemeClr val="bg1"/>
                          </a:solidFill>
                        </a:rPr>
                        <a:t>CHRO / CIO</a:t>
                      </a:r>
                    </a:p>
                  </a:txBody>
                  <a:tcPr marL="9186" marR="9186" marT="4593" marB="4593" anchor="ctr">
                    <a:lnL>
                      <a:noFill/>
                    </a:lnL>
                    <a:lnR>
                      <a:noFill/>
                    </a:lnR>
                    <a:lnT>
                      <a:noFill/>
                    </a:lnT>
                    <a:lnB w="12700" cap="flat" cmpd="sng" algn="ctr">
                      <a:solidFill>
                        <a:schemeClr val="bg2">
                          <a:lumMod val="90000"/>
                        </a:schemeClr>
                      </a:solidFill>
                      <a:prstDash val="solid"/>
                      <a:round/>
                      <a:headEnd type="none" w="med" len="med"/>
                      <a:tailEnd type="none" w="med" len="med"/>
                    </a:lnB>
                    <a:solidFill>
                      <a:schemeClr val="accent3"/>
                    </a:solidFill>
                  </a:tcPr>
                </a:tc>
                <a:tc>
                  <a:txBody>
                    <a:bodyPr/>
                    <a:lstStyle/>
                    <a:p>
                      <a:pPr algn="ctr">
                        <a:buNone/>
                      </a:pPr>
                      <a:r>
                        <a:rPr lang="en-US" sz="1100" b="1">
                          <a:solidFill>
                            <a:schemeClr val="bg1"/>
                          </a:solidFill>
                        </a:rPr>
                        <a:t>HRIS Lead</a:t>
                      </a:r>
                    </a:p>
                  </a:txBody>
                  <a:tcPr marL="9186" marR="9186" marT="4593" marB="4593" anchor="ctr">
                    <a:lnL>
                      <a:noFill/>
                    </a:lnL>
                    <a:lnR>
                      <a:noFill/>
                    </a:lnR>
                    <a:lnT>
                      <a:noFill/>
                    </a:lnT>
                    <a:lnB w="12700" cap="flat" cmpd="sng" algn="ctr">
                      <a:solidFill>
                        <a:schemeClr val="bg2">
                          <a:lumMod val="90000"/>
                        </a:schemeClr>
                      </a:solidFill>
                      <a:prstDash val="solid"/>
                      <a:round/>
                      <a:headEnd type="none" w="med" len="med"/>
                      <a:tailEnd type="none" w="med" len="med"/>
                    </a:lnB>
                    <a:solidFill>
                      <a:schemeClr val="accent3"/>
                    </a:solidFill>
                  </a:tcPr>
                </a:tc>
                <a:tc>
                  <a:txBody>
                    <a:bodyPr/>
                    <a:lstStyle/>
                    <a:p>
                      <a:pPr algn="ctr">
                        <a:buNone/>
                      </a:pPr>
                      <a:r>
                        <a:rPr lang="en-US" sz="1100" b="1">
                          <a:solidFill>
                            <a:schemeClr val="bg1"/>
                          </a:solidFill>
                        </a:rPr>
                        <a:t>Agent PO</a:t>
                      </a:r>
                    </a:p>
                  </a:txBody>
                  <a:tcPr marL="9186" marR="9186" marT="4593" marB="4593" anchor="ctr">
                    <a:lnL>
                      <a:noFill/>
                    </a:lnL>
                    <a:lnR>
                      <a:noFill/>
                    </a:lnR>
                    <a:lnT>
                      <a:noFill/>
                    </a:lnT>
                    <a:lnB w="12700" cap="flat" cmpd="sng" algn="ctr">
                      <a:solidFill>
                        <a:schemeClr val="bg2">
                          <a:lumMod val="90000"/>
                        </a:schemeClr>
                      </a:solidFill>
                      <a:prstDash val="solid"/>
                      <a:round/>
                      <a:headEnd type="none" w="med" len="med"/>
                      <a:tailEnd type="none" w="med" len="med"/>
                    </a:lnB>
                    <a:solidFill>
                      <a:schemeClr val="accent3"/>
                    </a:solidFill>
                  </a:tcPr>
                </a:tc>
                <a:tc>
                  <a:txBody>
                    <a:bodyPr/>
                    <a:lstStyle/>
                    <a:p>
                      <a:pPr algn="ctr">
                        <a:buNone/>
                      </a:pPr>
                      <a:r>
                        <a:rPr lang="en-US" sz="1100" b="1">
                          <a:solidFill>
                            <a:schemeClr val="bg1"/>
                          </a:solidFill>
                        </a:rPr>
                        <a:t>Workday Arch</a:t>
                      </a:r>
                    </a:p>
                  </a:txBody>
                  <a:tcPr marL="9186" marR="9186" marT="4593" marB="4593" anchor="ctr">
                    <a:lnL>
                      <a:noFill/>
                    </a:lnL>
                    <a:lnR>
                      <a:noFill/>
                    </a:lnR>
                    <a:lnT>
                      <a:noFill/>
                    </a:lnT>
                    <a:lnB w="12700" cap="flat" cmpd="sng" algn="ctr">
                      <a:solidFill>
                        <a:schemeClr val="bg2">
                          <a:lumMod val="90000"/>
                        </a:schemeClr>
                      </a:solidFill>
                      <a:prstDash val="solid"/>
                      <a:round/>
                      <a:headEnd type="none" w="med" len="med"/>
                      <a:tailEnd type="none" w="med" len="med"/>
                    </a:lnB>
                    <a:solidFill>
                      <a:schemeClr val="accent3"/>
                    </a:solidFill>
                  </a:tcPr>
                </a:tc>
                <a:tc>
                  <a:txBody>
                    <a:bodyPr/>
                    <a:lstStyle/>
                    <a:p>
                      <a:pPr algn="ctr">
                        <a:buNone/>
                      </a:pPr>
                      <a:r>
                        <a:rPr lang="en-US" sz="1100" b="1">
                          <a:solidFill>
                            <a:schemeClr val="bg1"/>
                          </a:solidFill>
                        </a:rPr>
                        <a:t>IT / Int</a:t>
                      </a:r>
                    </a:p>
                  </a:txBody>
                  <a:tcPr marL="9186" marR="9186" marT="4593" marB="4593" anchor="ctr">
                    <a:lnL>
                      <a:noFill/>
                    </a:lnL>
                    <a:lnR>
                      <a:noFill/>
                    </a:lnR>
                    <a:lnT>
                      <a:noFill/>
                    </a:lnT>
                    <a:lnB w="12700" cap="flat" cmpd="sng" algn="ctr">
                      <a:solidFill>
                        <a:schemeClr val="bg2">
                          <a:lumMod val="90000"/>
                        </a:schemeClr>
                      </a:solidFill>
                      <a:prstDash val="solid"/>
                      <a:round/>
                      <a:headEnd type="none" w="med" len="med"/>
                      <a:tailEnd type="none" w="med" len="med"/>
                    </a:lnB>
                    <a:solidFill>
                      <a:schemeClr val="accent3"/>
                    </a:solidFill>
                  </a:tcPr>
                </a:tc>
                <a:tc>
                  <a:txBody>
                    <a:bodyPr/>
                    <a:lstStyle/>
                    <a:p>
                      <a:pPr algn="ctr">
                        <a:buNone/>
                      </a:pPr>
                      <a:r>
                        <a:rPr lang="en-US" sz="1100" b="1">
                          <a:solidFill>
                            <a:schemeClr val="bg1"/>
                          </a:solidFill>
                        </a:rPr>
                        <a:t>DPO / Legal</a:t>
                      </a:r>
                    </a:p>
                  </a:txBody>
                  <a:tcPr marL="9186" marR="9186" marT="4593" marB="4593" anchor="ctr">
                    <a:lnL>
                      <a:noFill/>
                    </a:lnL>
                    <a:lnR>
                      <a:noFill/>
                    </a:lnR>
                    <a:lnT>
                      <a:noFill/>
                    </a:lnT>
                    <a:lnB w="12700" cap="flat" cmpd="sng" algn="ctr">
                      <a:solidFill>
                        <a:schemeClr val="bg2">
                          <a:lumMod val="90000"/>
                        </a:schemeClr>
                      </a:solidFill>
                      <a:prstDash val="solid"/>
                      <a:round/>
                      <a:headEnd type="none" w="med" len="med"/>
                      <a:tailEnd type="none" w="med" len="med"/>
                    </a:lnB>
                    <a:solidFill>
                      <a:schemeClr val="accent3"/>
                    </a:solidFill>
                  </a:tcPr>
                </a:tc>
                <a:tc>
                  <a:txBody>
                    <a:bodyPr/>
                    <a:lstStyle/>
                    <a:p>
                      <a:pPr algn="ctr">
                        <a:buNone/>
                      </a:pPr>
                      <a:r>
                        <a:rPr lang="en-US" sz="1100" b="1">
                          <a:solidFill>
                            <a:schemeClr val="bg1"/>
                          </a:solidFill>
                        </a:rPr>
                        <a:t>InfoSec</a:t>
                      </a:r>
                    </a:p>
                  </a:txBody>
                  <a:tcPr marL="9186" marR="9186" marT="4593" marB="4593" anchor="ctr">
                    <a:lnL>
                      <a:noFill/>
                    </a:lnL>
                    <a:lnR>
                      <a:noFill/>
                    </a:lnR>
                    <a:lnT>
                      <a:noFill/>
                    </a:lnT>
                    <a:lnB w="12700" cap="flat" cmpd="sng" algn="ctr">
                      <a:solidFill>
                        <a:schemeClr val="bg2">
                          <a:lumMod val="90000"/>
                        </a:schemeClr>
                      </a:solidFill>
                      <a:prstDash val="solid"/>
                      <a:round/>
                      <a:headEnd type="none" w="med" len="med"/>
                      <a:tailEnd type="none" w="med" len="med"/>
                    </a:lnB>
                    <a:solidFill>
                      <a:schemeClr val="accent3"/>
                    </a:solidFill>
                  </a:tcPr>
                </a:tc>
                <a:tc>
                  <a:txBody>
                    <a:bodyPr/>
                    <a:lstStyle/>
                    <a:p>
                      <a:pPr algn="ctr">
                        <a:buNone/>
                      </a:pPr>
                      <a:r>
                        <a:rPr lang="en-US" sz="1100" b="1">
                          <a:solidFill>
                            <a:schemeClr val="bg1"/>
                          </a:solidFill>
                        </a:rPr>
                        <a:t>Bus. Owner</a:t>
                      </a:r>
                    </a:p>
                  </a:txBody>
                  <a:tcPr marL="9186" marR="9186" marT="4593" marB="4593" anchor="ctr">
                    <a:lnL>
                      <a:noFill/>
                    </a:lnL>
                    <a:lnR>
                      <a:noFill/>
                    </a:lnR>
                    <a:lnT>
                      <a:noFill/>
                    </a:lnT>
                    <a:lnB w="12700" cap="flat" cmpd="sng" algn="ctr">
                      <a:solidFill>
                        <a:schemeClr val="bg2">
                          <a:lumMod val="90000"/>
                        </a:schemeClr>
                      </a:solidFill>
                      <a:prstDash val="solid"/>
                      <a:round/>
                      <a:headEnd type="none" w="med" len="med"/>
                      <a:tailEnd type="none" w="med" len="med"/>
                    </a:lnB>
                    <a:solidFill>
                      <a:schemeClr val="accent3"/>
                    </a:solidFill>
                  </a:tcPr>
                </a:tc>
                <a:tc>
                  <a:txBody>
                    <a:bodyPr/>
                    <a:lstStyle/>
                    <a:p>
                      <a:pPr algn="ctr">
                        <a:buNone/>
                      </a:pPr>
                      <a:r>
                        <a:rPr lang="en-US" sz="1100" b="1">
                          <a:solidFill>
                            <a:schemeClr val="bg1"/>
                          </a:solidFill>
                        </a:rPr>
                        <a:t>Change &amp; Comms</a:t>
                      </a:r>
                    </a:p>
                  </a:txBody>
                  <a:tcPr marL="9186" marR="9186" marT="4593" marB="4593" anchor="ctr">
                    <a:lnL>
                      <a:noFill/>
                    </a:lnL>
                    <a:lnR>
                      <a:noFill/>
                    </a:lnR>
                    <a:lnT>
                      <a:noFill/>
                    </a:lnT>
                    <a:lnB w="12700" cap="flat" cmpd="sng" algn="ctr">
                      <a:solidFill>
                        <a:schemeClr val="bg2">
                          <a:lumMod val="90000"/>
                        </a:schemeClr>
                      </a:solidFill>
                      <a:prstDash val="solid"/>
                      <a:round/>
                      <a:headEnd type="none" w="med" len="med"/>
                      <a:tailEnd type="none" w="med" len="med"/>
                    </a:lnB>
                    <a:solidFill>
                      <a:schemeClr val="accent3"/>
                    </a:solidFill>
                  </a:tcPr>
                </a:tc>
                <a:tc>
                  <a:txBody>
                    <a:bodyPr/>
                    <a:lstStyle/>
                    <a:p>
                      <a:pPr algn="ctr">
                        <a:buNone/>
                      </a:pPr>
                      <a:r>
                        <a:rPr lang="en-US" sz="1100" b="1" dirty="0">
                          <a:solidFill>
                            <a:schemeClr val="bg1"/>
                          </a:solidFill>
                        </a:rPr>
                        <a:t>Vendor / Partner</a:t>
                      </a:r>
                    </a:p>
                  </a:txBody>
                  <a:tcPr marL="9186" marR="9186" marT="4593" marB="4593" anchor="ctr">
                    <a:lnL>
                      <a:noFill/>
                    </a:lnL>
                    <a:lnR>
                      <a:noFill/>
                    </a:lnR>
                    <a:lnT>
                      <a:noFill/>
                    </a:lnT>
                    <a:lnB w="12700" cap="flat" cmpd="sng" algn="ctr">
                      <a:solidFill>
                        <a:schemeClr val="bg2">
                          <a:lumMod val="90000"/>
                        </a:schemeClr>
                      </a:solidFill>
                      <a:prstDash val="solid"/>
                      <a:round/>
                      <a:headEnd type="none" w="med" len="med"/>
                      <a:tailEnd type="none" w="med" len="med"/>
                    </a:lnB>
                    <a:solidFill>
                      <a:schemeClr val="accent3"/>
                    </a:solidFill>
                  </a:tcPr>
                </a:tc>
                <a:extLst>
                  <a:ext uri="{0D108BD9-81ED-4DB2-BD59-A6C34878D82A}">
                    <a16:rowId xmlns:a16="http://schemas.microsoft.com/office/drawing/2014/main" val="3757333780"/>
                  </a:ext>
                </a:extLst>
              </a:tr>
              <a:tr h="229654">
                <a:tc>
                  <a:txBody>
                    <a:bodyPr/>
                    <a:lstStyle/>
                    <a:p>
                      <a:pPr>
                        <a:buNone/>
                      </a:pPr>
                      <a:r>
                        <a:rPr lang="en-US" sz="1050" b="1" dirty="0">
                          <a:solidFill>
                            <a:schemeClr val="bg1"/>
                          </a:solidFill>
                        </a:rPr>
                        <a:t>1. Define overall agent vision &amp; objectives</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A</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2"/>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802818696"/>
                  </a:ext>
                </a:extLst>
              </a:tr>
              <a:tr h="229654">
                <a:tc>
                  <a:txBody>
                    <a:bodyPr/>
                    <a:lstStyle/>
                    <a:p>
                      <a:pPr>
                        <a:buNone/>
                      </a:pPr>
                      <a:r>
                        <a:rPr lang="en-US" sz="1050" b="1" dirty="0">
                          <a:solidFill>
                            <a:schemeClr val="bg1"/>
                          </a:solidFill>
                        </a:rPr>
                        <a:t>2. Approve agent strategy &amp; roadmap</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A</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2"/>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279629463"/>
                  </a:ext>
                </a:extLst>
              </a:tr>
              <a:tr h="229654">
                <a:tc>
                  <a:txBody>
                    <a:bodyPr/>
                    <a:lstStyle/>
                    <a:p>
                      <a:pPr>
                        <a:buNone/>
                      </a:pPr>
                      <a:r>
                        <a:rPr lang="en-US" sz="1050" b="1" dirty="0">
                          <a:solidFill>
                            <a:schemeClr val="bg1"/>
                          </a:solidFill>
                        </a:rPr>
                        <a:t>3. Identify and </a:t>
                      </a:r>
                      <a:r>
                        <a:rPr lang="en-US" sz="1050" b="1" dirty="0" err="1">
                          <a:solidFill>
                            <a:schemeClr val="bg1"/>
                          </a:solidFill>
                        </a:rPr>
                        <a:t>prioritise</a:t>
                      </a:r>
                      <a:r>
                        <a:rPr lang="en-US" sz="1050" b="1" dirty="0">
                          <a:solidFill>
                            <a:schemeClr val="bg1"/>
                          </a:solidFill>
                        </a:rPr>
                        <a:t> agent use cases</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A</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6">
                        <a:lumMod val="60000"/>
                        <a:lumOff val="40000"/>
                      </a:schemeClr>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536276451"/>
                  </a:ext>
                </a:extLst>
              </a:tr>
              <a:tr h="229654">
                <a:tc>
                  <a:txBody>
                    <a:bodyPr/>
                    <a:lstStyle/>
                    <a:p>
                      <a:pPr>
                        <a:buNone/>
                      </a:pPr>
                      <a:r>
                        <a:rPr lang="en-US" sz="1050" b="1" dirty="0">
                          <a:solidFill>
                            <a:schemeClr val="bg1"/>
                          </a:solidFill>
                        </a:rPr>
                        <a:t>4. Approve business case for key agents</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A</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2"/>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630158925"/>
                  </a:ext>
                </a:extLst>
              </a:tr>
              <a:tr h="284771">
                <a:tc>
                  <a:txBody>
                    <a:bodyPr/>
                    <a:lstStyle/>
                    <a:p>
                      <a:pPr>
                        <a:buNone/>
                      </a:pPr>
                      <a:r>
                        <a:rPr lang="en-US" sz="1050" b="1" dirty="0">
                          <a:solidFill>
                            <a:schemeClr val="bg1"/>
                          </a:solidFill>
                        </a:rPr>
                        <a:t>5. Define functional requirements &amp; conversation flows</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A / 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037019501"/>
                  </a:ext>
                </a:extLst>
              </a:tr>
              <a:tr h="229654">
                <a:tc>
                  <a:txBody>
                    <a:bodyPr/>
                    <a:lstStyle/>
                    <a:p>
                      <a:pPr>
                        <a:buNone/>
                      </a:pPr>
                      <a:r>
                        <a:rPr lang="en-US" sz="1050" b="1" dirty="0">
                          <a:solidFill>
                            <a:schemeClr val="bg1"/>
                          </a:solidFill>
                        </a:rPr>
                        <a:t>6. Decide tools &amp; reference architecture</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A / 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320845998"/>
                  </a:ext>
                </a:extLst>
              </a:tr>
              <a:tr h="257213">
                <a:tc>
                  <a:txBody>
                    <a:bodyPr/>
                    <a:lstStyle/>
                    <a:p>
                      <a:pPr>
                        <a:buNone/>
                      </a:pPr>
                      <a:r>
                        <a:rPr lang="en-US" sz="1050" b="1" dirty="0">
                          <a:solidFill>
                            <a:schemeClr val="bg1"/>
                          </a:solidFill>
                        </a:rPr>
                        <a:t>7. Design data access, privacy &amp; retention</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A / 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D9D9D9"/>
                    </a:solidFill>
                  </a:tcPr>
                </a:tc>
                <a:extLst>
                  <a:ext uri="{0D108BD9-81ED-4DB2-BD59-A6C34878D82A}">
                    <a16:rowId xmlns:a16="http://schemas.microsoft.com/office/drawing/2014/main" val="558766166"/>
                  </a:ext>
                </a:extLst>
              </a:tr>
              <a:tr h="202096">
                <a:tc>
                  <a:txBody>
                    <a:bodyPr/>
                    <a:lstStyle/>
                    <a:p>
                      <a:pPr>
                        <a:buNone/>
                      </a:pPr>
                      <a:r>
                        <a:rPr lang="en-US" sz="1050" b="1" dirty="0">
                          <a:solidFill>
                            <a:schemeClr val="bg1"/>
                          </a:solidFill>
                        </a:rPr>
                        <a:t>8. Perform security assessment</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D9D9D9"/>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A / 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515032247"/>
                  </a:ext>
                </a:extLst>
              </a:tr>
              <a:tr h="307397">
                <a:tc>
                  <a:txBody>
                    <a:bodyPr/>
                    <a:lstStyle/>
                    <a:p>
                      <a:pPr>
                        <a:buNone/>
                      </a:pPr>
                      <a:r>
                        <a:rPr lang="en-US" sz="1050" b="1" dirty="0">
                          <a:solidFill>
                            <a:schemeClr val="bg1"/>
                          </a:solidFill>
                        </a:rPr>
                        <a:t>9. Perform risk / impact assessment (incl. EU AI Act aspects)</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A / 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230142011"/>
                  </a:ext>
                </a:extLst>
              </a:tr>
              <a:tr h="202096">
                <a:tc>
                  <a:txBody>
                    <a:bodyPr/>
                    <a:lstStyle/>
                    <a:p>
                      <a:pPr>
                        <a:buNone/>
                      </a:pPr>
                      <a:r>
                        <a:rPr lang="en-US" sz="1050" b="1" dirty="0">
                          <a:solidFill>
                            <a:schemeClr val="bg1"/>
                          </a:solidFill>
                        </a:rPr>
                        <a:t>10. Build and configure agent logic</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A</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6">
                        <a:lumMod val="60000"/>
                        <a:lumOff val="40000"/>
                      </a:schemeClr>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 / 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471808718"/>
                  </a:ext>
                </a:extLst>
              </a:tr>
              <a:tr h="284771">
                <a:tc>
                  <a:txBody>
                    <a:bodyPr/>
                    <a:lstStyle/>
                    <a:p>
                      <a:pPr>
                        <a:buNone/>
                      </a:pPr>
                      <a:r>
                        <a:rPr lang="en-US" sz="1050" b="1" dirty="0">
                          <a:solidFill>
                            <a:schemeClr val="bg1"/>
                          </a:solidFill>
                        </a:rPr>
                        <a:t>11. Integrate agents with Workday &amp; other systems</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A / 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 / 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788210687"/>
                  </a:ext>
                </a:extLst>
              </a:tr>
              <a:tr h="380299">
                <a:tc>
                  <a:txBody>
                    <a:bodyPr/>
                    <a:lstStyle/>
                    <a:p>
                      <a:pPr>
                        <a:buNone/>
                      </a:pPr>
                      <a:r>
                        <a:rPr lang="en-US" sz="1050" b="1" dirty="0">
                          <a:solidFill>
                            <a:schemeClr val="bg1"/>
                          </a:solidFill>
                        </a:rPr>
                        <a:t>12. Prepare test scenarios &amp; UAT</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A / 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846765832"/>
                  </a:ext>
                </a:extLst>
              </a:tr>
              <a:tr h="119420">
                <a:tc>
                  <a:txBody>
                    <a:bodyPr/>
                    <a:lstStyle/>
                    <a:p>
                      <a:pPr>
                        <a:buNone/>
                      </a:pPr>
                      <a:r>
                        <a:rPr lang="en-US" sz="1050" b="1" dirty="0">
                          <a:solidFill>
                            <a:schemeClr val="bg1"/>
                          </a:solidFill>
                        </a:rPr>
                        <a:t>13. Approve go-live</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A</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6">
                        <a:lumMod val="60000"/>
                        <a:lumOff val="40000"/>
                      </a:schemeClr>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709696806"/>
                  </a:ext>
                </a:extLst>
              </a:tr>
              <a:tr h="202096">
                <a:tc>
                  <a:txBody>
                    <a:bodyPr/>
                    <a:lstStyle/>
                    <a:p>
                      <a:pPr>
                        <a:buNone/>
                      </a:pPr>
                      <a:r>
                        <a:rPr lang="en-US" sz="1050" b="1" dirty="0">
                          <a:solidFill>
                            <a:schemeClr val="bg1"/>
                          </a:solidFill>
                        </a:rPr>
                        <a:t>14. Monitor performance &amp; KPIs</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A</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6">
                        <a:lumMod val="60000"/>
                        <a:lumOff val="40000"/>
                      </a:schemeClr>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102918352"/>
                  </a:ext>
                </a:extLst>
              </a:tr>
              <a:tr h="202096">
                <a:tc>
                  <a:txBody>
                    <a:bodyPr/>
                    <a:lstStyle/>
                    <a:p>
                      <a:pPr>
                        <a:buNone/>
                      </a:pPr>
                      <a:r>
                        <a:rPr lang="en-US" sz="1050" b="1" dirty="0">
                          <a:solidFill>
                            <a:schemeClr val="bg1"/>
                          </a:solidFill>
                        </a:rPr>
                        <a:t>15. Handle incidents &amp; escalations</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A</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6">
                        <a:lumMod val="60000"/>
                        <a:lumOff val="4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739238095"/>
                  </a:ext>
                </a:extLst>
              </a:tr>
              <a:tr h="312330">
                <a:tc>
                  <a:txBody>
                    <a:bodyPr/>
                    <a:lstStyle/>
                    <a:p>
                      <a:pPr>
                        <a:buNone/>
                      </a:pPr>
                      <a:r>
                        <a:rPr lang="en-US" sz="1050" b="1" dirty="0">
                          <a:solidFill>
                            <a:schemeClr val="bg1"/>
                          </a:solidFill>
                        </a:rPr>
                        <a:t>16. Maintain prompts, flows and knowledge sources</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A / 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 / 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222607551"/>
                  </a:ext>
                </a:extLst>
              </a:tr>
              <a:tr h="284771">
                <a:tc>
                  <a:txBody>
                    <a:bodyPr/>
                    <a:lstStyle/>
                    <a:p>
                      <a:pPr>
                        <a:buNone/>
                      </a:pPr>
                      <a:r>
                        <a:rPr lang="en-US" sz="1050" b="1" dirty="0">
                          <a:solidFill>
                            <a:schemeClr val="bg1"/>
                          </a:solidFill>
                        </a:rPr>
                        <a:t>17. Run agent governance board / review sessions</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A</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6">
                        <a:lumMod val="60000"/>
                        <a:lumOff val="40000"/>
                      </a:schemeClr>
                    </a:solidFill>
                  </a:tcPr>
                </a:tc>
                <a:tc>
                  <a:txBody>
                    <a:bodyPr/>
                    <a:lstStyle/>
                    <a:p>
                      <a:pPr algn="ctr">
                        <a:buNone/>
                      </a:pPr>
                      <a:r>
                        <a:rPr lang="en-US" sz="900"/>
                        <a:t>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78853769"/>
                  </a:ext>
                </a:extLst>
              </a:tr>
              <a:tr h="174537">
                <a:tc>
                  <a:txBody>
                    <a:bodyPr/>
                    <a:lstStyle/>
                    <a:p>
                      <a:pPr>
                        <a:buNone/>
                      </a:pPr>
                      <a:r>
                        <a:rPr lang="en-US" sz="1050" b="1" dirty="0">
                          <a:solidFill>
                            <a:schemeClr val="bg1"/>
                          </a:solidFill>
                        </a:rPr>
                        <a:t>18. Upskill HRIS team on agents</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A / 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751574203"/>
                  </a:ext>
                </a:extLst>
              </a:tr>
              <a:tr h="339888">
                <a:tc>
                  <a:txBody>
                    <a:bodyPr/>
                    <a:lstStyle/>
                    <a:p>
                      <a:pPr>
                        <a:buNone/>
                      </a:pPr>
                      <a:r>
                        <a:rPr lang="en-US" sz="1050" b="1">
                          <a:solidFill>
                            <a:schemeClr val="bg1"/>
                          </a:solidFill>
                        </a:rPr>
                        <a:t>19. Drive change, comms and adoption across the business</a:t>
                      </a:r>
                    </a:p>
                  </a:txBody>
                  <a:tcPr marL="9186" marR="9186" marT="4593" marB="4593" anchor="ctr">
                    <a:lnL>
                      <a:noFill/>
                    </a:lnL>
                    <a:lnR w="12700" cap="flat" cmpd="sng" algn="ctr">
                      <a:solidFill>
                        <a:schemeClr val="bg2">
                          <a:lumMod val="9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chemeClr val="accent1"/>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tc>
                  <a:txBody>
                    <a:bodyPr/>
                    <a:lstStyle/>
                    <a:p>
                      <a:pPr algn="ctr">
                        <a:buNone/>
                      </a:pPr>
                      <a:r>
                        <a:rPr lang="en-US" sz="900"/>
                        <a:t>C</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3">
                        <a:lumMod val="40000"/>
                        <a:lumOff val="60000"/>
                      </a:schemeClr>
                    </a:solidFill>
                  </a:tcPr>
                </a:tc>
                <a:tc>
                  <a:txBody>
                    <a:bodyPr/>
                    <a:lstStyle/>
                    <a:p>
                      <a:pPr algn="ctr">
                        <a:buNone/>
                      </a:pPr>
                      <a:r>
                        <a:rPr lang="en-US" sz="900"/>
                        <a:t>A / R</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solidFill>
                  </a:tcPr>
                </a:tc>
                <a:tc>
                  <a:txBody>
                    <a:bodyPr/>
                    <a:lstStyle/>
                    <a:p>
                      <a:pPr algn="ctr">
                        <a:buNone/>
                      </a:pPr>
                      <a:r>
                        <a:rPr lang="en-US" sz="900" dirty="0"/>
                        <a:t>I</a:t>
                      </a:r>
                    </a:p>
                  </a:txBody>
                  <a:tcPr marL="9186" marR="9186" marT="4593" marB="4593"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6852234"/>
                  </a:ext>
                </a:extLst>
              </a:tr>
            </a:tbl>
          </a:graphicData>
        </a:graphic>
      </p:graphicFrame>
    </p:spTree>
    <p:extLst>
      <p:ext uri="{BB962C8B-B14F-4D97-AF65-F5344CB8AC3E}">
        <p14:creationId xmlns:p14="http://schemas.microsoft.com/office/powerpoint/2010/main" val="378374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BBDB4-D5E4-3555-69F5-A5B2BB6ADF37}"/>
            </a:ext>
          </a:extLst>
        </p:cNvPr>
        <p:cNvGrpSpPr/>
        <p:nvPr/>
      </p:nvGrpSpPr>
      <p:grpSpPr>
        <a:xfrm>
          <a:off x="0" y="0"/>
          <a:ext cx="0" cy="0"/>
          <a:chOff x="0" y="0"/>
          <a:chExt cx="0" cy="0"/>
        </a:xfrm>
      </p:grpSpPr>
      <p:sp>
        <p:nvSpPr>
          <p:cNvPr id="3" name="Graphic 3">
            <a:extLst>
              <a:ext uri="{FF2B5EF4-FFF2-40B4-BE49-F238E27FC236}">
                <a16:creationId xmlns:a16="http://schemas.microsoft.com/office/drawing/2014/main" id="{B0B182A3-4B4E-6B23-CC52-30DAC00A567F}"/>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a:extLst>
                <a:ext uri="{28A0092B-C50C-407E-A947-70E740481C1C}">
                  <a14:useLocalDpi xmlns:a14="http://schemas.microsoft.com/office/drawing/2010/main" val="0"/>
                </a:ext>
              </a:extLst>
            </a:blip>
            <a:stretch>
              <a:fillRect/>
            </a:stretch>
          </a:blipFill>
          <a:ln w="2858"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0A3970A0-8F54-E4E8-DAB2-7DBDBD053C41}"/>
              </a:ext>
            </a:extLst>
          </p:cNvPr>
          <p:cNvSpPr>
            <a:spLocks noGrp="1"/>
          </p:cNvSpPr>
          <p:nvPr>
            <p:ph type="title"/>
          </p:nvPr>
        </p:nvSpPr>
        <p:spPr>
          <a:xfrm>
            <a:off x="-498763" y="3259590"/>
            <a:ext cx="8222526" cy="816864"/>
          </a:xfrm>
          <a:solidFill>
            <a:schemeClr val="accent6"/>
          </a:solidFill>
        </p:spPr>
        <p:txBody>
          <a:bodyPr/>
          <a:lstStyle/>
          <a:p>
            <a:r>
              <a:rPr lang="en-US" dirty="0"/>
              <a:t>Agent Governance Starter Pack</a:t>
            </a:r>
          </a:p>
        </p:txBody>
      </p:sp>
    </p:spTree>
    <p:extLst>
      <p:ext uri="{BB962C8B-B14F-4D97-AF65-F5344CB8AC3E}">
        <p14:creationId xmlns:p14="http://schemas.microsoft.com/office/powerpoint/2010/main" val="3448926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97BF52-23BA-9AF8-7D78-65F7DCA15C80}"/>
              </a:ext>
            </a:extLst>
          </p:cNvPr>
          <p:cNvSpPr>
            <a:spLocks noGrp="1"/>
          </p:cNvSpPr>
          <p:nvPr>
            <p:ph type="sldNum" sz="quarter" idx="4"/>
          </p:nvPr>
        </p:nvSpPr>
        <p:spPr/>
        <p:txBody>
          <a:bodyPr/>
          <a:lstStyle/>
          <a:p>
            <a:fld id="{B97DCD48-F2F0-436C-978D-7C4D59D5E31F}" type="slidenum">
              <a:rPr lang="en-US" smtClean="0"/>
              <a:pPr/>
              <a:t>18</a:t>
            </a:fld>
            <a:endParaRPr lang="en-US"/>
          </a:p>
        </p:txBody>
      </p:sp>
      <p:sp>
        <p:nvSpPr>
          <p:cNvPr id="3" name="Title 2">
            <a:extLst>
              <a:ext uri="{FF2B5EF4-FFF2-40B4-BE49-F238E27FC236}">
                <a16:creationId xmlns:a16="http://schemas.microsoft.com/office/drawing/2014/main" id="{2401CFCB-299A-E3B5-4445-24AF0356BC30}"/>
              </a:ext>
            </a:extLst>
          </p:cNvPr>
          <p:cNvSpPr>
            <a:spLocks noGrp="1"/>
          </p:cNvSpPr>
          <p:nvPr>
            <p:ph type="title"/>
          </p:nvPr>
        </p:nvSpPr>
        <p:spPr/>
        <p:txBody>
          <a:bodyPr/>
          <a:lstStyle/>
          <a:p>
            <a:r>
              <a:rPr lang="en-US" dirty="0"/>
              <a:t>Workday AI, what we are asking from the AI governance board</a:t>
            </a:r>
          </a:p>
        </p:txBody>
      </p:sp>
      <p:graphicFrame>
        <p:nvGraphicFramePr>
          <p:cNvPr id="4" name="Table 3">
            <a:extLst>
              <a:ext uri="{FF2B5EF4-FFF2-40B4-BE49-F238E27FC236}">
                <a16:creationId xmlns:a16="http://schemas.microsoft.com/office/drawing/2014/main" id="{D8DF81A9-778E-152D-8370-3D4D324D8A65}"/>
              </a:ext>
            </a:extLst>
          </p:cNvPr>
          <p:cNvGraphicFramePr>
            <a:graphicFrameLocks noGrp="1"/>
          </p:cNvGraphicFramePr>
          <p:nvPr>
            <p:extLst>
              <p:ext uri="{D42A27DB-BD31-4B8C-83A1-F6EECF244321}">
                <p14:modId xmlns:p14="http://schemas.microsoft.com/office/powerpoint/2010/main" val="450882705"/>
              </p:ext>
            </p:extLst>
          </p:nvPr>
        </p:nvGraphicFramePr>
        <p:xfrm>
          <a:off x="242995" y="1907116"/>
          <a:ext cx="3746500" cy="3261360"/>
        </p:xfrm>
        <a:graphic>
          <a:graphicData uri="http://schemas.openxmlformats.org/drawingml/2006/table">
            <a:tbl>
              <a:tblPr firstRow="1" bandRow="1">
                <a:tableStyleId>{5C22544A-7EE6-4342-B048-85BDC9FD1C3A}</a:tableStyleId>
              </a:tblPr>
              <a:tblGrid>
                <a:gridCol w="3746500">
                  <a:extLst>
                    <a:ext uri="{9D8B030D-6E8A-4147-A177-3AD203B41FA5}">
                      <a16:colId xmlns:a16="http://schemas.microsoft.com/office/drawing/2014/main" val="2211661361"/>
                    </a:ext>
                  </a:extLst>
                </a:gridCol>
              </a:tblGrid>
              <a:tr h="370840">
                <a:tc>
                  <a:txBody>
                    <a:bodyPr/>
                    <a:lstStyle/>
                    <a:p>
                      <a:pPr algn="ctr"/>
                      <a:r>
                        <a:rPr lang="en-US" sz="2000" dirty="0"/>
                        <a:t>Why we are here</a:t>
                      </a:r>
                    </a:p>
                  </a:txBody>
                  <a:tcPr/>
                </a:tc>
                <a:extLst>
                  <a:ext uri="{0D108BD9-81ED-4DB2-BD59-A6C34878D82A}">
                    <a16:rowId xmlns:a16="http://schemas.microsoft.com/office/drawing/2014/main" val="4021930079"/>
                  </a:ext>
                </a:extLst>
              </a:tr>
              <a:tr h="370840">
                <a:tc>
                  <a:txBody>
                    <a:bodyPr/>
                    <a:lstStyle/>
                    <a:p>
                      <a:pPr marL="285750" indent="-285750">
                        <a:buFont typeface="Arial" panose="020B0604020202020204" pitchFamily="34" charset="0"/>
                        <a:buChar char="•"/>
                      </a:pPr>
                      <a:r>
                        <a:rPr lang="en-US" sz="1400" b="0" dirty="0"/>
                        <a:t>Workday now ships more AI and agent features in HR and Finance. Some are already in our tenant or our license.</a:t>
                      </a:r>
                    </a:p>
                    <a:p>
                      <a:pPr marL="285750" indent="-285750">
                        <a:buFont typeface="Arial" panose="020B0604020202020204" pitchFamily="34" charset="0"/>
                        <a:buChar char="•"/>
                      </a:pPr>
                      <a:r>
                        <a:rPr lang="en-US" sz="1400" b="0" dirty="0"/>
                        <a:t>As HRIS, we do not want to “just switch them on”. We want a clear, agreed way of deciding which features we use and how.</a:t>
                      </a:r>
                    </a:p>
                    <a:p>
                      <a:pPr marL="285750" indent="-285750">
                        <a:buFont typeface="Arial" panose="020B0604020202020204" pitchFamily="34" charset="0"/>
                        <a:buChar char="•"/>
                      </a:pPr>
                      <a:r>
                        <a:rPr lang="en-US" sz="1400" b="0" dirty="0"/>
                        <a:t>Today is about giving you enough context on Workday AI, and agreeing how we will involve this board for current and future Workday AI decisions.</a:t>
                      </a:r>
                    </a:p>
                  </a:txBody>
                  <a:tcPr/>
                </a:tc>
                <a:extLst>
                  <a:ext uri="{0D108BD9-81ED-4DB2-BD59-A6C34878D82A}">
                    <a16:rowId xmlns:a16="http://schemas.microsoft.com/office/drawing/2014/main" val="1283785777"/>
                  </a:ext>
                </a:extLst>
              </a:tr>
            </a:tbl>
          </a:graphicData>
        </a:graphic>
      </p:graphicFrame>
      <p:graphicFrame>
        <p:nvGraphicFramePr>
          <p:cNvPr id="7" name="Table 6">
            <a:extLst>
              <a:ext uri="{FF2B5EF4-FFF2-40B4-BE49-F238E27FC236}">
                <a16:creationId xmlns:a16="http://schemas.microsoft.com/office/drawing/2014/main" id="{EBE39AB6-55EF-5F6C-3F03-31F6B31C6B69}"/>
              </a:ext>
            </a:extLst>
          </p:cNvPr>
          <p:cNvGraphicFramePr>
            <a:graphicFrameLocks noGrp="1"/>
          </p:cNvGraphicFramePr>
          <p:nvPr>
            <p:extLst>
              <p:ext uri="{D42A27DB-BD31-4B8C-83A1-F6EECF244321}">
                <p14:modId xmlns:p14="http://schemas.microsoft.com/office/powerpoint/2010/main" val="1986001575"/>
              </p:ext>
            </p:extLst>
          </p:nvPr>
        </p:nvGraphicFramePr>
        <p:xfrm>
          <a:off x="4277572" y="1907116"/>
          <a:ext cx="3746500" cy="3261360"/>
        </p:xfrm>
        <a:graphic>
          <a:graphicData uri="http://schemas.openxmlformats.org/drawingml/2006/table">
            <a:tbl>
              <a:tblPr firstRow="1" bandRow="1">
                <a:tableStyleId>{5C22544A-7EE6-4342-B048-85BDC9FD1C3A}</a:tableStyleId>
              </a:tblPr>
              <a:tblGrid>
                <a:gridCol w="3746500">
                  <a:extLst>
                    <a:ext uri="{9D8B030D-6E8A-4147-A177-3AD203B41FA5}">
                      <a16:colId xmlns:a16="http://schemas.microsoft.com/office/drawing/2014/main" val="2211661361"/>
                    </a:ext>
                  </a:extLst>
                </a:gridCol>
              </a:tblGrid>
              <a:tr h="370840">
                <a:tc>
                  <a:txBody>
                    <a:bodyPr/>
                    <a:lstStyle/>
                    <a:p>
                      <a:pPr algn="ctr"/>
                      <a:r>
                        <a:rPr lang="en-US" sz="2000" dirty="0"/>
                        <a:t>What is in scope of this deck</a:t>
                      </a:r>
                    </a:p>
                  </a:txBody>
                  <a:tcPr>
                    <a:solidFill>
                      <a:schemeClr val="accent3"/>
                    </a:solidFill>
                  </a:tcPr>
                </a:tc>
                <a:extLst>
                  <a:ext uri="{0D108BD9-81ED-4DB2-BD59-A6C34878D82A}">
                    <a16:rowId xmlns:a16="http://schemas.microsoft.com/office/drawing/2014/main" val="4021930079"/>
                  </a:ext>
                </a:extLst>
              </a:tr>
              <a:tr h="370840">
                <a:tc>
                  <a:txBody>
                    <a:bodyPr/>
                    <a:lstStyle/>
                    <a:p>
                      <a:pPr marL="0" indent="0">
                        <a:buFont typeface="Arial" panose="020B0604020202020204" pitchFamily="34" charset="0"/>
                        <a:buNone/>
                      </a:pPr>
                      <a:r>
                        <a:rPr lang="en-US" sz="1400" b="0" dirty="0"/>
                        <a:t>In scope are AI capabilities inside Workday This includes:</a:t>
                      </a:r>
                    </a:p>
                    <a:p>
                      <a:pPr marL="285750" indent="-285750">
                        <a:buFont typeface="Arial" panose="020B0604020202020204" pitchFamily="34" charset="0"/>
                        <a:buChar char="•"/>
                      </a:pPr>
                      <a:r>
                        <a:rPr lang="en-US" sz="1400" b="0" dirty="0"/>
                        <a:t>Native Workday AI features (for example recommendations, anomaly detection, assistants).</a:t>
                      </a:r>
                    </a:p>
                    <a:p>
                      <a:pPr marL="285750" indent="-285750">
                        <a:buFont typeface="Arial" panose="020B0604020202020204" pitchFamily="34" charset="0"/>
                        <a:buChar char="•"/>
                      </a:pPr>
                      <a:r>
                        <a:rPr lang="en-US" sz="1400" b="0" dirty="0"/>
                        <a:t>Partner AI that is integrated with Workday (for example marketplace apps or agents).</a:t>
                      </a:r>
                    </a:p>
                    <a:p>
                      <a:pPr marL="285750" indent="-285750">
                        <a:buFont typeface="Arial" panose="020B0604020202020204" pitchFamily="34" charset="0"/>
                        <a:buChar char="•"/>
                      </a:pPr>
                      <a:r>
                        <a:rPr lang="en-US" sz="1400" b="0" dirty="0"/>
                        <a:t>Custom agents or apps we might build on Workday (Extend, </a:t>
                      </a:r>
                      <a:r>
                        <a:rPr lang="en-US" sz="1400" b="0" dirty="0" err="1"/>
                        <a:t>Flowise</a:t>
                      </a:r>
                      <a:r>
                        <a:rPr lang="en-US" sz="1400" b="0" dirty="0"/>
                        <a:t>, integrations).</a:t>
                      </a:r>
                    </a:p>
                    <a:p>
                      <a:pPr marL="285750" indent="-285750">
                        <a:buFont typeface="Arial" panose="020B0604020202020204" pitchFamily="34" charset="0"/>
                        <a:buChar char="•"/>
                      </a:pPr>
                      <a:endParaRPr lang="en-US" sz="1400" b="0" dirty="0"/>
                    </a:p>
                    <a:p>
                      <a:pPr marL="0" indent="0">
                        <a:buFont typeface="Arial" panose="020B0604020202020204" pitchFamily="34" charset="0"/>
                        <a:buNone/>
                      </a:pPr>
                      <a:endParaRPr lang="en-US" sz="1400" b="0" dirty="0"/>
                    </a:p>
                  </a:txBody>
                  <a:tcPr>
                    <a:solidFill>
                      <a:schemeClr val="accent3">
                        <a:lumMod val="20000"/>
                        <a:lumOff val="80000"/>
                      </a:schemeClr>
                    </a:solidFill>
                  </a:tcPr>
                </a:tc>
                <a:extLst>
                  <a:ext uri="{0D108BD9-81ED-4DB2-BD59-A6C34878D82A}">
                    <a16:rowId xmlns:a16="http://schemas.microsoft.com/office/drawing/2014/main" val="1283785777"/>
                  </a:ext>
                </a:extLst>
              </a:tr>
            </a:tbl>
          </a:graphicData>
        </a:graphic>
      </p:graphicFrame>
      <p:graphicFrame>
        <p:nvGraphicFramePr>
          <p:cNvPr id="8" name="Table 7">
            <a:extLst>
              <a:ext uri="{FF2B5EF4-FFF2-40B4-BE49-F238E27FC236}">
                <a16:creationId xmlns:a16="http://schemas.microsoft.com/office/drawing/2014/main" id="{CEA1DFE9-EC65-C1AD-42EB-AA003C8E7915}"/>
              </a:ext>
            </a:extLst>
          </p:cNvPr>
          <p:cNvGraphicFramePr>
            <a:graphicFrameLocks noGrp="1"/>
          </p:cNvGraphicFramePr>
          <p:nvPr>
            <p:extLst>
              <p:ext uri="{D42A27DB-BD31-4B8C-83A1-F6EECF244321}">
                <p14:modId xmlns:p14="http://schemas.microsoft.com/office/powerpoint/2010/main" val="1672890202"/>
              </p:ext>
            </p:extLst>
          </p:nvPr>
        </p:nvGraphicFramePr>
        <p:xfrm>
          <a:off x="8312150" y="1907116"/>
          <a:ext cx="3746500" cy="3235960"/>
        </p:xfrm>
        <a:graphic>
          <a:graphicData uri="http://schemas.openxmlformats.org/drawingml/2006/table">
            <a:tbl>
              <a:tblPr firstRow="1" bandRow="1">
                <a:tableStyleId>{5C22544A-7EE6-4342-B048-85BDC9FD1C3A}</a:tableStyleId>
              </a:tblPr>
              <a:tblGrid>
                <a:gridCol w="3746500">
                  <a:extLst>
                    <a:ext uri="{9D8B030D-6E8A-4147-A177-3AD203B41FA5}">
                      <a16:colId xmlns:a16="http://schemas.microsoft.com/office/drawing/2014/main" val="2211661361"/>
                    </a:ext>
                  </a:extLst>
                </a:gridCol>
              </a:tblGrid>
              <a:tr h="370840">
                <a:tc>
                  <a:txBody>
                    <a:bodyPr/>
                    <a:lstStyle/>
                    <a:p>
                      <a:pPr algn="ctr"/>
                      <a:r>
                        <a:rPr lang="en-US" sz="1800" dirty="0"/>
                        <a:t>What we need from the board</a:t>
                      </a:r>
                    </a:p>
                  </a:txBody>
                  <a:tcPr>
                    <a:solidFill>
                      <a:schemeClr val="accent4"/>
                    </a:solidFill>
                  </a:tcPr>
                </a:tc>
                <a:extLst>
                  <a:ext uri="{0D108BD9-81ED-4DB2-BD59-A6C34878D82A}">
                    <a16:rowId xmlns:a16="http://schemas.microsoft.com/office/drawing/2014/main" val="4021930079"/>
                  </a:ext>
                </a:extLst>
              </a:tr>
              <a:tr h="370840">
                <a:tc>
                  <a:txBody>
                    <a:bodyPr/>
                    <a:lstStyle/>
                    <a:p>
                      <a:pPr marL="285750" indent="-285750">
                        <a:buFont typeface="Arial" panose="020B0604020202020204" pitchFamily="34" charset="0"/>
                        <a:buChar char="•"/>
                      </a:pPr>
                      <a:r>
                        <a:rPr lang="en-US" sz="1400" b="0" dirty="0"/>
                        <a:t>Agreement on a simple set of guardrails for Workday AI</a:t>
                      </a:r>
                    </a:p>
                    <a:p>
                      <a:pPr marL="285750" indent="-285750">
                        <a:buFont typeface="Arial" panose="020B0604020202020204" pitchFamily="34" charset="0"/>
                        <a:buChar char="•"/>
                      </a:pPr>
                      <a:r>
                        <a:rPr lang="en-US" sz="1400" b="0" dirty="0"/>
                        <a:t>Agreement on a standard checklist and review path for Workday AI use cases.</a:t>
                      </a:r>
                    </a:p>
                    <a:p>
                      <a:pPr marL="285750" indent="-285750">
                        <a:buFont typeface="Arial" panose="020B0604020202020204" pitchFamily="34" charset="0"/>
                        <a:buChar char="•"/>
                      </a:pPr>
                      <a:r>
                        <a:rPr lang="en-US" sz="1400" b="0" dirty="0"/>
                        <a:t>A shared view on who must be involved for Workday AI decisions and when they are involved</a:t>
                      </a:r>
                    </a:p>
                    <a:p>
                      <a:pPr marL="285750" indent="-285750">
                        <a:buFont typeface="Arial" panose="020B0604020202020204" pitchFamily="34" charset="0"/>
                        <a:buChar char="•"/>
                      </a:pPr>
                      <a:r>
                        <a:rPr lang="en-US" sz="1400" b="0" dirty="0"/>
                        <a:t>For the concrete feature or agent we present today, we also ask for a clear decision</a:t>
                      </a:r>
                    </a:p>
                    <a:p>
                      <a:pPr marL="285750" indent="-285750">
                        <a:buFont typeface="Arial" panose="020B0604020202020204" pitchFamily="34" charset="0"/>
                        <a:buChar char="•"/>
                      </a:pPr>
                      <a:endParaRPr lang="en-US" sz="1400" b="0" dirty="0"/>
                    </a:p>
                    <a:p>
                      <a:pPr marL="285750" indent="-285750">
                        <a:buFont typeface="Arial" panose="020B0604020202020204" pitchFamily="34" charset="0"/>
                        <a:buChar char="•"/>
                      </a:pPr>
                      <a:endParaRPr lang="en-US" sz="1400" b="0" dirty="0"/>
                    </a:p>
                  </a:txBody>
                  <a:tcPr>
                    <a:solidFill>
                      <a:schemeClr val="accent4">
                        <a:lumMod val="20000"/>
                        <a:lumOff val="80000"/>
                      </a:schemeClr>
                    </a:solidFill>
                  </a:tcPr>
                </a:tc>
                <a:extLst>
                  <a:ext uri="{0D108BD9-81ED-4DB2-BD59-A6C34878D82A}">
                    <a16:rowId xmlns:a16="http://schemas.microsoft.com/office/drawing/2014/main" val="1283785777"/>
                  </a:ext>
                </a:extLst>
              </a:tr>
            </a:tbl>
          </a:graphicData>
        </a:graphic>
      </p:graphicFrame>
    </p:spTree>
    <p:extLst>
      <p:ext uri="{BB962C8B-B14F-4D97-AF65-F5344CB8AC3E}">
        <p14:creationId xmlns:p14="http://schemas.microsoft.com/office/powerpoint/2010/main" val="2890870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8BC323-05A6-774B-F4F4-E4868DAB5FF6}"/>
              </a:ext>
            </a:extLst>
          </p:cNvPr>
          <p:cNvSpPr>
            <a:spLocks noGrp="1"/>
          </p:cNvSpPr>
          <p:nvPr>
            <p:ph type="sldNum" sz="quarter" idx="4"/>
          </p:nvPr>
        </p:nvSpPr>
        <p:spPr/>
        <p:txBody>
          <a:bodyPr/>
          <a:lstStyle/>
          <a:p>
            <a:fld id="{B97DCD48-F2F0-436C-978D-7C4D59D5E31F}" type="slidenum">
              <a:rPr lang="en-US" smtClean="0"/>
              <a:pPr/>
              <a:t>19</a:t>
            </a:fld>
            <a:endParaRPr lang="en-US"/>
          </a:p>
        </p:txBody>
      </p:sp>
      <p:sp>
        <p:nvSpPr>
          <p:cNvPr id="3" name="Title 2">
            <a:extLst>
              <a:ext uri="{FF2B5EF4-FFF2-40B4-BE49-F238E27FC236}">
                <a16:creationId xmlns:a16="http://schemas.microsoft.com/office/drawing/2014/main" id="{F0E7626A-22DB-CC58-748E-196435EF5D1E}"/>
              </a:ext>
            </a:extLst>
          </p:cNvPr>
          <p:cNvSpPr>
            <a:spLocks noGrp="1"/>
          </p:cNvSpPr>
          <p:nvPr>
            <p:ph type="title"/>
          </p:nvPr>
        </p:nvSpPr>
        <p:spPr/>
        <p:txBody>
          <a:bodyPr/>
          <a:lstStyle/>
          <a:p>
            <a:r>
              <a:rPr lang="en-US" dirty="0"/>
              <a:t>How Workday uses AI</a:t>
            </a:r>
          </a:p>
        </p:txBody>
      </p:sp>
      <p:sp>
        <p:nvSpPr>
          <p:cNvPr id="4" name="TextBox 3">
            <a:extLst>
              <a:ext uri="{FF2B5EF4-FFF2-40B4-BE49-F238E27FC236}">
                <a16:creationId xmlns:a16="http://schemas.microsoft.com/office/drawing/2014/main" id="{D779C800-DBEE-1997-02CE-1162C4D7CDE1}"/>
              </a:ext>
            </a:extLst>
          </p:cNvPr>
          <p:cNvSpPr txBox="1"/>
          <p:nvPr/>
        </p:nvSpPr>
        <p:spPr>
          <a:xfrm>
            <a:off x="7934891" y="1945086"/>
            <a:ext cx="2717411" cy="369332"/>
          </a:xfrm>
          <a:prstGeom prst="rect">
            <a:avLst/>
          </a:prstGeom>
          <a:noFill/>
        </p:spPr>
        <p:txBody>
          <a:bodyPr wrap="none" rtlCol="0">
            <a:spAutoFit/>
          </a:bodyPr>
          <a:lstStyle/>
          <a:p>
            <a:r>
              <a:rPr lang="en-US" b="1" dirty="0">
                <a:solidFill>
                  <a:schemeClr val="accent2"/>
                </a:solidFill>
              </a:rPr>
              <a:t>Types of AI in Workday</a:t>
            </a:r>
            <a:endParaRPr lang="en-US" b="1" spc="30" dirty="0">
              <a:solidFill>
                <a:schemeClr val="accent2"/>
              </a:solidFill>
              <a:latin typeface="Century Gothic" panose="020B0502020202020204" pitchFamily="34" charset="0"/>
              <a:ea typeface="Lato" panose="020F0502020204030203" pitchFamily="34" charset="0"/>
              <a:cs typeface="Lato" panose="020F0502020204030203" pitchFamily="34" charset="0"/>
            </a:endParaRPr>
          </a:p>
        </p:txBody>
      </p:sp>
      <p:sp>
        <p:nvSpPr>
          <p:cNvPr id="5" name="TextBox 4">
            <a:extLst>
              <a:ext uri="{FF2B5EF4-FFF2-40B4-BE49-F238E27FC236}">
                <a16:creationId xmlns:a16="http://schemas.microsoft.com/office/drawing/2014/main" id="{99A933ED-0E5D-7D08-1E72-07B70C922143}"/>
              </a:ext>
            </a:extLst>
          </p:cNvPr>
          <p:cNvSpPr txBox="1"/>
          <p:nvPr/>
        </p:nvSpPr>
        <p:spPr>
          <a:xfrm>
            <a:off x="7934891" y="2386426"/>
            <a:ext cx="4174559" cy="1613070"/>
          </a:xfrm>
          <a:prstGeom prst="rect">
            <a:avLst/>
          </a:prstGeom>
          <a:noFill/>
        </p:spPr>
        <p:txBody>
          <a:bodyPr wrap="square" rtlCol="0">
            <a:spAutoFit/>
          </a:bodyPr>
          <a:lstStyle/>
          <a:p>
            <a:pPr marL="171450" indent="-171450">
              <a:lnSpc>
                <a:spcPct val="140000"/>
              </a:lnSpc>
              <a:buFont typeface="Arial" panose="020B0604020202020204" pitchFamily="34" charset="0"/>
              <a:buChar char="•"/>
            </a:pPr>
            <a:r>
              <a:rPr lang="en-US" sz="1200" dirty="0">
                <a:solidFill>
                  <a:schemeClr val="tx2"/>
                </a:solidFill>
                <a:latin typeface="Century Gothic" panose="020B0502020202020204" pitchFamily="34" charset="0"/>
                <a:ea typeface="Lato" panose="020F0502020204030203" pitchFamily="34" charset="0"/>
                <a:cs typeface="Lato" panose="020F0502020204030203" pitchFamily="34" charset="0"/>
              </a:rPr>
              <a:t>Classic ML: predictions, recommendations, anomaly detection.</a:t>
            </a:r>
          </a:p>
          <a:p>
            <a:pPr marL="171450" indent="-171450">
              <a:lnSpc>
                <a:spcPct val="140000"/>
              </a:lnSpc>
              <a:buFont typeface="Arial" panose="020B0604020202020204" pitchFamily="34" charset="0"/>
              <a:buChar char="•"/>
            </a:pPr>
            <a:r>
              <a:rPr lang="en-US" sz="1200" dirty="0">
                <a:solidFill>
                  <a:schemeClr val="tx2"/>
                </a:solidFill>
                <a:latin typeface="Century Gothic" panose="020B0502020202020204" pitchFamily="34" charset="0"/>
                <a:ea typeface="Lato" panose="020F0502020204030203" pitchFamily="34" charset="0"/>
                <a:cs typeface="Lato" panose="020F0502020204030203" pitchFamily="34" charset="0"/>
              </a:rPr>
              <a:t>GenAI: </a:t>
            </a:r>
            <a:r>
              <a:rPr lang="en-US" sz="1200" dirty="0" err="1">
                <a:solidFill>
                  <a:schemeClr val="tx2"/>
                </a:solidFill>
                <a:latin typeface="Century Gothic" panose="020B0502020202020204" pitchFamily="34" charset="0"/>
                <a:ea typeface="Lato" panose="020F0502020204030203" pitchFamily="34" charset="0"/>
                <a:cs typeface="Lato" panose="020F0502020204030203" pitchFamily="34" charset="0"/>
              </a:rPr>
              <a:t>summarisation</a:t>
            </a:r>
            <a:r>
              <a:rPr lang="en-US" sz="1200" dirty="0">
                <a:solidFill>
                  <a:schemeClr val="tx2"/>
                </a:solidFill>
                <a:latin typeface="Century Gothic" panose="020B0502020202020204" pitchFamily="34" charset="0"/>
                <a:ea typeface="Lato" panose="020F0502020204030203" pitchFamily="34" charset="0"/>
                <a:cs typeface="Lato" panose="020F0502020204030203" pitchFamily="34" charset="0"/>
              </a:rPr>
              <a:t>, content suggestions, conversational assistants.</a:t>
            </a:r>
          </a:p>
          <a:p>
            <a:pPr marL="171450" indent="-171450">
              <a:lnSpc>
                <a:spcPct val="140000"/>
              </a:lnSpc>
              <a:buFont typeface="Arial" panose="020B0604020202020204" pitchFamily="34" charset="0"/>
              <a:buChar char="•"/>
            </a:pPr>
            <a:r>
              <a:rPr lang="en-US" sz="1200" dirty="0">
                <a:solidFill>
                  <a:schemeClr val="tx2"/>
                </a:solidFill>
                <a:latin typeface="Century Gothic" panose="020B0502020202020204" pitchFamily="34" charset="0"/>
                <a:ea typeface="Lato" panose="020F0502020204030203" pitchFamily="34" charset="0"/>
                <a:cs typeface="Lato" panose="020F0502020204030203" pitchFamily="34" charset="0"/>
              </a:rPr>
              <a:t>Agents: AI that can use tools, call APIs and perform actions in processes.</a:t>
            </a:r>
          </a:p>
        </p:txBody>
      </p:sp>
      <p:sp>
        <p:nvSpPr>
          <p:cNvPr id="6" name="TextBox 5">
            <a:extLst>
              <a:ext uri="{FF2B5EF4-FFF2-40B4-BE49-F238E27FC236}">
                <a16:creationId xmlns:a16="http://schemas.microsoft.com/office/drawing/2014/main" id="{9A8E8DAE-A835-732A-E0AA-F08F7F507EE9}"/>
              </a:ext>
            </a:extLst>
          </p:cNvPr>
          <p:cNvSpPr txBox="1"/>
          <p:nvPr/>
        </p:nvSpPr>
        <p:spPr>
          <a:xfrm>
            <a:off x="7934891" y="4362285"/>
            <a:ext cx="3558988" cy="369332"/>
          </a:xfrm>
          <a:prstGeom prst="rect">
            <a:avLst/>
          </a:prstGeom>
          <a:noFill/>
        </p:spPr>
        <p:txBody>
          <a:bodyPr wrap="none" rtlCol="0">
            <a:spAutoFit/>
          </a:bodyPr>
          <a:lstStyle>
            <a:defPPr>
              <a:defRPr lang="en-US"/>
            </a:defPPr>
            <a:lvl1pPr>
              <a:defRPr b="1"/>
            </a:lvl1pPr>
          </a:lstStyle>
          <a:p>
            <a:r>
              <a:rPr lang="en-US" dirty="0">
                <a:solidFill>
                  <a:schemeClr val="accent3"/>
                </a:solidFill>
              </a:rPr>
              <a:t>Types of solutions we will bring</a:t>
            </a:r>
          </a:p>
        </p:txBody>
      </p:sp>
      <p:sp>
        <p:nvSpPr>
          <p:cNvPr id="7" name="TextBox 6">
            <a:extLst>
              <a:ext uri="{FF2B5EF4-FFF2-40B4-BE49-F238E27FC236}">
                <a16:creationId xmlns:a16="http://schemas.microsoft.com/office/drawing/2014/main" id="{4F5F58B9-36C2-128D-6F90-943C7AABB291}"/>
              </a:ext>
            </a:extLst>
          </p:cNvPr>
          <p:cNvSpPr txBox="1"/>
          <p:nvPr/>
        </p:nvSpPr>
        <p:spPr>
          <a:xfrm>
            <a:off x="7934891" y="4667760"/>
            <a:ext cx="4066609" cy="1613070"/>
          </a:xfrm>
          <a:prstGeom prst="rect">
            <a:avLst/>
          </a:prstGeom>
          <a:noFill/>
        </p:spPr>
        <p:txBody>
          <a:bodyPr wrap="square" rtlCol="0">
            <a:spAutoFit/>
          </a:bodyPr>
          <a:lstStyle/>
          <a:p>
            <a:pPr marL="171450" indent="-171450">
              <a:lnSpc>
                <a:spcPct val="140000"/>
              </a:lnSpc>
              <a:buFont typeface="Arial" panose="020B0604020202020204" pitchFamily="34" charset="0"/>
              <a:buChar char="•"/>
            </a:pPr>
            <a:r>
              <a:rPr lang="en-US" sz="1200" dirty="0">
                <a:solidFill>
                  <a:schemeClr val="tx2"/>
                </a:solidFill>
                <a:latin typeface="Century Gothic" panose="020B0502020202020204" pitchFamily="34" charset="0"/>
                <a:ea typeface="Lato" panose="020F0502020204030203" pitchFamily="34" charset="0"/>
                <a:cs typeface="Lato" panose="020F0502020204030203" pitchFamily="34" charset="0"/>
              </a:rPr>
              <a:t>Native Workday AI features (designed and governed by Workday).</a:t>
            </a:r>
          </a:p>
          <a:p>
            <a:pPr marL="171450" indent="-171450">
              <a:lnSpc>
                <a:spcPct val="140000"/>
              </a:lnSpc>
              <a:buFont typeface="Arial" panose="020B0604020202020204" pitchFamily="34" charset="0"/>
              <a:buChar char="•"/>
            </a:pPr>
            <a:r>
              <a:rPr lang="en-US" sz="1200" dirty="0">
                <a:solidFill>
                  <a:schemeClr val="tx2"/>
                </a:solidFill>
                <a:latin typeface="Century Gothic" panose="020B0502020202020204" pitchFamily="34" charset="0"/>
                <a:ea typeface="Lato" panose="020F0502020204030203" pitchFamily="34" charset="0"/>
                <a:cs typeface="Lato" panose="020F0502020204030203" pitchFamily="34" charset="0"/>
              </a:rPr>
              <a:t>Partner AI integrated into Workday (for example through marketplace).</a:t>
            </a:r>
          </a:p>
          <a:p>
            <a:pPr marL="171450" indent="-171450">
              <a:lnSpc>
                <a:spcPct val="140000"/>
              </a:lnSpc>
              <a:buFont typeface="Arial" panose="020B0604020202020204" pitchFamily="34" charset="0"/>
              <a:buChar char="•"/>
            </a:pPr>
            <a:r>
              <a:rPr lang="en-US" sz="1200" dirty="0">
                <a:solidFill>
                  <a:schemeClr val="tx2"/>
                </a:solidFill>
                <a:latin typeface="Century Gothic" panose="020B0502020202020204" pitchFamily="34" charset="0"/>
                <a:ea typeface="Lato" panose="020F0502020204030203" pitchFamily="34" charset="0"/>
                <a:cs typeface="Lato" panose="020F0502020204030203" pitchFamily="34" charset="0"/>
              </a:rPr>
              <a:t>Custom agents we or a partner build on Workday (Extend, </a:t>
            </a:r>
            <a:r>
              <a:rPr lang="en-US" sz="1200" dirty="0" err="1">
                <a:solidFill>
                  <a:schemeClr val="tx2"/>
                </a:solidFill>
                <a:latin typeface="Century Gothic" panose="020B0502020202020204" pitchFamily="34" charset="0"/>
                <a:ea typeface="Lato" panose="020F0502020204030203" pitchFamily="34" charset="0"/>
                <a:cs typeface="Lato" panose="020F0502020204030203" pitchFamily="34" charset="0"/>
              </a:rPr>
              <a:t>Flowise</a:t>
            </a:r>
            <a:r>
              <a:rPr lang="en-US" sz="1200" dirty="0">
                <a:solidFill>
                  <a:schemeClr val="tx2"/>
                </a:solidFill>
                <a:latin typeface="Century Gothic" panose="020B0502020202020204" pitchFamily="34" charset="0"/>
                <a:ea typeface="Lato" panose="020F0502020204030203" pitchFamily="34" charset="0"/>
                <a:cs typeface="Lato" panose="020F0502020204030203" pitchFamily="34" charset="0"/>
              </a:rPr>
              <a:t>, integrations).</a:t>
            </a:r>
          </a:p>
        </p:txBody>
      </p:sp>
      <p:sp>
        <p:nvSpPr>
          <p:cNvPr id="8" name="TextBox 7">
            <a:extLst>
              <a:ext uri="{FF2B5EF4-FFF2-40B4-BE49-F238E27FC236}">
                <a16:creationId xmlns:a16="http://schemas.microsoft.com/office/drawing/2014/main" id="{A5277BE5-5ABB-C63A-35FA-C3F6011FF4BA}"/>
              </a:ext>
            </a:extLst>
          </p:cNvPr>
          <p:cNvSpPr txBox="1"/>
          <p:nvPr/>
        </p:nvSpPr>
        <p:spPr>
          <a:xfrm>
            <a:off x="822003" y="1932006"/>
            <a:ext cx="4334445" cy="369332"/>
          </a:xfrm>
          <a:prstGeom prst="rect">
            <a:avLst/>
          </a:prstGeom>
          <a:noFill/>
        </p:spPr>
        <p:txBody>
          <a:bodyPr wrap="square" rtlCol="0">
            <a:spAutoFit/>
          </a:bodyPr>
          <a:lstStyle>
            <a:defPPr>
              <a:defRPr lang="en-US"/>
            </a:defPPr>
            <a:lvl1pPr>
              <a:defRPr b="1">
                <a:solidFill>
                  <a:schemeClr val="accent4"/>
                </a:solidFill>
              </a:defRPr>
            </a:lvl1pPr>
          </a:lstStyle>
          <a:p>
            <a:r>
              <a:rPr lang="en-US" dirty="0">
                <a:solidFill>
                  <a:schemeClr val="accent1"/>
                </a:solidFill>
              </a:rPr>
              <a:t>Where AI appears in Workday today</a:t>
            </a:r>
          </a:p>
        </p:txBody>
      </p:sp>
      <p:sp>
        <p:nvSpPr>
          <p:cNvPr id="10" name="TextBox 9">
            <a:extLst>
              <a:ext uri="{FF2B5EF4-FFF2-40B4-BE49-F238E27FC236}">
                <a16:creationId xmlns:a16="http://schemas.microsoft.com/office/drawing/2014/main" id="{05BE0D20-F33B-00C8-F776-702CA648753E}"/>
              </a:ext>
            </a:extLst>
          </p:cNvPr>
          <p:cNvSpPr txBox="1"/>
          <p:nvPr/>
        </p:nvSpPr>
        <p:spPr>
          <a:xfrm>
            <a:off x="1995075" y="4291913"/>
            <a:ext cx="2308645" cy="369332"/>
          </a:xfrm>
          <a:prstGeom prst="rect">
            <a:avLst/>
          </a:prstGeom>
          <a:noFill/>
        </p:spPr>
        <p:txBody>
          <a:bodyPr wrap="none" rtlCol="0">
            <a:spAutoFit/>
          </a:bodyPr>
          <a:lstStyle>
            <a:defPPr>
              <a:defRPr lang="en-US"/>
            </a:defPPr>
            <a:lvl1pPr>
              <a:defRPr b="1">
                <a:solidFill>
                  <a:schemeClr val="accent3"/>
                </a:solidFill>
              </a:defRPr>
            </a:lvl1pPr>
          </a:lstStyle>
          <a:p>
            <a:r>
              <a:rPr lang="en-US" dirty="0">
                <a:solidFill>
                  <a:schemeClr val="accent4"/>
                </a:solidFill>
              </a:rPr>
              <a:t>Transparency Tools</a:t>
            </a:r>
          </a:p>
        </p:txBody>
      </p:sp>
      <p:sp>
        <p:nvSpPr>
          <p:cNvPr id="11" name="TextBox 10">
            <a:extLst>
              <a:ext uri="{FF2B5EF4-FFF2-40B4-BE49-F238E27FC236}">
                <a16:creationId xmlns:a16="http://schemas.microsoft.com/office/drawing/2014/main" id="{2F8BD471-1AF1-541F-67B5-DB5F15CD1934}"/>
              </a:ext>
            </a:extLst>
          </p:cNvPr>
          <p:cNvSpPr txBox="1"/>
          <p:nvPr/>
        </p:nvSpPr>
        <p:spPr>
          <a:xfrm>
            <a:off x="888999" y="4667955"/>
            <a:ext cx="3368109" cy="1096006"/>
          </a:xfrm>
          <a:prstGeom prst="rect">
            <a:avLst/>
          </a:prstGeom>
          <a:noFill/>
        </p:spPr>
        <p:txBody>
          <a:bodyPr wrap="square" rtlCol="0">
            <a:spAutoFit/>
          </a:bodyPr>
          <a:lstStyle/>
          <a:p>
            <a:pPr algn="r">
              <a:lnSpc>
                <a:spcPct val="140000"/>
              </a:lnSpc>
            </a:pPr>
            <a:r>
              <a:rPr lang="en-US" sz="1200" dirty="0">
                <a:solidFill>
                  <a:schemeClr val="tx2"/>
                </a:solidFill>
                <a:latin typeface="Century Gothic" panose="020B0502020202020204" pitchFamily="34" charset="0"/>
                <a:ea typeface="Lato" panose="020F0502020204030203" pitchFamily="34" charset="0"/>
                <a:cs typeface="Lato" panose="020F0502020204030203" pitchFamily="34" charset="0"/>
              </a:rPr>
              <a:t>For native and some partner AI, Workday provides AI Fact Sheets with purpose, inputs, outputs, limitations. We will use these as standard input for your reviews.</a:t>
            </a:r>
          </a:p>
        </p:txBody>
      </p:sp>
      <p:grpSp>
        <p:nvGrpSpPr>
          <p:cNvPr id="13" name="Group 12">
            <a:extLst>
              <a:ext uri="{FF2B5EF4-FFF2-40B4-BE49-F238E27FC236}">
                <a16:creationId xmlns:a16="http://schemas.microsoft.com/office/drawing/2014/main" id="{B7E241B3-5C04-F87F-C67C-99F2AEB85BFC}"/>
              </a:ext>
            </a:extLst>
          </p:cNvPr>
          <p:cNvGrpSpPr/>
          <p:nvPr/>
        </p:nvGrpSpPr>
        <p:grpSpPr>
          <a:xfrm>
            <a:off x="4660301" y="4100623"/>
            <a:ext cx="1280060" cy="1278582"/>
            <a:chOff x="4660301" y="4100623"/>
            <a:chExt cx="1280060" cy="1278582"/>
          </a:xfrm>
        </p:grpSpPr>
        <p:sp>
          <p:nvSpPr>
            <p:cNvPr id="32" name="Oval 31">
              <a:extLst>
                <a:ext uri="{FF2B5EF4-FFF2-40B4-BE49-F238E27FC236}">
                  <a16:creationId xmlns:a16="http://schemas.microsoft.com/office/drawing/2014/main" id="{A845F858-968B-BA73-443E-15C0B6BFD4E0}"/>
                </a:ext>
              </a:extLst>
            </p:cNvPr>
            <p:cNvSpPr>
              <a:spLocks noChangeArrowheads="1"/>
            </p:cNvSpPr>
            <p:nvPr/>
          </p:nvSpPr>
          <p:spPr bwMode="auto">
            <a:xfrm>
              <a:off x="4660301" y="4100623"/>
              <a:ext cx="1280060" cy="1278582"/>
            </a:xfrm>
            <a:prstGeom prst="ellipse">
              <a:avLst/>
            </a:pr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33" name="Oval 32">
              <a:extLst>
                <a:ext uri="{FF2B5EF4-FFF2-40B4-BE49-F238E27FC236}">
                  <a16:creationId xmlns:a16="http://schemas.microsoft.com/office/drawing/2014/main" id="{BB2686D7-6ACD-85CA-5DF4-27C1F3EA565D}"/>
                </a:ext>
              </a:extLst>
            </p:cNvPr>
            <p:cNvSpPr>
              <a:spLocks noChangeArrowheads="1"/>
            </p:cNvSpPr>
            <p:nvPr/>
          </p:nvSpPr>
          <p:spPr bwMode="auto">
            <a:xfrm>
              <a:off x="4709080" y="4146444"/>
              <a:ext cx="1185460" cy="1183982"/>
            </a:xfrm>
            <a:prstGeom prst="ellipse">
              <a:avLst/>
            </a:pr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34" name="Freeform 17">
              <a:extLst>
                <a:ext uri="{FF2B5EF4-FFF2-40B4-BE49-F238E27FC236}">
                  <a16:creationId xmlns:a16="http://schemas.microsoft.com/office/drawing/2014/main" id="{6D750C13-3AC0-7537-6EB8-87AAD83248B3}"/>
                </a:ext>
              </a:extLst>
            </p:cNvPr>
            <p:cNvSpPr>
              <a:spLocks/>
            </p:cNvSpPr>
            <p:nvPr/>
          </p:nvSpPr>
          <p:spPr bwMode="auto">
            <a:xfrm>
              <a:off x="4759336" y="4190788"/>
              <a:ext cx="1084947" cy="1089382"/>
            </a:xfrm>
            <a:custGeom>
              <a:avLst/>
              <a:gdLst>
                <a:gd name="T0" fmla="*/ 147 w 353"/>
                <a:gd name="T1" fmla="*/ 5 h 355"/>
                <a:gd name="T2" fmla="*/ 0 w 353"/>
                <a:gd name="T3" fmla="*/ 179 h 355"/>
                <a:gd name="T4" fmla="*/ 176 w 353"/>
                <a:gd name="T5" fmla="*/ 355 h 355"/>
                <a:gd name="T6" fmla="*/ 353 w 353"/>
                <a:gd name="T7" fmla="*/ 179 h 355"/>
                <a:gd name="T8" fmla="*/ 350 w 353"/>
                <a:gd name="T9" fmla="*/ 4 h 355"/>
                <a:gd name="T10" fmla="*/ 147 w 353"/>
                <a:gd name="T11" fmla="*/ 5 h 355"/>
              </a:gdLst>
              <a:ahLst/>
              <a:cxnLst>
                <a:cxn ang="0">
                  <a:pos x="T0" y="T1"/>
                </a:cxn>
                <a:cxn ang="0">
                  <a:pos x="T2" y="T3"/>
                </a:cxn>
                <a:cxn ang="0">
                  <a:pos x="T4" y="T5"/>
                </a:cxn>
                <a:cxn ang="0">
                  <a:pos x="T6" y="T7"/>
                </a:cxn>
                <a:cxn ang="0">
                  <a:pos x="T8" y="T9"/>
                </a:cxn>
                <a:cxn ang="0">
                  <a:pos x="T10" y="T11"/>
                </a:cxn>
              </a:cxnLst>
              <a:rect l="0" t="0" r="r" b="b"/>
              <a:pathLst>
                <a:path w="353" h="355">
                  <a:moveTo>
                    <a:pt x="147" y="5"/>
                  </a:moveTo>
                  <a:cubicBezTo>
                    <a:pt x="62" y="12"/>
                    <a:pt x="0" y="91"/>
                    <a:pt x="0" y="179"/>
                  </a:cubicBezTo>
                  <a:cubicBezTo>
                    <a:pt x="0" y="276"/>
                    <a:pt x="79" y="355"/>
                    <a:pt x="176" y="355"/>
                  </a:cubicBezTo>
                  <a:cubicBezTo>
                    <a:pt x="274" y="355"/>
                    <a:pt x="353" y="276"/>
                    <a:pt x="353" y="179"/>
                  </a:cubicBezTo>
                  <a:cubicBezTo>
                    <a:pt x="353" y="168"/>
                    <a:pt x="350" y="4"/>
                    <a:pt x="350" y="4"/>
                  </a:cubicBezTo>
                  <a:cubicBezTo>
                    <a:pt x="350" y="4"/>
                    <a:pt x="197" y="0"/>
                    <a:pt x="147" y="5"/>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35" name="Oval 34">
              <a:extLst>
                <a:ext uri="{FF2B5EF4-FFF2-40B4-BE49-F238E27FC236}">
                  <a16:creationId xmlns:a16="http://schemas.microsoft.com/office/drawing/2014/main" id="{50A9EA7E-5017-D1D6-8141-4FF8253E95BB}"/>
                </a:ext>
              </a:extLst>
            </p:cNvPr>
            <p:cNvSpPr>
              <a:spLocks noChangeArrowheads="1"/>
            </p:cNvSpPr>
            <p:nvPr/>
          </p:nvSpPr>
          <p:spPr bwMode="auto">
            <a:xfrm>
              <a:off x="4882020" y="4319386"/>
              <a:ext cx="839577" cy="8381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dirty="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grpSp>
      <p:grpSp>
        <p:nvGrpSpPr>
          <p:cNvPr id="14" name="Group 13">
            <a:extLst>
              <a:ext uri="{FF2B5EF4-FFF2-40B4-BE49-F238E27FC236}">
                <a16:creationId xmlns:a16="http://schemas.microsoft.com/office/drawing/2014/main" id="{C65F9554-C1B7-3B32-2582-899995BACF04}"/>
              </a:ext>
            </a:extLst>
          </p:cNvPr>
          <p:cNvGrpSpPr/>
          <p:nvPr/>
        </p:nvGrpSpPr>
        <p:grpSpPr>
          <a:xfrm>
            <a:off x="6249471" y="4100623"/>
            <a:ext cx="1280060" cy="1278582"/>
            <a:chOff x="6249471" y="4100623"/>
            <a:chExt cx="1280060" cy="1278582"/>
          </a:xfrm>
        </p:grpSpPr>
        <p:sp>
          <p:nvSpPr>
            <p:cNvPr id="27" name="Oval 26">
              <a:extLst>
                <a:ext uri="{FF2B5EF4-FFF2-40B4-BE49-F238E27FC236}">
                  <a16:creationId xmlns:a16="http://schemas.microsoft.com/office/drawing/2014/main" id="{193EC9B5-C160-7E39-6BE3-8A87CE5D981E}"/>
                </a:ext>
              </a:extLst>
            </p:cNvPr>
            <p:cNvSpPr>
              <a:spLocks noChangeArrowheads="1"/>
            </p:cNvSpPr>
            <p:nvPr/>
          </p:nvSpPr>
          <p:spPr bwMode="auto">
            <a:xfrm>
              <a:off x="6249471" y="4100623"/>
              <a:ext cx="1280060" cy="1278582"/>
            </a:xfrm>
            <a:prstGeom prst="ellipse">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8" name="Oval 27">
              <a:extLst>
                <a:ext uri="{FF2B5EF4-FFF2-40B4-BE49-F238E27FC236}">
                  <a16:creationId xmlns:a16="http://schemas.microsoft.com/office/drawing/2014/main" id="{4C09EBFA-CD15-3C0E-DEE4-9F151E03AC54}"/>
                </a:ext>
              </a:extLst>
            </p:cNvPr>
            <p:cNvSpPr>
              <a:spLocks noChangeArrowheads="1"/>
            </p:cNvSpPr>
            <p:nvPr/>
          </p:nvSpPr>
          <p:spPr bwMode="auto">
            <a:xfrm>
              <a:off x="6298250" y="4146444"/>
              <a:ext cx="1185460" cy="1183982"/>
            </a:xfrm>
            <a:prstGeom prst="ellipse">
              <a:avLst/>
            </a:pr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9" name="Freeform 7">
              <a:extLst>
                <a:ext uri="{FF2B5EF4-FFF2-40B4-BE49-F238E27FC236}">
                  <a16:creationId xmlns:a16="http://schemas.microsoft.com/office/drawing/2014/main" id="{114D839A-DACB-C5D7-91D4-D5DE69F4D2F5}"/>
                </a:ext>
              </a:extLst>
            </p:cNvPr>
            <p:cNvSpPr>
              <a:spLocks/>
            </p:cNvSpPr>
            <p:nvPr/>
          </p:nvSpPr>
          <p:spPr bwMode="auto">
            <a:xfrm>
              <a:off x="6341115" y="4196701"/>
              <a:ext cx="1092338" cy="1083469"/>
            </a:xfrm>
            <a:custGeom>
              <a:avLst/>
              <a:gdLst>
                <a:gd name="T0" fmla="*/ 4 w 355"/>
                <a:gd name="T1" fmla="*/ 206 h 353"/>
                <a:gd name="T2" fmla="*/ 178 w 355"/>
                <a:gd name="T3" fmla="*/ 353 h 353"/>
                <a:gd name="T4" fmla="*/ 355 w 355"/>
                <a:gd name="T5" fmla="*/ 177 h 353"/>
                <a:gd name="T6" fmla="*/ 178 w 355"/>
                <a:gd name="T7" fmla="*/ 0 h 353"/>
                <a:gd name="T8" fmla="*/ 4 w 355"/>
                <a:gd name="T9" fmla="*/ 3 h 353"/>
                <a:gd name="T10" fmla="*/ 4 w 355"/>
                <a:gd name="T11" fmla="*/ 206 h 353"/>
              </a:gdLst>
              <a:ahLst/>
              <a:cxnLst>
                <a:cxn ang="0">
                  <a:pos x="T0" y="T1"/>
                </a:cxn>
                <a:cxn ang="0">
                  <a:pos x="T2" y="T3"/>
                </a:cxn>
                <a:cxn ang="0">
                  <a:pos x="T4" y="T5"/>
                </a:cxn>
                <a:cxn ang="0">
                  <a:pos x="T6" y="T7"/>
                </a:cxn>
                <a:cxn ang="0">
                  <a:pos x="T8" y="T9"/>
                </a:cxn>
                <a:cxn ang="0">
                  <a:pos x="T10" y="T11"/>
                </a:cxn>
              </a:cxnLst>
              <a:rect l="0" t="0" r="r" b="b"/>
              <a:pathLst>
                <a:path w="355" h="353">
                  <a:moveTo>
                    <a:pt x="4" y="206"/>
                  </a:moveTo>
                  <a:cubicBezTo>
                    <a:pt x="12" y="291"/>
                    <a:pt x="91" y="353"/>
                    <a:pt x="178" y="353"/>
                  </a:cubicBezTo>
                  <a:cubicBezTo>
                    <a:pt x="276" y="353"/>
                    <a:pt x="355" y="274"/>
                    <a:pt x="355" y="177"/>
                  </a:cubicBezTo>
                  <a:cubicBezTo>
                    <a:pt x="355" y="79"/>
                    <a:pt x="276" y="0"/>
                    <a:pt x="178" y="0"/>
                  </a:cubicBezTo>
                  <a:cubicBezTo>
                    <a:pt x="168" y="0"/>
                    <a:pt x="4" y="3"/>
                    <a:pt x="4" y="3"/>
                  </a:cubicBezTo>
                  <a:cubicBezTo>
                    <a:pt x="4" y="3"/>
                    <a:pt x="0" y="156"/>
                    <a:pt x="4" y="20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30" name="Oval 29">
              <a:extLst>
                <a:ext uri="{FF2B5EF4-FFF2-40B4-BE49-F238E27FC236}">
                  <a16:creationId xmlns:a16="http://schemas.microsoft.com/office/drawing/2014/main" id="{96371DCD-C86A-A9B3-1DF4-34300D14B61D}"/>
                </a:ext>
              </a:extLst>
            </p:cNvPr>
            <p:cNvSpPr>
              <a:spLocks noChangeArrowheads="1"/>
            </p:cNvSpPr>
            <p:nvPr/>
          </p:nvSpPr>
          <p:spPr bwMode="auto">
            <a:xfrm>
              <a:off x="6471190" y="4319386"/>
              <a:ext cx="839577" cy="8381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grpSp>
      <p:grpSp>
        <p:nvGrpSpPr>
          <p:cNvPr id="15" name="Group 14">
            <a:extLst>
              <a:ext uri="{FF2B5EF4-FFF2-40B4-BE49-F238E27FC236}">
                <a16:creationId xmlns:a16="http://schemas.microsoft.com/office/drawing/2014/main" id="{D65A871D-68B3-70FA-D8DD-FBF13E3DD8E2}"/>
              </a:ext>
            </a:extLst>
          </p:cNvPr>
          <p:cNvGrpSpPr/>
          <p:nvPr/>
        </p:nvGrpSpPr>
        <p:grpSpPr>
          <a:xfrm>
            <a:off x="4670577" y="2206609"/>
            <a:ext cx="1280060" cy="1278582"/>
            <a:chOff x="4670577" y="2502904"/>
            <a:chExt cx="1280060" cy="1278582"/>
          </a:xfrm>
        </p:grpSpPr>
        <p:sp>
          <p:nvSpPr>
            <p:cNvPr id="22" name="Oval 21">
              <a:extLst>
                <a:ext uri="{FF2B5EF4-FFF2-40B4-BE49-F238E27FC236}">
                  <a16:creationId xmlns:a16="http://schemas.microsoft.com/office/drawing/2014/main" id="{FB7D5167-D0A3-E605-79B7-A419F2F51E11}"/>
                </a:ext>
              </a:extLst>
            </p:cNvPr>
            <p:cNvSpPr>
              <a:spLocks noChangeArrowheads="1"/>
            </p:cNvSpPr>
            <p:nvPr/>
          </p:nvSpPr>
          <p:spPr bwMode="auto">
            <a:xfrm>
              <a:off x="4670577" y="2502904"/>
              <a:ext cx="1280060" cy="1278582"/>
            </a:xfrm>
            <a:prstGeom prst="ellipse">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3" name="Oval 22">
              <a:extLst>
                <a:ext uri="{FF2B5EF4-FFF2-40B4-BE49-F238E27FC236}">
                  <a16:creationId xmlns:a16="http://schemas.microsoft.com/office/drawing/2014/main" id="{43DB885B-20A3-7411-2A57-F4AB6B4EC8F2}"/>
                </a:ext>
              </a:extLst>
            </p:cNvPr>
            <p:cNvSpPr>
              <a:spLocks noChangeArrowheads="1"/>
            </p:cNvSpPr>
            <p:nvPr/>
          </p:nvSpPr>
          <p:spPr bwMode="auto">
            <a:xfrm>
              <a:off x="4709080" y="2548726"/>
              <a:ext cx="1185460" cy="1182503"/>
            </a:xfrm>
            <a:prstGeom prst="ellipse">
              <a:avLst/>
            </a:pr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4" name="Freeform 23">
              <a:extLst>
                <a:ext uri="{FF2B5EF4-FFF2-40B4-BE49-F238E27FC236}">
                  <a16:creationId xmlns:a16="http://schemas.microsoft.com/office/drawing/2014/main" id="{357FCF8E-C361-D32F-C9A5-C10A3D1326DE}"/>
                </a:ext>
              </a:extLst>
            </p:cNvPr>
            <p:cNvSpPr>
              <a:spLocks/>
            </p:cNvSpPr>
            <p:nvPr/>
          </p:nvSpPr>
          <p:spPr bwMode="auto">
            <a:xfrm>
              <a:off x="4759336" y="2597504"/>
              <a:ext cx="1092338" cy="1084947"/>
            </a:xfrm>
            <a:custGeom>
              <a:avLst/>
              <a:gdLst>
                <a:gd name="T0" fmla="*/ 350 w 355"/>
                <a:gd name="T1" fmla="*/ 147 h 353"/>
                <a:gd name="T2" fmla="*/ 176 w 355"/>
                <a:gd name="T3" fmla="*/ 0 h 353"/>
                <a:gd name="T4" fmla="*/ 0 w 355"/>
                <a:gd name="T5" fmla="*/ 177 h 353"/>
                <a:gd name="T6" fmla="*/ 176 w 355"/>
                <a:gd name="T7" fmla="*/ 353 h 353"/>
                <a:gd name="T8" fmla="*/ 351 w 355"/>
                <a:gd name="T9" fmla="*/ 350 h 353"/>
                <a:gd name="T10" fmla="*/ 350 w 355"/>
                <a:gd name="T11" fmla="*/ 147 h 353"/>
              </a:gdLst>
              <a:ahLst/>
              <a:cxnLst>
                <a:cxn ang="0">
                  <a:pos x="T0" y="T1"/>
                </a:cxn>
                <a:cxn ang="0">
                  <a:pos x="T2" y="T3"/>
                </a:cxn>
                <a:cxn ang="0">
                  <a:pos x="T4" y="T5"/>
                </a:cxn>
                <a:cxn ang="0">
                  <a:pos x="T6" y="T7"/>
                </a:cxn>
                <a:cxn ang="0">
                  <a:pos x="T8" y="T9"/>
                </a:cxn>
                <a:cxn ang="0">
                  <a:pos x="T10" y="T11"/>
                </a:cxn>
              </a:cxnLst>
              <a:rect l="0" t="0" r="r" b="b"/>
              <a:pathLst>
                <a:path w="355" h="353">
                  <a:moveTo>
                    <a:pt x="350" y="147"/>
                  </a:moveTo>
                  <a:cubicBezTo>
                    <a:pt x="343" y="63"/>
                    <a:pt x="264" y="0"/>
                    <a:pt x="176" y="0"/>
                  </a:cubicBezTo>
                  <a:cubicBezTo>
                    <a:pt x="79" y="0"/>
                    <a:pt x="0" y="79"/>
                    <a:pt x="0" y="177"/>
                  </a:cubicBezTo>
                  <a:cubicBezTo>
                    <a:pt x="0" y="274"/>
                    <a:pt x="79" y="353"/>
                    <a:pt x="176" y="353"/>
                  </a:cubicBezTo>
                  <a:cubicBezTo>
                    <a:pt x="187" y="353"/>
                    <a:pt x="351" y="350"/>
                    <a:pt x="351" y="350"/>
                  </a:cubicBezTo>
                  <a:cubicBezTo>
                    <a:pt x="351" y="350"/>
                    <a:pt x="355" y="198"/>
                    <a:pt x="350" y="14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5" name="Oval 24">
              <a:extLst>
                <a:ext uri="{FF2B5EF4-FFF2-40B4-BE49-F238E27FC236}">
                  <a16:creationId xmlns:a16="http://schemas.microsoft.com/office/drawing/2014/main" id="{FDDE41DB-7454-0284-2B8A-EF783B2C6E79}"/>
                </a:ext>
              </a:extLst>
            </p:cNvPr>
            <p:cNvSpPr>
              <a:spLocks noChangeArrowheads="1"/>
            </p:cNvSpPr>
            <p:nvPr/>
          </p:nvSpPr>
          <p:spPr bwMode="auto">
            <a:xfrm>
              <a:off x="4892296" y="2721667"/>
              <a:ext cx="839577" cy="8381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grpSp>
      <p:grpSp>
        <p:nvGrpSpPr>
          <p:cNvPr id="16" name="Group 15">
            <a:extLst>
              <a:ext uri="{FF2B5EF4-FFF2-40B4-BE49-F238E27FC236}">
                <a16:creationId xmlns:a16="http://schemas.microsoft.com/office/drawing/2014/main" id="{45089AFB-8D05-3040-8848-FE007D2930A1}"/>
              </a:ext>
            </a:extLst>
          </p:cNvPr>
          <p:cNvGrpSpPr/>
          <p:nvPr/>
        </p:nvGrpSpPr>
        <p:grpSpPr>
          <a:xfrm>
            <a:off x="6249471" y="2206609"/>
            <a:ext cx="1280060" cy="1278582"/>
            <a:chOff x="6249471" y="2502904"/>
            <a:chExt cx="1280060" cy="1278582"/>
          </a:xfrm>
        </p:grpSpPr>
        <p:sp>
          <p:nvSpPr>
            <p:cNvPr id="17" name="Oval 16">
              <a:extLst>
                <a:ext uri="{FF2B5EF4-FFF2-40B4-BE49-F238E27FC236}">
                  <a16:creationId xmlns:a16="http://schemas.microsoft.com/office/drawing/2014/main" id="{B98405A0-7E11-615C-266A-9638D7B9835E}"/>
                </a:ext>
              </a:extLst>
            </p:cNvPr>
            <p:cNvSpPr>
              <a:spLocks noChangeArrowheads="1"/>
            </p:cNvSpPr>
            <p:nvPr/>
          </p:nvSpPr>
          <p:spPr bwMode="auto">
            <a:xfrm>
              <a:off x="6249471" y="2502904"/>
              <a:ext cx="1280060" cy="1278582"/>
            </a:xfrm>
            <a:prstGeom prst="ellipse">
              <a:avLst/>
            </a:pr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18" name="Oval 17">
              <a:extLst>
                <a:ext uri="{FF2B5EF4-FFF2-40B4-BE49-F238E27FC236}">
                  <a16:creationId xmlns:a16="http://schemas.microsoft.com/office/drawing/2014/main" id="{0A85C627-2B4B-FA48-12FC-3BC8A9939D88}"/>
                </a:ext>
              </a:extLst>
            </p:cNvPr>
            <p:cNvSpPr>
              <a:spLocks noChangeArrowheads="1"/>
            </p:cNvSpPr>
            <p:nvPr/>
          </p:nvSpPr>
          <p:spPr bwMode="auto">
            <a:xfrm>
              <a:off x="6298250" y="2548726"/>
              <a:ext cx="1185460" cy="1182503"/>
            </a:xfrm>
            <a:prstGeom prst="ellipse">
              <a:avLst/>
            </a:pr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19" name="Freeform 12">
              <a:extLst>
                <a:ext uri="{FF2B5EF4-FFF2-40B4-BE49-F238E27FC236}">
                  <a16:creationId xmlns:a16="http://schemas.microsoft.com/office/drawing/2014/main" id="{2E4B7B2F-CB55-9F15-6A8B-AA6ECBC4C1CC}"/>
                </a:ext>
              </a:extLst>
            </p:cNvPr>
            <p:cNvSpPr>
              <a:spLocks/>
            </p:cNvSpPr>
            <p:nvPr/>
          </p:nvSpPr>
          <p:spPr bwMode="auto">
            <a:xfrm>
              <a:off x="6348506" y="2597504"/>
              <a:ext cx="1084947" cy="1090859"/>
            </a:xfrm>
            <a:custGeom>
              <a:avLst/>
              <a:gdLst>
                <a:gd name="T0" fmla="*/ 206 w 353"/>
                <a:gd name="T1" fmla="*/ 351 h 355"/>
                <a:gd name="T2" fmla="*/ 353 w 353"/>
                <a:gd name="T3" fmla="*/ 177 h 355"/>
                <a:gd name="T4" fmla="*/ 176 w 353"/>
                <a:gd name="T5" fmla="*/ 0 h 355"/>
                <a:gd name="T6" fmla="*/ 0 w 353"/>
                <a:gd name="T7" fmla="*/ 177 h 355"/>
                <a:gd name="T8" fmla="*/ 3 w 353"/>
                <a:gd name="T9" fmla="*/ 352 h 355"/>
                <a:gd name="T10" fmla="*/ 206 w 353"/>
                <a:gd name="T11" fmla="*/ 351 h 355"/>
              </a:gdLst>
              <a:ahLst/>
              <a:cxnLst>
                <a:cxn ang="0">
                  <a:pos x="T0" y="T1"/>
                </a:cxn>
                <a:cxn ang="0">
                  <a:pos x="T2" y="T3"/>
                </a:cxn>
                <a:cxn ang="0">
                  <a:pos x="T4" y="T5"/>
                </a:cxn>
                <a:cxn ang="0">
                  <a:pos x="T6" y="T7"/>
                </a:cxn>
                <a:cxn ang="0">
                  <a:pos x="T8" y="T9"/>
                </a:cxn>
                <a:cxn ang="0">
                  <a:pos x="T10" y="T11"/>
                </a:cxn>
              </a:cxnLst>
              <a:rect l="0" t="0" r="r" b="b"/>
              <a:pathLst>
                <a:path w="353" h="355">
                  <a:moveTo>
                    <a:pt x="206" y="351"/>
                  </a:moveTo>
                  <a:cubicBezTo>
                    <a:pt x="290" y="343"/>
                    <a:pt x="353" y="264"/>
                    <a:pt x="353" y="177"/>
                  </a:cubicBezTo>
                  <a:cubicBezTo>
                    <a:pt x="353" y="79"/>
                    <a:pt x="274" y="0"/>
                    <a:pt x="176" y="0"/>
                  </a:cubicBezTo>
                  <a:cubicBezTo>
                    <a:pt x="79" y="0"/>
                    <a:pt x="0" y="79"/>
                    <a:pt x="0" y="177"/>
                  </a:cubicBezTo>
                  <a:cubicBezTo>
                    <a:pt x="0" y="187"/>
                    <a:pt x="3" y="352"/>
                    <a:pt x="3" y="352"/>
                  </a:cubicBezTo>
                  <a:cubicBezTo>
                    <a:pt x="3" y="352"/>
                    <a:pt x="155" y="355"/>
                    <a:pt x="206" y="351"/>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0" name="Oval 19">
              <a:extLst>
                <a:ext uri="{FF2B5EF4-FFF2-40B4-BE49-F238E27FC236}">
                  <a16:creationId xmlns:a16="http://schemas.microsoft.com/office/drawing/2014/main" id="{D3B17B1A-90D2-61F5-A4AC-84FC42D435E0}"/>
                </a:ext>
              </a:extLst>
            </p:cNvPr>
            <p:cNvSpPr>
              <a:spLocks noChangeArrowheads="1"/>
            </p:cNvSpPr>
            <p:nvPr/>
          </p:nvSpPr>
          <p:spPr bwMode="auto">
            <a:xfrm>
              <a:off x="6471190" y="2721667"/>
              <a:ext cx="839577" cy="8381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grpSp>
      <p:sp>
        <p:nvSpPr>
          <p:cNvPr id="41" name="TextBox 40">
            <a:extLst>
              <a:ext uri="{FF2B5EF4-FFF2-40B4-BE49-F238E27FC236}">
                <a16:creationId xmlns:a16="http://schemas.microsoft.com/office/drawing/2014/main" id="{2AE29CFD-E47F-9FB2-74FC-D79BCDBF4A81}"/>
              </a:ext>
            </a:extLst>
          </p:cNvPr>
          <p:cNvSpPr txBox="1"/>
          <p:nvPr/>
        </p:nvSpPr>
        <p:spPr>
          <a:xfrm>
            <a:off x="901947" y="2301209"/>
            <a:ext cx="3867663" cy="1871603"/>
          </a:xfrm>
          <a:prstGeom prst="rect">
            <a:avLst/>
          </a:prstGeom>
          <a:noFill/>
        </p:spPr>
        <p:txBody>
          <a:bodyPr wrap="square" rtlCol="0">
            <a:spAutoFit/>
          </a:bodyPr>
          <a:lstStyle/>
          <a:p>
            <a:pPr>
              <a:lnSpc>
                <a:spcPct val="140000"/>
              </a:lnSpc>
            </a:pPr>
            <a:r>
              <a:rPr lang="en-US" sz="1200" dirty="0">
                <a:solidFill>
                  <a:schemeClr val="tx2"/>
                </a:solidFill>
                <a:latin typeface="Century Gothic" panose="020B0502020202020204" pitchFamily="34" charset="0"/>
                <a:ea typeface="Lato" panose="020F0502020204030203" pitchFamily="34" charset="0"/>
                <a:cs typeface="Lato" panose="020F0502020204030203" pitchFamily="34" charset="0"/>
              </a:rPr>
              <a:t>AI is getting more embedded in Workday and will likely appear in all areas. Currently we predominantly see it: </a:t>
            </a:r>
          </a:p>
          <a:p>
            <a:pPr marL="171450" indent="-171450">
              <a:lnSpc>
                <a:spcPct val="140000"/>
              </a:lnSpc>
              <a:buFont typeface="Arial" panose="020B0604020202020204" pitchFamily="34" charset="0"/>
              <a:buChar char="•"/>
            </a:pPr>
            <a:r>
              <a:rPr lang="en-US" sz="1200" dirty="0">
                <a:solidFill>
                  <a:schemeClr val="tx2"/>
                </a:solidFill>
                <a:latin typeface="Century Gothic" panose="020B0502020202020204" pitchFamily="34" charset="0"/>
                <a:ea typeface="Lato" panose="020F0502020204030203" pitchFamily="34" charset="0"/>
                <a:cs typeface="Lato" panose="020F0502020204030203" pitchFamily="34" charset="0"/>
              </a:rPr>
              <a:t>HR: recruiting, skills and profiles, learning, performance, help / case deflection. </a:t>
            </a:r>
          </a:p>
          <a:p>
            <a:pPr marL="171450" indent="-171450">
              <a:lnSpc>
                <a:spcPct val="140000"/>
              </a:lnSpc>
              <a:buFont typeface="Arial" panose="020B0604020202020204" pitchFamily="34" charset="0"/>
              <a:buChar char="•"/>
            </a:pPr>
            <a:r>
              <a:rPr lang="en-US" sz="1200" dirty="0">
                <a:solidFill>
                  <a:schemeClr val="tx2"/>
                </a:solidFill>
                <a:latin typeface="Century Gothic" panose="020B0502020202020204" pitchFamily="34" charset="0"/>
                <a:ea typeface="Lato" panose="020F0502020204030203" pitchFamily="34" charset="0"/>
                <a:cs typeface="Lato" panose="020F0502020204030203" pitchFamily="34" charset="0"/>
              </a:rPr>
              <a:t>Finance: anomaly detection, forecasting, account reconciliations, contracts.</a:t>
            </a:r>
          </a:p>
        </p:txBody>
      </p:sp>
      <p:pic>
        <p:nvPicPr>
          <p:cNvPr id="43" name="Graphic 42" descr="Magnifying glass with solid fill">
            <a:extLst>
              <a:ext uri="{FF2B5EF4-FFF2-40B4-BE49-F238E27FC236}">
                <a16:creationId xmlns:a16="http://schemas.microsoft.com/office/drawing/2014/main" id="{B46FDAB0-DB02-0225-5A94-ABF840CCCCB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55074" y="4414401"/>
            <a:ext cx="587967" cy="587967"/>
          </a:xfrm>
          <a:prstGeom prst="rect">
            <a:avLst/>
          </a:prstGeom>
        </p:spPr>
      </p:pic>
      <p:pic>
        <p:nvPicPr>
          <p:cNvPr id="45" name="Graphic 44" descr="Cloud with solid fill">
            <a:extLst>
              <a:ext uri="{FF2B5EF4-FFF2-40B4-BE49-F238E27FC236}">
                <a16:creationId xmlns:a16="http://schemas.microsoft.com/office/drawing/2014/main" id="{470556C3-A6D9-F600-9AB6-57F2705CECB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39859" y="2448788"/>
            <a:ext cx="731291" cy="731291"/>
          </a:xfrm>
          <a:prstGeom prst="rect">
            <a:avLst/>
          </a:prstGeom>
        </p:spPr>
      </p:pic>
      <p:pic>
        <p:nvPicPr>
          <p:cNvPr id="47" name="Graphic 46" descr="Illustrator with solid fill">
            <a:extLst>
              <a:ext uri="{FF2B5EF4-FFF2-40B4-BE49-F238E27FC236}">
                <a16:creationId xmlns:a16="http://schemas.microsoft.com/office/drawing/2014/main" id="{DE641B44-95E5-9567-42DE-4EF7BB73FF7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58324" y="2501882"/>
            <a:ext cx="688367" cy="688367"/>
          </a:xfrm>
          <a:prstGeom prst="rect">
            <a:avLst/>
          </a:prstGeom>
        </p:spPr>
      </p:pic>
      <p:pic>
        <p:nvPicPr>
          <p:cNvPr id="49" name="Graphic 48" descr="Group brainstorm with solid fill">
            <a:extLst>
              <a:ext uri="{FF2B5EF4-FFF2-40B4-BE49-F238E27FC236}">
                <a16:creationId xmlns:a16="http://schemas.microsoft.com/office/drawing/2014/main" id="{8BCD27BF-F047-F839-63D7-90CB5D8C9C4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39924" y="4331618"/>
            <a:ext cx="706767" cy="706767"/>
          </a:xfrm>
          <a:prstGeom prst="rect">
            <a:avLst/>
          </a:prstGeom>
        </p:spPr>
      </p:pic>
    </p:spTree>
    <p:extLst>
      <p:ext uri="{BB962C8B-B14F-4D97-AF65-F5344CB8AC3E}">
        <p14:creationId xmlns:p14="http://schemas.microsoft.com/office/powerpoint/2010/main" val="1761424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09936E-490A-40CC-F704-31AEFAC23DB9}"/>
              </a:ext>
            </a:extLst>
          </p:cNvPr>
          <p:cNvSpPr>
            <a:spLocks noGrp="1"/>
          </p:cNvSpPr>
          <p:nvPr>
            <p:ph type="sldNum" sz="quarter" idx="4"/>
          </p:nvPr>
        </p:nvSpPr>
        <p:spPr/>
        <p:txBody>
          <a:bodyPr/>
          <a:lstStyle/>
          <a:p>
            <a:fld id="{B97DCD48-F2F0-436C-978D-7C4D59D5E31F}" type="slidenum">
              <a:rPr lang="en-US" smtClean="0"/>
              <a:pPr/>
              <a:t>20</a:t>
            </a:fld>
            <a:endParaRPr lang="en-US"/>
          </a:p>
        </p:txBody>
      </p:sp>
      <p:sp>
        <p:nvSpPr>
          <p:cNvPr id="3" name="Title 2">
            <a:extLst>
              <a:ext uri="{FF2B5EF4-FFF2-40B4-BE49-F238E27FC236}">
                <a16:creationId xmlns:a16="http://schemas.microsoft.com/office/drawing/2014/main" id="{E4ACD2FA-B435-435E-9277-D39D58F461F5}"/>
              </a:ext>
            </a:extLst>
          </p:cNvPr>
          <p:cNvSpPr>
            <a:spLocks noGrp="1"/>
          </p:cNvSpPr>
          <p:nvPr>
            <p:ph type="title"/>
          </p:nvPr>
        </p:nvSpPr>
        <p:spPr/>
        <p:txBody>
          <a:bodyPr/>
          <a:lstStyle/>
          <a:p>
            <a:r>
              <a:rPr lang="en-US" dirty="0"/>
              <a:t>Governance, roles and EU AI Act view</a:t>
            </a:r>
          </a:p>
        </p:txBody>
      </p:sp>
      <p:graphicFrame>
        <p:nvGraphicFramePr>
          <p:cNvPr id="5" name="Table 4">
            <a:extLst>
              <a:ext uri="{FF2B5EF4-FFF2-40B4-BE49-F238E27FC236}">
                <a16:creationId xmlns:a16="http://schemas.microsoft.com/office/drawing/2014/main" id="{4C44463E-841A-557C-C2B4-48E0D91DF848}"/>
              </a:ext>
            </a:extLst>
          </p:cNvPr>
          <p:cNvGraphicFramePr>
            <a:graphicFrameLocks noGrp="1"/>
          </p:cNvGraphicFramePr>
          <p:nvPr>
            <p:extLst>
              <p:ext uri="{D42A27DB-BD31-4B8C-83A1-F6EECF244321}">
                <p14:modId xmlns:p14="http://schemas.microsoft.com/office/powerpoint/2010/main" val="2582952232"/>
              </p:ext>
            </p:extLst>
          </p:nvPr>
        </p:nvGraphicFramePr>
        <p:xfrm>
          <a:off x="242995" y="1907116"/>
          <a:ext cx="3746500" cy="3048000"/>
        </p:xfrm>
        <a:graphic>
          <a:graphicData uri="http://schemas.openxmlformats.org/drawingml/2006/table">
            <a:tbl>
              <a:tblPr firstRow="1" bandRow="1">
                <a:tableStyleId>{5C22544A-7EE6-4342-B048-85BDC9FD1C3A}</a:tableStyleId>
              </a:tblPr>
              <a:tblGrid>
                <a:gridCol w="3746500">
                  <a:extLst>
                    <a:ext uri="{9D8B030D-6E8A-4147-A177-3AD203B41FA5}">
                      <a16:colId xmlns:a16="http://schemas.microsoft.com/office/drawing/2014/main" val="2211661361"/>
                    </a:ext>
                  </a:extLst>
                </a:gridCol>
              </a:tblGrid>
              <a:tr h="370840">
                <a:tc>
                  <a:txBody>
                    <a:bodyPr/>
                    <a:lstStyle/>
                    <a:p>
                      <a:pPr algn="ctr"/>
                      <a:r>
                        <a:rPr lang="en-US" sz="2000" dirty="0"/>
                        <a:t>Workday</a:t>
                      </a:r>
                    </a:p>
                  </a:txBody>
                  <a:tcPr/>
                </a:tc>
                <a:extLst>
                  <a:ext uri="{0D108BD9-81ED-4DB2-BD59-A6C34878D82A}">
                    <a16:rowId xmlns:a16="http://schemas.microsoft.com/office/drawing/2014/main" val="4021930079"/>
                  </a:ext>
                </a:extLst>
              </a:tr>
              <a:tr h="370840">
                <a:tc>
                  <a:txBody>
                    <a:bodyPr/>
                    <a:lstStyle/>
                    <a:p>
                      <a:pPr marL="285750" indent="-285750">
                        <a:buFont typeface="Arial" panose="020B0604020202020204" pitchFamily="34" charset="0"/>
                        <a:buChar char="•"/>
                      </a:pPr>
                      <a:r>
                        <a:rPr lang="en-US" sz="1400" b="0" dirty="0"/>
                        <a:t>Acts as </a:t>
                      </a:r>
                      <a:r>
                        <a:rPr lang="en-US" sz="1400" b="1" dirty="0"/>
                        <a:t>provider </a:t>
                      </a:r>
                      <a:r>
                        <a:rPr lang="en-US" sz="1400" b="0" dirty="0"/>
                        <a:t>of native AI and some partner / platform components.</a:t>
                      </a:r>
                    </a:p>
                    <a:p>
                      <a:pPr marL="285750" indent="-285750">
                        <a:buFont typeface="Arial" panose="020B0604020202020204" pitchFamily="34" charset="0"/>
                        <a:buChar char="•"/>
                      </a:pPr>
                      <a:r>
                        <a:rPr lang="en-US" sz="1400" b="0" dirty="0"/>
                        <a:t>Runs a formal Responsible AI program and aligns with EU AI Act risk categories.</a:t>
                      </a:r>
                    </a:p>
                    <a:p>
                      <a:pPr marL="285750" indent="-285750">
                        <a:buFont typeface="Arial" panose="020B0604020202020204" pitchFamily="34" charset="0"/>
                        <a:buChar char="•"/>
                      </a:pPr>
                      <a:r>
                        <a:rPr lang="en-US" sz="1400" b="0" dirty="0"/>
                        <a:t>Provides documentation (fact sheets, model info) and technical controls (security, logging, configuration).</a:t>
                      </a:r>
                    </a:p>
                    <a:p>
                      <a:pPr marL="285750" indent="-285750">
                        <a:buFont typeface="Arial" panose="020B0604020202020204" pitchFamily="34" charset="0"/>
                        <a:buChar char="•"/>
                      </a:pPr>
                      <a:endParaRPr lang="en-US" sz="1400" b="0" dirty="0"/>
                    </a:p>
                    <a:p>
                      <a:pPr marL="285750" indent="-285750">
                        <a:buFont typeface="Arial" panose="020B0604020202020204" pitchFamily="34" charset="0"/>
                        <a:buChar char="•"/>
                      </a:pPr>
                      <a:endParaRPr lang="en-US" sz="1400" b="0" dirty="0"/>
                    </a:p>
                    <a:p>
                      <a:pPr marL="285750" indent="-285750">
                        <a:buFont typeface="Arial" panose="020B0604020202020204" pitchFamily="34" charset="0"/>
                        <a:buChar char="•"/>
                      </a:pPr>
                      <a:endParaRPr lang="en-US" sz="1400" b="0" dirty="0"/>
                    </a:p>
                    <a:p>
                      <a:pPr marL="285750" indent="-285750">
                        <a:buFont typeface="Arial" panose="020B0604020202020204" pitchFamily="34" charset="0"/>
                        <a:buChar char="•"/>
                      </a:pPr>
                      <a:endParaRPr lang="en-US" sz="1400" b="0" dirty="0"/>
                    </a:p>
                  </a:txBody>
                  <a:tcPr/>
                </a:tc>
                <a:extLst>
                  <a:ext uri="{0D108BD9-81ED-4DB2-BD59-A6C34878D82A}">
                    <a16:rowId xmlns:a16="http://schemas.microsoft.com/office/drawing/2014/main" val="1283785777"/>
                  </a:ext>
                </a:extLst>
              </a:tr>
            </a:tbl>
          </a:graphicData>
        </a:graphic>
      </p:graphicFrame>
      <p:graphicFrame>
        <p:nvGraphicFramePr>
          <p:cNvPr id="6" name="Table 5">
            <a:extLst>
              <a:ext uri="{FF2B5EF4-FFF2-40B4-BE49-F238E27FC236}">
                <a16:creationId xmlns:a16="http://schemas.microsoft.com/office/drawing/2014/main" id="{74E54B88-D458-FF93-A5E0-5E7FFBA94053}"/>
              </a:ext>
            </a:extLst>
          </p:cNvPr>
          <p:cNvGraphicFramePr>
            <a:graphicFrameLocks noGrp="1"/>
          </p:cNvGraphicFramePr>
          <p:nvPr>
            <p:extLst>
              <p:ext uri="{D42A27DB-BD31-4B8C-83A1-F6EECF244321}">
                <p14:modId xmlns:p14="http://schemas.microsoft.com/office/powerpoint/2010/main" val="646188800"/>
              </p:ext>
            </p:extLst>
          </p:nvPr>
        </p:nvGraphicFramePr>
        <p:xfrm>
          <a:off x="4277572" y="1907116"/>
          <a:ext cx="3746500" cy="3022600"/>
        </p:xfrm>
        <a:graphic>
          <a:graphicData uri="http://schemas.openxmlformats.org/drawingml/2006/table">
            <a:tbl>
              <a:tblPr firstRow="1" bandRow="1">
                <a:tableStyleId>{5C22544A-7EE6-4342-B048-85BDC9FD1C3A}</a:tableStyleId>
              </a:tblPr>
              <a:tblGrid>
                <a:gridCol w="3746500">
                  <a:extLst>
                    <a:ext uri="{9D8B030D-6E8A-4147-A177-3AD203B41FA5}">
                      <a16:colId xmlns:a16="http://schemas.microsoft.com/office/drawing/2014/main" val="2211661361"/>
                    </a:ext>
                  </a:extLst>
                </a:gridCol>
              </a:tblGrid>
              <a:tr h="370840">
                <a:tc>
                  <a:txBody>
                    <a:bodyPr/>
                    <a:lstStyle/>
                    <a:p>
                      <a:pPr algn="ctr"/>
                      <a:r>
                        <a:rPr lang="en-US" sz="1800" dirty="0"/>
                        <a:t>Our </a:t>
                      </a:r>
                      <a:r>
                        <a:rPr lang="en-US" sz="1800" dirty="0" err="1"/>
                        <a:t>organisation</a:t>
                      </a:r>
                      <a:endParaRPr lang="en-US" sz="1800" dirty="0"/>
                    </a:p>
                  </a:txBody>
                  <a:tcPr>
                    <a:solidFill>
                      <a:schemeClr val="accent3"/>
                    </a:solidFill>
                  </a:tcPr>
                </a:tc>
                <a:extLst>
                  <a:ext uri="{0D108BD9-81ED-4DB2-BD59-A6C34878D82A}">
                    <a16:rowId xmlns:a16="http://schemas.microsoft.com/office/drawing/2014/main" val="4021930079"/>
                  </a:ext>
                </a:extLst>
              </a:tr>
              <a:tr h="370840">
                <a:tc>
                  <a:txBody>
                    <a:bodyPr/>
                    <a:lstStyle/>
                    <a:p>
                      <a:pPr marL="285750" indent="-285750">
                        <a:buFont typeface="Arial" panose="020B0604020202020204" pitchFamily="34" charset="0"/>
                        <a:buChar char="•"/>
                      </a:pPr>
                      <a:r>
                        <a:rPr lang="en-US" sz="1400" b="0" dirty="0"/>
                        <a:t>Decides which Workday AI features to enable, for whom, and in which processes and acts as a </a:t>
                      </a:r>
                      <a:r>
                        <a:rPr lang="en-US" sz="1400" b="1" dirty="0"/>
                        <a:t>deployer </a:t>
                      </a:r>
                      <a:r>
                        <a:rPr lang="en-US" sz="1400" b="0" dirty="0"/>
                        <a:t>(potentially working with a partner).</a:t>
                      </a:r>
                    </a:p>
                    <a:p>
                      <a:pPr marL="285750" indent="-285750">
                        <a:buFont typeface="Arial" panose="020B0604020202020204" pitchFamily="34" charset="0"/>
                        <a:buChar char="•"/>
                      </a:pPr>
                      <a:r>
                        <a:rPr lang="en-US" sz="1400" b="0" dirty="0"/>
                        <a:t>Must ensure use is consistent with policy, law, and EU AI Act obligations for deployers, especially for HR high-risk use cases (for example hiring, internal mobility, performance).</a:t>
                      </a:r>
                    </a:p>
                    <a:p>
                      <a:pPr marL="285750" indent="-285750">
                        <a:buFont typeface="Arial" panose="020B0604020202020204" pitchFamily="34" charset="0"/>
                        <a:buChar char="•"/>
                      </a:pPr>
                      <a:r>
                        <a:rPr lang="en-US" sz="1400" b="0" dirty="0"/>
                        <a:t>Owns process design, communication to employees, local DPIAs / impact assessments where required.</a:t>
                      </a:r>
                    </a:p>
                  </a:txBody>
                  <a:tcPr>
                    <a:solidFill>
                      <a:schemeClr val="accent3">
                        <a:lumMod val="20000"/>
                        <a:lumOff val="80000"/>
                      </a:schemeClr>
                    </a:solidFill>
                  </a:tcPr>
                </a:tc>
                <a:extLst>
                  <a:ext uri="{0D108BD9-81ED-4DB2-BD59-A6C34878D82A}">
                    <a16:rowId xmlns:a16="http://schemas.microsoft.com/office/drawing/2014/main" val="1283785777"/>
                  </a:ext>
                </a:extLst>
              </a:tr>
            </a:tbl>
          </a:graphicData>
        </a:graphic>
      </p:graphicFrame>
      <p:graphicFrame>
        <p:nvGraphicFramePr>
          <p:cNvPr id="7" name="Table 6">
            <a:extLst>
              <a:ext uri="{FF2B5EF4-FFF2-40B4-BE49-F238E27FC236}">
                <a16:creationId xmlns:a16="http://schemas.microsoft.com/office/drawing/2014/main" id="{21FA0D53-EF1B-5D96-91AF-F049C7EB84B2}"/>
              </a:ext>
            </a:extLst>
          </p:cNvPr>
          <p:cNvGraphicFramePr>
            <a:graphicFrameLocks noGrp="1"/>
          </p:cNvGraphicFramePr>
          <p:nvPr>
            <p:extLst>
              <p:ext uri="{D42A27DB-BD31-4B8C-83A1-F6EECF244321}">
                <p14:modId xmlns:p14="http://schemas.microsoft.com/office/powerpoint/2010/main" val="3333980139"/>
              </p:ext>
            </p:extLst>
          </p:nvPr>
        </p:nvGraphicFramePr>
        <p:xfrm>
          <a:off x="8312150" y="1907116"/>
          <a:ext cx="3746500" cy="3022600"/>
        </p:xfrm>
        <a:graphic>
          <a:graphicData uri="http://schemas.openxmlformats.org/drawingml/2006/table">
            <a:tbl>
              <a:tblPr firstRow="1" bandRow="1">
                <a:tableStyleId>{5C22544A-7EE6-4342-B048-85BDC9FD1C3A}</a:tableStyleId>
              </a:tblPr>
              <a:tblGrid>
                <a:gridCol w="3746500">
                  <a:extLst>
                    <a:ext uri="{9D8B030D-6E8A-4147-A177-3AD203B41FA5}">
                      <a16:colId xmlns:a16="http://schemas.microsoft.com/office/drawing/2014/main" val="2211661361"/>
                    </a:ext>
                  </a:extLst>
                </a:gridCol>
              </a:tblGrid>
              <a:tr h="370840">
                <a:tc>
                  <a:txBody>
                    <a:bodyPr/>
                    <a:lstStyle/>
                    <a:p>
                      <a:pPr algn="ctr"/>
                      <a:r>
                        <a:rPr lang="en-US" dirty="0"/>
                        <a:t>Practical guardrail for HRIS</a:t>
                      </a:r>
                      <a:endParaRPr lang="en-US" sz="1800" dirty="0"/>
                    </a:p>
                  </a:txBody>
                  <a:tcPr>
                    <a:solidFill>
                      <a:schemeClr val="accent4"/>
                    </a:solidFill>
                  </a:tcPr>
                </a:tc>
                <a:extLst>
                  <a:ext uri="{0D108BD9-81ED-4DB2-BD59-A6C34878D82A}">
                    <a16:rowId xmlns:a16="http://schemas.microsoft.com/office/drawing/2014/main" val="4021930079"/>
                  </a:ext>
                </a:extLst>
              </a:tr>
              <a:tr h="370840">
                <a:tc>
                  <a:txBody>
                    <a:bodyPr/>
                    <a:lstStyle/>
                    <a:p>
                      <a:pPr marL="285750" indent="-285750">
                        <a:buFont typeface="Arial" panose="020B0604020202020204" pitchFamily="34" charset="0"/>
                        <a:buChar char="•"/>
                      </a:pPr>
                      <a:r>
                        <a:rPr lang="en-US" sz="1400" b="0" dirty="0"/>
                        <a:t>Be extremely careful and sensitive when working with people data</a:t>
                      </a:r>
                    </a:p>
                    <a:p>
                      <a:pPr marL="285750" indent="-285750">
                        <a:buFont typeface="Arial" panose="020B0604020202020204" pitchFamily="34" charset="0"/>
                        <a:buChar char="•"/>
                      </a:pPr>
                      <a:r>
                        <a:rPr lang="en-US" sz="1400" b="0" dirty="0"/>
                        <a:t>Treat Workday AI that affects people’s opportunities or salary as high-risk by default.</a:t>
                      </a:r>
                    </a:p>
                    <a:p>
                      <a:pPr marL="285750" indent="-285750">
                        <a:buFont typeface="Arial" panose="020B0604020202020204" pitchFamily="34" charset="0"/>
                        <a:buChar char="•"/>
                      </a:pPr>
                      <a:r>
                        <a:rPr lang="en-US" sz="1400" b="0" dirty="0"/>
                        <a:t>Aim for use cases that fall into the Limited risk category of the EU AI Act.</a:t>
                      </a:r>
                    </a:p>
                    <a:p>
                      <a:pPr marL="285750" indent="-285750">
                        <a:buFont typeface="Arial" panose="020B0604020202020204" pitchFamily="34" charset="0"/>
                        <a:buChar char="•"/>
                      </a:pPr>
                      <a:r>
                        <a:rPr lang="en-US" sz="1400" b="0" dirty="0"/>
                        <a:t>Always involve Legal / Privacy / Risk for these features and for custom or partner agents.</a:t>
                      </a:r>
                    </a:p>
                    <a:p>
                      <a:pPr marL="285750" indent="-285750">
                        <a:buFont typeface="Arial" panose="020B0604020202020204" pitchFamily="34" charset="0"/>
                        <a:buChar char="•"/>
                      </a:pPr>
                      <a:endParaRPr lang="en-US" sz="1400" b="0" dirty="0"/>
                    </a:p>
                    <a:p>
                      <a:pPr marL="285750" indent="-285750">
                        <a:buFont typeface="Arial" panose="020B0604020202020204" pitchFamily="34" charset="0"/>
                        <a:buChar char="•"/>
                      </a:pPr>
                      <a:endParaRPr lang="en-US" sz="1400" b="0" dirty="0"/>
                    </a:p>
                  </a:txBody>
                  <a:tcPr>
                    <a:solidFill>
                      <a:schemeClr val="accent4">
                        <a:lumMod val="20000"/>
                        <a:lumOff val="80000"/>
                      </a:schemeClr>
                    </a:solidFill>
                  </a:tcPr>
                </a:tc>
                <a:extLst>
                  <a:ext uri="{0D108BD9-81ED-4DB2-BD59-A6C34878D82A}">
                    <a16:rowId xmlns:a16="http://schemas.microsoft.com/office/drawing/2014/main" val="1283785777"/>
                  </a:ext>
                </a:extLst>
              </a:tr>
            </a:tbl>
          </a:graphicData>
        </a:graphic>
      </p:graphicFrame>
      <p:sp>
        <p:nvSpPr>
          <p:cNvPr id="8" name="TextBox 7">
            <a:extLst>
              <a:ext uri="{FF2B5EF4-FFF2-40B4-BE49-F238E27FC236}">
                <a16:creationId xmlns:a16="http://schemas.microsoft.com/office/drawing/2014/main" id="{9B6EA677-C273-0646-B604-63D9E9AC0E31}"/>
              </a:ext>
            </a:extLst>
          </p:cNvPr>
          <p:cNvSpPr txBox="1"/>
          <p:nvPr/>
        </p:nvSpPr>
        <p:spPr>
          <a:xfrm>
            <a:off x="449006" y="6573639"/>
            <a:ext cx="11718141" cy="246221"/>
          </a:xfrm>
          <a:prstGeom prst="rect">
            <a:avLst/>
          </a:prstGeom>
          <a:noFill/>
        </p:spPr>
        <p:txBody>
          <a:bodyPr wrap="square" rtlCol="0">
            <a:spAutoFit/>
          </a:bodyPr>
          <a:lstStyle/>
          <a:p>
            <a:r>
              <a:rPr lang="en-US" sz="1000" dirty="0"/>
              <a:t>Information only, not legal advice. Always confirm with your legal and privacy teams.</a:t>
            </a:r>
          </a:p>
        </p:txBody>
      </p:sp>
    </p:spTree>
    <p:extLst>
      <p:ext uri="{BB962C8B-B14F-4D97-AF65-F5344CB8AC3E}">
        <p14:creationId xmlns:p14="http://schemas.microsoft.com/office/powerpoint/2010/main" val="254962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55A013-0FAB-0082-31AD-AE2915591561}"/>
              </a:ext>
            </a:extLst>
          </p:cNvPr>
          <p:cNvSpPr>
            <a:spLocks noGrp="1"/>
          </p:cNvSpPr>
          <p:nvPr>
            <p:ph type="sldNum" sz="quarter" idx="4"/>
          </p:nvPr>
        </p:nvSpPr>
        <p:spPr/>
        <p:txBody>
          <a:bodyPr/>
          <a:lstStyle/>
          <a:p>
            <a:fld id="{B97DCD48-F2F0-436C-978D-7C4D59D5E31F}" type="slidenum">
              <a:rPr lang="en-US" smtClean="0"/>
              <a:pPr/>
              <a:t>21</a:t>
            </a:fld>
            <a:endParaRPr lang="en-US"/>
          </a:p>
        </p:txBody>
      </p:sp>
      <p:sp>
        <p:nvSpPr>
          <p:cNvPr id="3" name="Title 2">
            <a:extLst>
              <a:ext uri="{FF2B5EF4-FFF2-40B4-BE49-F238E27FC236}">
                <a16:creationId xmlns:a16="http://schemas.microsoft.com/office/drawing/2014/main" id="{10612E78-C461-D754-B656-BDC6711A01A0}"/>
              </a:ext>
            </a:extLst>
          </p:cNvPr>
          <p:cNvSpPr>
            <a:spLocks noGrp="1"/>
          </p:cNvSpPr>
          <p:nvPr>
            <p:ph type="title"/>
          </p:nvPr>
        </p:nvSpPr>
        <p:spPr/>
        <p:txBody>
          <a:bodyPr/>
          <a:lstStyle/>
          <a:p>
            <a:r>
              <a:rPr lang="en-US" dirty="0"/>
              <a:t>Workday AI use case checklist for the board</a:t>
            </a:r>
          </a:p>
        </p:txBody>
      </p:sp>
      <p:sp>
        <p:nvSpPr>
          <p:cNvPr id="5" name="TextBox 4">
            <a:extLst>
              <a:ext uri="{FF2B5EF4-FFF2-40B4-BE49-F238E27FC236}">
                <a16:creationId xmlns:a16="http://schemas.microsoft.com/office/drawing/2014/main" id="{D83F942A-275F-75E9-AA53-329C4B6BC400}"/>
              </a:ext>
            </a:extLst>
          </p:cNvPr>
          <p:cNvSpPr txBox="1"/>
          <p:nvPr/>
        </p:nvSpPr>
        <p:spPr>
          <a:xfrm>
            <a:off x="387350" y="1238935"/>
            <a:ext cx="10845800" cy="646331"/>
          </a:xfrm>
          <a:prstGeom prst="rect">
            <a:avLst/>
          </a:prstGeom>
          <a:noFill/>
        </p:spPr>
        <p:txBody>
          <a:bodyPr wrap="square">
            <a:spAutoFit/>
          </a:bodyPr>
          <a:lstStyle/>
          <a:p>
            <a:r>
              <a:rPr lang="en-US" dirty="0"/>
              <a:t>For each Workday AI feature or agent we bring to you, we will answer these questions up front (in addition to any other standards you may have):</a:t>
            </a:r>
          </a:p>
        </p:txBody>
      </p:sp>
      <p:graphicFrame>
        <p:nvGraphicFramePr>
          <p:cNvPr id="6" name="Table 5">
            <a:extLst>
              <a:ext uri="{FF2B5EF4-FFF2-40B4-BE49-F238E27FC236}">
                <a16:creationId xmlns:a16="http://schemas.microsoft.com/office/drawing/2014/main" id="{4B315388-807E-2A90-2C5C-6CE6685CAF14}"/>
              </a:ext>
            </a:extLst>
          </p:cNvPr>
          <p:cNvGraphicFramePr>
            <a:graphicFrameLocks noGrp="1"/>
          </p:cNvGraphicFramePr>
          <p:nvPr>
            <p:extLst>
              <p:ext uri="{D42A27DB-BD31-4B8C-83A1-F6EECF244321}">
                <p14:modId xmlns:p14="http://schemas.microsoft.com/office/powerpoint/2010/main" val="1100938336"/>
              </p:ext>
            </p:extLst>
          </p:nvPr>
        </p:nvGraphicFramePr>
        <p:xfrm>
          <a:off x="530224" y="2075087"/>
          <a:ext cx="11217275" cy="4028440"/>
        </p:xfrm>
        <a:graphic>
          <a:graphicData uri="http://schemas.openxmlformats.org/drawingml/2006/table">
            <a:tbl>
              <a:tblPr firstRow="1" bandRow="1">
                <a:tableStyleId>{5C22544A-7EE6-4342-B048-85BDC9FD1C3A}</a:tableStyleId>
              </a:tblPr>
              <a:tblGrid>
                <a:gridCol w="3133147">
                  <a:extLst>
                    <a:ext uri="{9D8B030D-6E8A-4147-A177-3AD203B41FA5}">
                      <a16:colId xmlns:a16="http://schemas.microsoft.com/office/drawing/2014/main" val="3432263524"/>
                    </a:ext>
                  </a:extLst>
                </a:gridCol>
                <a:gridCol w="8084128">
                  <a:extLst>
                    <a:ext uri="{9D8B030D-6E8A-4147-A177-3AD203B41FA5}">
                      <a16:colId xmlns:a16="http://schemas.microsoft.com/office/drawing/2014/main" val="3748115504"/>
                    </a:ext>
                  </a:extLst>
                </a:gridCol>
              </a:tblGrid>
              <a:tr h="370840">
                <a:tc>
                  <a:txBody>
                    <a:bodyPr/>
                    <a:lstStyle/>
                    <a:p>
                      <a:r>
                        <a:rPr lang="en-US" dirty="0"/>
                        <a:t>Topic</a:t>
                      </a:r>
                    </a:p>
                  </a:txBody>
                  <a:tcPr/>
                </a:tc>
                <a:tc>
                  <a:txBody>
                    <a:bodyPr/>
                    <a:lstStyle/>
                    <a:p>
                      <a:r>
                        <a:rPr lang="en-US" dirty="0"/>
                        <a:t>Questions</a:t>
                      </a:r>
                    </a:p>
                  </a:txBody>
                  <a:tcPr/>
                </a:tc>
                <a:extLst>
                  <a:ext uri="{0D108BD9-81ED-4DB2-BD59-A6C34878D82A}">
                    <a16:rowId xmlns:a16="http://schemas.microsoft.com/office/drawing/2014/main" val="1652781063"/>
                  </a:ext>
                </a:extLst>
              </a:tr>
              <a:tr h="370840">
                <a:tc>
                  <a:txBody>
                    <a:bodyPr/>
                    <a:lstStyle/>
                    <a:p>
                      <a:pPr algn="ctr"/>
                      <a:r>
                        <a:rPr lang="en-US" b="1" dirty="0">
                          <a:solidFill>
                            <a:schemeClr val="bg1"/>
                          </a:solidFill>
                        </a:rPr>
                        <a:t>Purpose and outcome</a:t>
                      </a:r>
                    </a:p>
                  </a:txBody>
                  <a:tcPr anchor="ctr">
                    <a:solidFill>
                      <a:schemeClr val="accent1"/>
                    </a:solidFill>
                  </a:tcPr>
                </a:tc>
                <a:tc>
                  <a:txBody>
                    <a:bodyPr/>
                    <a:lstStyle/>
                    <a:p>
                      <a:pPr marL="285750" indent="-285750">
                        <a:buFont typeface="Arial" panose="020B0604020202020204" pitchFamily="34" charset="0"/>
                        <a:buChar char="•"/>
                      </a:pPr>
                      <a:r>
                        <a:rPr lang="en-US" sz="1400" dirty="0"/>
                        <a:t>What decision or task does the AI support?</a:t>
                      </a:r>
                    </a:p>
                    <a:p>
                      <a:pPr marL="285750" indent="-285750">
                        <a:buFont typeface="Arial" panose="020B0604020202020204" pitchFamily="34" charset="0"/>
                        <a:buChar char="•"/>
                      </a:pPr>
                      <a:r>
                        <a:rPr lang="en-US" sz="1400" dirty="0"/>
                        <a:t>Is it advisory only or can it trigger actions / changes in Workday?</a:t>
                      </a:r>
                    </a:p>
                    <a:p>
                      <a:endParaRPr lang="en-US" sz="1400" dirty="0"/>
                    </a:p>
                  </a:txBody>
                  <a:tcPr/>
                </a:tc>
                <a:extLst>
                  <a:ext uri="{0D108BD9-81ED-4DB2-BD59-A6C34878D82A}">
                    <a16:rowId xmlns:a16="http://schemas.microsoft.com/office/drawing/2014/main" val="2686221823"/>
                  </a:ext>
                </a:extLst>
              </a:tr>
              <a:tr h="370840">
                <a:tc>
                  <a:txBody>
                    <a:bodyPr/>
                    <a:lstStyle/>
                    <a:p>
                      <a:pPr algn="ctr"/>
                      <a:r>
                        <a:rPr lang="en-US" b="1" dirty="0">
                          <a:solidFill>
                            <a:schemeClr val="bg1"/>
                          </a:solidFill>
                        </a:rPr>
                        <a:t>Impact and risk level</a:t>
                      </a:r>
                    </a:p>
                  </a:txBody>
                  <a:tcPr anchor="ctr">
                    <a:solidFill>
                      <a:schemeClr val="accent1"/>
                    </a:solidFill>
                  </a:tcPr>
                </a:tc>
                <a:tc>
                  <a:txBody>
                    <a:bodyPr/>
                    <a:lstStyle/>
                    <a:p>
                      <a:pPr marL="285750" indent="-285750">
                        <a:buFont typeface="Arial" panose="020B0604020202020204" pitchFamily="34" charset="0"/>
                        <a:buChar char="•"/>
                      </a:pPr>
                      <a:r>
                        <a:rPr lang="en-US" sz="1400" dirty="0"/>
                        <a:t>Does it impact hiring, promotion, pay, termination, or access to benefits?</a:t>
                      </a:r>
                    </a:p>
                    <a:p>
                      <a:pPr marL="285750" indent="-285750">
                        <a:buFont typeface="Arial" panose="020B0604020202020204" pitchFamily="34" charset="0"/>
                        <a:buChar char="•"/>
                      </a:pPr>
                      <a:r>
                        <a:rPr lang="en-US" sz="1400" dirty="0"/>
                        <a:t>Proposed EU AI Act view (for example likely high-risk vs lower risk / transparency only).</a:t>
                      </a:r>
                    </a:p>
                  </a:txBody>
                  <a:tcPr/>
                </a:tc>
                <a:extLst>
                  <a:ext uri="{0D108BD9-81ED-4DB2-BD59-A6C34878D82A}">
                    <a16:rowId xmlns:a16="http://schemas.microsoft.com/office/drawing/2014/main" val="1443590235"/>
                  </a:ext>
                </a:extLst>
              </a:tr>
              <a:tr h="370840">
                <a:tc>
                  <a:txBody>
                    <a:bodyPr/>
                    <a:lstStyle/>
                    <a:p>
                      <a:pPr algn="ctr"/>
                      <a:r>
                        <a:rPr lang="en-US" b="1" dirty="0">
                          <a:solidFill>
                            <a:schemeClr val="bg1"/>
                          </a:solidFill>
                        </a:rPr>
                        <a:t>Data and fairness</a:t>
                      </a:r>
                    </a:p>
                  </a:txBody>
                  <a:tcPr anchor="ctr">
                    <a:solidFill>
                      <a:schemeClr val="accent1"/>
                    </a:solidFill>
                  </a:tcPr>
                </a:tc>
                <a:tc>
                  <a:txBody>
                    <a:bodyPr/>
                    <a:lstStyle/>
                    <a:p>
                      <a:pPr marL="285750" indent="-285750">
                        <a:buFont typeface="Arial" panose="020B0604020202020204" pitchFamily="34" charset="0"/>
                        <a:buChar char="•"/>
                      </a:pPr>
                      <a:r>
                        <a:rPr lang="en-US" sz="1400" dirty="0"/>
                        <a:t>Which data fields are used? Are there known data quality issues?</a:t>
                      </a:r>
                    </a:p>
                    <a:p>
                      <a:pPr marL="285750" indent="-285750">
                        <a:buFont typeface="Arial" panose="020B0604020202020204" pitchFamily="34" charset="0"/>
                        <a:buChar char="•"/>
                      </a:pPr>
                      <a:r>
                        <a:rPr lang="en-US" sz="1400" dirty="0"/>
                        <a:t>What has Workday or the partner done on bias / fairness testing?</a:t>
                      </a:r>
                    </a:p>
                    <a:p>
                      <a:pPr marL="285750" indent="-285750">
                        <a:buFont typeface="Arial" panose="020B0604020202020204" pitchFamily="34" charset="0"/>
                        <a:buChar char="•"/>
                      </a:pPr>
                      <a:endParaRPr lang="en-US" sz="1400" dirty="0"/>
                    </a:p>
                  </a:txBody>
                  <a:tcPr/>
                </a:tc>
                <a:extLst>
                  <a:ext uri="{0D108BD9-81ED-4DB2-BD59-A6C34878D82A}">
                    <a16:rowId xmlns:a16="http://schemas.microsoft.com/office/drawing/2014/main" val="165887731"/>
                  </a:ext>
                </a:extLst>
              </a:tr>
              <a:tr h="370840">
                <a:tc>
                  <a:txBody>
                    <a:bodyPr/>
                    <a:lstStyle/>
                    <a:p>
                      <a:pPr algn="ctr"/>
                      <a:r>
                        <a:rPr lang="en-US" b="1" dirty="0">
                          <a:solidFill>
                            <a:schemeClr val="bg1"/>
                          </a:solidFill>
                        </a:rPr>
                        <a:t>Human oversight and user experience</a:t>
                      </a:r>
                    </a:p>
                  </a:txBody>
                  <a:tcPr anchor="ctr">
                    <a:solidFill>
                      <a:schemeClr val="accent1"/>
                    </a:solidFill>
                  </a:tcPr>
                </a:tc>
                <a:tc>
                  <a:txBody>
                    <a:bodyPr/>
                    <a:lstStyle/>
                    <a:p>
                      <a:pPr marL="285750" indent="-285750">
                        <a:buFont typeface="Arial" panose="020B0604020202020204" pitchFamily="34" charset="0"/>
                        <a:buChar char="•"/>
                      </a:pPr>
                      <a:r>
                        <a:rPr lang="en-US" sz="1400" dirty="0"/>
                        <a:t>Where is human in the loop? </a:t>
                      </a:r>
                    </a:p>
                    <a:p>
                      <a:pPr marL="285750" indent="-285750">
                        <a:buFont typeface="Arial" panose="020B0604020202020204" pitchFamily="34" charset="0"/>
                        <a:buChar char="•"/>
                      </a:pPr>
                      <a:r>
                        <a:rPr lang="en-US" sz="1400" dirty="0"/>
                        <a:t>Who can override or correct the AI?</a:t>
                      </a:r>
                    </a:p>
                    <a:p>
                      <a:pPr marL="285750" indent="-285750">
                        <a:buFont typeface="Arial" panose="020B0604020202020204" pitchFamily="34" charset="0"/>
                        <a:buChar char="•"/>
                      </a:pPr>
                      <a:r>
                        <a:rPr lang="en-US" sz="1400" dirty="0"/>
                        <a:t>How will employees and managers be informed that AI is used?</a:t>
                      </a:r>
                    </a:p>
                  </a:txBody>
                  <a:tcPr/>
                </a:tc>
                <a:extLst>
                  <a:ext uri="{0D108BD9-81ED-4DB2-BD59-A6C34878D82A}">
                    <a16:rowId xmlns:a16="http://schemas.microsoft.com/office/drawing/2014/main" val="4120150342"/>
                  </a:ext>
                </a:extLst>
              </a:tr>
              <a:tr h="370840">
                <a:tc>
                  <a:txBody>
                    <a:bodyPr/>
                    <a:lstStyle/>
                    <a:p>
                      <a:pPr algn="ctr"/>
                      <a:r>
                        <a:rPr lang="en-US" b="1" dirty="0">
                          <a:solidFill>
                            <a:schemeClr val="bg1"/>
                          </a:solidFill>
                        </a:rPr>
                        <a:t>Controls, monitoring and exit</a:t>
                      </a:r>
                    </a:p>
                  </a:txBody>
                  <a:tcPr anchor="ctr">
                    <a:solidFill>
                      <a:schemeClr val="accent1"/>
                    </a:solidFill>
                  </a:tcPr>
                </a:tc>
                <a:tc>
                  <a:txBody>
                    <a:bodyPr/>
                    <a:lstStyle/>
                    <a:p>
                      <a:pPr marL="285750" indent="-285750">
                        <a:buFont typeface="Arial" panose="020B0604020202020204" pitchFamily="34" charset="0"/>
                        <a:buChar char="•"/>
                      </a:pPr>
                      <a:r>
                        <a:rPr lang="en-US" sz="1400" dirty="0"/>
                        <a:t>Which controls we will apply in Workday (security groups, configuration, access limits).</a:t>
                      </a:r>
                    </a:p>
                    <a:p>
                      <a:pPr marL="285750" indent="-285750">
                        <a:buFont typeface="Arial" panose="020B0604020202020204" pitchFamily="34" charset="0"/>
                        <a:buChar char="•"/>
                      </a:pPr>
                      <a:r>
                        <a:rPr lang="en-US" sz="1400" dirty="0"/>
                        <a:t>How we will monitor usage and outcomes, and when we would pause or roll back the feature.</a:t>
                      </a:r>
                    </a:p>
                    <a:p>
                      <a:pPr marL="285750" indent="-285750">
                        <a:buFont typeface="Arial" panose="020B0604020202020204" pitchFamily="34" charset="0"/>
                        <a:buChar char="•"/>
                      </a:pPr>
                      <a:r>
                        <a:rPr lang="en-US" sz="1400" dirty="0"/>
                        <a:t>What happens to our data if we stop using the feature.</a:t>
                      </a:r>
                    </a:p>
                  </a:txBody>
                  <a:tcPr/>
                </a:tc>
                <a:extLst>
                  <a:ext uri="{0D108BD9-81ED-4DB2-BD59-A6C34878D82A}">
                    <a16:rowId xmlns:a16="http://schemas.microsoft.com/office/drawing/2014/main" val="1724479203"/>
                  </a:ext>
                </a:extLst>
              </a:tr>
            </a:tbl>
          </a:graphicData>
        </a:graphic>
      </p:graphicFrame>
    </p:spTree>
    <p:extLst>
      <p:ext uri="{BB962C8B-B14F-4D97-AF65-F5344CB8AC3E}">
        <p14:creationId xmlns:p14="http://schemas.microsoft.com/office/powerpoint/2010/main" val="2218240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F779D-0FB5-64A3-58DC-C06DB95D3BD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69EF17-AC15-99D6-A80C-07E30B549058}"/>
              </a:ext>
            </a:extLst>
          </p:cNvPr>
          <p:cNvSpPr>
            <a:spLocks noGrp="1"/>
          </p:cNvSpPr>
          <p:nvPr>
            <p:ph type="sldNum" sz="quarter" idx="4"/>
          </p:nvPr>
        </p:nvSpPr>
        <p:spPr/>
        <p:txBody>
          <a:bodyPr/>
          <a:lstStyle/>
          <a:p>
            <a:fld id="{B97DCD48-F2F0-436C-978D-7C4D59D5E31F}" type="slidenum">
              <a:rPr lang="en-US" smtClean="0"/>
              <a:pPr/>
              <a:t>22</a:t>
            </a:fld>
            <a:endParaRPr lang="en-US"/>
          </a:p>
        </p:txBody>
      </p:sp>
      <p:sp>
        <p:nvSpPr>
          <p:cNvPr id="3" name="Title 2">
            <a:extLst>
              <a:ext uri="{FF2B5EF4-FFF2-40B4-BE49-F238E27FC236}">
                <a16:creationId xmlns:a16="http://schemas.microsoft.com/office/drawing/2014/main" id="{B9CE4415-CD68-46D1-315E-E78C58915E83}"/>
              </a:ext>
            </a:extLst>
          </p:cNvPr>
          <p:cNvSpPr>
            <a:spLocks noGrp="1"/>
          </p:cNvSpPr>
          <p:nvPr>
            <p:ph type="title"/>
          </p:nvPr>
        </p:nvSpPr>
        <p:spPr/>
        <p:txBody>
          <a:bodyPr/>
          <a:lstStyle/>
          <a:p>
            <a:r>
              <a:rPr lang="en-US" dirty="0"/>
              <a:t>Example use case and decision we ask today</a:t>
            </a:r>
          </a:p>
        </p:txBody>
      </p:sp>
      <p:sp>
        <p:nvSpPr>
          <p:cNvPr id="5" name="TextBox 4">
            <a:extLst>
              <a:ext uri="{FF2B5EF4-FFF2-40B4-BE49-F238E27FC236}">
                <a16:creationId xmlns:a16="http://schemas.microsoft.com/office/drawing/2014/main" id="{8057AE4D-6695-4804-B4E1-5F1623668A97}"/>
              </a:ext>
            </a:extLst>
          </p:cNvPr>
          <p:cNvSpPr txBox="1"/>
          <p:nvPr/>
        </p:nvSpPr>
        <p:spPr>
          <a:xfrm>
            <a:off x="387350" y="981327"/>
            <a:ext cx="10845800" cy="369332"/>
          </a:xfrm>
          <a:prstGeom prst="rect">
            <a:avLst/>
          </a:prstGeom>
          <a:noFill/>
        </p:spPr>
        <p:txBody>
          <a:bodyPr wrap="square">
            <a:spAutoFit/>
          </a:bodyPr>
          <a:lstStyle/>
          <a:p>
            <a:r>
              <a:rPr lang="en-US" dirty="0"/>
              <a:t>In case there is no existing template for your governance board you can use the one below</a:t>
            </a:r>
          </a:p>
        </p:txBody>
      </p:sp>
      <p:graphicFrame>
        <p:nvGraphicFramePr>
          <p:cNvPr id="6" name="Table 5">
            <a:extLst>
              <a:ext uri="{FF2B5EF4-FFF2-40B4-BE49-F238E27FC236}">
                <a16:creationId xmlns:a16="http://schemas.microsoft.com/office/drawing/2014/main" id="{D595C5E4-DE8E-D2E3-61E8-BEF967C2A496}"/>
              </a:ext>
            </a:extLst>
          </p:cNvPr>
          <p:cNvGraphicFramePr>
            <a:graphicFrameLocks noGrp="1"/>
          </p:cNvGraphicFramePr>
          <p:nvPr>
            <p:extLst>
              <p:ext uri="{D42A27DB-BD31-4B8C-83A1-F6EECF244321}">
                <p14:modId xmlns:p14="http://schemas.microsoft.com/office/powerpoint/2010/main" val="4246996151"/>
              </p:ext>
            </p:extLst>
          </p:nvPr>
        </p:nvGraphicFramePr>
        <p:xfrm>
          <a:off x="387350" y="1455351"/>
          <a:ext cx="11217275" cy="5212080"/>
        </p:xfrm>
        <a:graphic>
          <a:graphicData uri="http://schemas.openxmlformats.org/drawingml/2006/table">
            <a:tbl>
              <a:tblPr firstRow="1" bandRow="1">
                <a:tableStyleId>{5C22544A-7EE6-4342-B048-85BDC9FD1C3A}</a:tableStyleId>
              </a:tblPr>
              <a:tblGrid>
                <a:gridCol w="3133147">
                  <a:extLst>
                    <a:ext uri="{9D8B030D-6E8A-4147-A177-3AD203B41FA5}">
                      <a16:colId xmlns:a16="http://schemas.microsoft.com/office/drawing/2014/main" val="3432263524"/>
                    </a:ext>
                  </a:extLst>
                </a:gridCol>
                <a:gridCol w="8084128">
                  <a:extLst>
                    <a:ext uri="{9D8B030D-6E8A-4147-A177-3AD203B41FA5}">
                      <a16:colId xmlns:a16="http://schemas.microsoft.com/office/drawing/2014/main" val="3748115504"/>
                    </a:ext>
                  </a:extLst>
                </a:gridCol>
              </a:tblGrid>
              <a:tr h="0">
                <a:tc>
                  <a:txBody>
                    <a:bodyPr/>
                    <a:lstStyle/>
                    <a:p>
                      <a:r>
                        <a:rPr lang="en-US" dirty="0"/>
                        <a:t>Topic</a:t>
                      </a:r>
                    </a:p>
                  </a:txBody>
                  <a:tcPr>
                    <a:solidFill>
                      <a:schemeClr val="accent3"/>
                    </a:solidFill>
                  </a:tcPr>
                </a:tc>
                <a:tc>
                  <a:txBody>
                    <a:bodyPr/>
                    <a:lstStyle/>
                    <a:p>
                      <a:r>
                        <a:rPr lang="en-US" dirty="0"/>
                        <a:t>Answer</a:t>
                      </a:r>
                    </a:p>
                  </a:txBody>
                  <a:tcPr>
                    <a:solidFill>
                      <a:schemeClr val="accent3"/>
                    </a:solidFill>
                  </a:tcPr>
                </a:tc>
                <a:extLst>
                  <a:ext uri="{0D108BD9-81ED-4DB2-BD59-A6C34878D82A}">
                    <a16:rowId xmlns:a16="http://schemas.microsoft.com/office/drawing/2014/main" val="1652781063"/>
                  </a:ext>
                </a:extLst>
              </a:tr>
              <a:tr h="370840">
                <a:tc>
                  <a:txBody>
                    <a:bodyPr/>
                    <a:lstStyle/>
                    <a:p>
                      <a:pPr algn="ctr"/>
                      <a:r>
                        <a:rPr lang="en-US" b="1" dirty="0">
                          <a:solidFill>
                            <a:schemeClr val="bg1"/>
                          </a:solidFill>
                        </a:rPr>
                        <a:t>Feature / Agent Name</a:t>
                      </a:r>
                    </a:p>
                  </a:txBody>
                  <a:tcPr anchor="ctr">
                    <a:solidFill>
                      <a:schemeClr val="accent3"/>
                    </a:solidFill>
                  </a:tcPr>
                </a:tc>
                <a:tc>
                  <a:txBody>
                    <a:bodyPr/>
                    <a:lstStyle/>
                    <a:p>
                      <a:pPr marL="0" indent="0">
                        <a:buFont typeface="Arial" panose="020B0604020202020204" pitchFamily="34" charset="0"/>
                        <a:buNone/>
                      </a:pPr>
                      <a:r>
                        <a:rPr lang="en-US" sz="1400" dirty="0"/>
                        <a:t>For example: “Workday Recruiting AI feature X” or “Custom Manager Assistant Agent”.</a:t>
                      </a:r>
                    </a:p>
                  </a:txBody>
                  <a:tcPr>
                    <a:solidFill>
                      <a:schemeClr val="accent3">
                        <a:lumMod val="20000"/>
                        <a:lumOff val="80000"/>
                      </a:schemeClr>
                    </a:solidFill>
                  </a:tcPr>
                </a:tc>
                <a:extLst>
                  <a:ext uri="{0D108BD9-81ED-4DB2-BD59-A6C34878D82A}">
                    <a16:rowId xmlns:a16="http://schemas.microsoft.com/office/drawing/2014/main" val="2686221823"/>
                  </a:ext>
                </a:extLst>
              </a:tr>
              <a:tr h="370840">
                <a:tc>
                  <a:txBody>
                    <a:bodyPr/>
                    <a:lstStyle/>
                    <a:p>
                      <a:pPr algn="ctr"/>
                      <a:r>
                        <a:rPr lang="en-US" b="1" dirty="0">
                          <a:solidFill>
                            <a:schemeClr val="bg1"/>
                          </a:solidFill>
                        </a:rPr>
                        <a:t>Process and personas</a:t>
                      </a:r>
                    </a:p>
                  </a:txBody>
                  <a:tcPr anchor="ctr">
                    <a:solidFill>
                      <a:schemeClr val="accent3"/>
                    </a:solidFill>
                  </a:tcPr>
                </a:tc>
                <a:tc>
                  <a:txBody>
                    <a:bodyPr/>
                    <a:lstStyle/>
                    <a:p>
                      <a:pPr marL="285750" indent="-285750">
                        <a:buFont typeface="Arial" panose="020B0604020202020204" pitchFamily="34" charset="0"/>
                        <a:buChar char="•"/>
                      </a:pPr>
                      <a:r>
                        <a:rPr lang="en-US" sz="1400" dirty="0"/>
                        <a:t>Process: which HR / Finance process it supports.</a:t>
                      </a:r>
                    </a:p>
                    <a:p>
                      <a:pPr marL="285750" indent="-285750">
                        <a:buFont typeface="Arial" panose="020B0604020202020204" pitchFamily="34" charset="0"/>
                        <a:buChar char="•"/>
                      </a:pPr>
                      <a:r>
                        <a:rPr lang="en-US" sz="1400" dirty="0"/>
                        <a:t>Personas: employees, managers, HR, finance, etc.</a:t>
                      </a:r>
                    </a:p>
                  </a:txBody>
                  <a:tcPr>
                    <a:solidFill>
                      <a:schemeClr val="accent3">
                        <a:lumMod val="20000"/>
                        <a:lumOff val="80000"/>
                      </a:schemeClr>
                    </a:solidFill>
                  </a:tcPr>
                </a:tc>
                <a:extLst>
                  <a:ext uri="{0D108BD9-81ED-4DB2-BD59-A6C34878D82A}">
                    <a16:rowId xmlns:a16="http://schemas.microsoft.com/office/drawing/2014/main" val="1443590235"/>
                  </a:ext>
                </a:extLst>
              </a:tr>
              <a:tr h="370840">
                <a:tc>
                  <a:txBody>
                    <a:bodyPr/>
                    <a:lstStyle/>
                    <a:p>
                      <a:pPr algn="ctr"/>
                      <a:r>
                        <a:rPr lang="en-US" b="1" dirty="0">
                          <a:solidFill>
                            <a:schemeClr val="bg1"/>
                          </a:solidFill>
                        </a:rPr>
                        <a:t>Value Summary</a:t>
                      </a:r>
                    </a:p>
                  </a:txBody>
                  <a:tcPr anchor="ctr">
                    <a:solidFill>
                      <a:schemeClr val="accent3"/>
                    </a:solidFill>
                  </a:tcPr>
                </a:tc>
                <a:tc>
                  <a:txBody>
                    <a:bodyPr/>
                    <a:lstStyle/>
                    <a:p>
                      <a:pPr marL="0" indent="0">
                        <a:buFont typeface="Arial" panose="020B0604020202020204" pitchFamily="34" charset="0"/>
                        <a:buNone/>
                      </a:pPr>
                      <a:r>
                        <a:rPr lang="en-US" sz="1400" dirty="0"/>
                        <a:t>What value will the use of this application drive?</a:t>
                      </a:r>
                    </a:p>
                  </a:txBody>
                  <a:tcPr>
                    <a:solidFill>
                      <a:schemeClr val="accent3">
                        <a:lumMod val="20000"/>
                        <a:lumOff val="80000"/>
                      </a:schemeClr>
                    </a:solidFill>
                  </a:tcPr>
                </a:tc>
                <a:extLst>
                  <a:ext uri="{0D108BD9-81ED-4DB2-BD59-A6C34878D82A}">
                    <a16:rowId xmlns:a16="http://schemas.microsoft.com/office/drawing/2014/main" val="2992373921"/>
                  </a:ext>
                </a:extLst>
              </a:tr>
              <a:tr h="370840">
                <a:tc>
                  <a:txBody>
                    <a:bodyPr/>
                    <a:lstStyle/>
                    <a:p>
                      <a:pPr algn="ctr"/>
                      <a:r>
                        <a:rPr lang="en-US" b="1" dirty="0">
                          <a:solidFill>
                            <a:schemeClr val="bg1"/>
                          </a:solidFill>
                        </a:rPr>
                        <a:t>Business Case</a:t>
                      </a:r>
                    </a:p>
                  </a:txBody>
                  <a:tcPr anchor="ctr">
                    <a:solidFill>
                      <a:schemeClr val="accent3"/>
                    </a:solidFill>
                  </a:tcPr>
                </a:tc>
                <a:tc>
                  <a:txBody>
                    <a:bodyPr/>
                    <a:lstStyle/>
                    <a:p>
                      <a:pPr marL="0" indent="0">
                        <a:buFont typeface="Arial" panose="020B0604020202020204" pitchFamily="34" charset="0"/>
                        <a:buNone/>
                      </a:pPr>
                      <a:r>
                        <a:rPr lang="en-US" sz="1400" dirty="0"/>
                        <a:t>Use the business case template to calculate the ROI</a:t>
                      </a:r>
                    </a:p>
                  </a:txBody>
                  <a:tcPr>
                    <a:solidFill>
                      <a:schemeClr val="accent3">
                        <a:lumMod val="20000"/>
                        <a:lumOff val="80000"/>
                      </a:schemeClr>
                    </a:solidFill>
                  </a:tcPr>
                </a:tc>
                <a:extLst>
                  <a:ext uri="{0D108BD9-81ED-4DB2-BD59-A6C34878D82A}">
                    <a16:rowId xmlns:a16="http://schemas.microsoft.com/office/drawing/2014/main" val="618634629"/>
                  </a:ext>
                </a:extLst>
              </a:tr>
              <a:tr h="370840">
                <a:tc>
                  <a:txBody>
                    <a:bodyPr/>
                    <a:lstStyle/>
                    <a:p>
                      <a:pPr algn="ctr"/>
                      <a:r>
                        <a:rPr lang="en-US" b="1" dirty="0">
                          <a:solidFill>
                            <a:schemeClr val="bg1"/>
                          </a:solidFill>
                        </a:rPr>
                        <a:t>Solution type</a:t>
                      </a:r>
                    </a:p>
                  </a:txBody>
                  <a:tcPr anchor="ctr">
                    <a:solidFill>
                      <a:schemeClr val="accent3"/>
                    </a:solidFill>
                  </a:tcPr>
                </a:tc>
                <a:tc>
                  <a:txBody>
                    <a:bodyPr/>
                    <a:lstStyle/>
                    <a:p>
                      <a:pPr marL="0" indent="0">
                        <a:buFont typeface="Arial" panose="020B0604020202020204" pitchFamily="34" charset="0"/>
                        <a:buNone/>
                      </a:pPr>
                      <a:r>
                        <a:rPr lang="en-US" sz="1400" dirty="0"/>
                        <a:t>Native Workday / Partner integrated / Custom built on Workday.</a:t>
                      </a:r>
                    </a:p>
                  </a:txBody>
                  <a:tcPr>
                    <a:solidFill>
                      <a:schemeClr val="accent3">
                        <a:lumMod val="20000"/>
                        <a:lumOff val="80000"/>
                      </a:schemeClr>
                    </a:solidFill>
                  </a:tcPr>
                </a:tc>
                <a:extLst>
                  <a:ext uri="{0D108BD9-81ED-4DB2-BD59-A6C34878D82A}">
                    <a16:rowId xmlns:a16="http://schemas.microsoft.com/office/drawing/2014/main" val="165887731"/>
                  </a:ext>
                </a:extLst>
              </a:tr>
              <a:tr h="370840">
                <a:tc>
                  <a:txBody>
                    <a:bodyPr/>
                    <a:lstStyle/>
                    <a:p>
                      <a:pPr algn="ctr"/>
                      <a:r>
                        <a:rPr lang="en-US" b="1" dirty="0">
                          <a:solidFill>
                            <a:schemeClr val="bg1"/>
                          </a:solidFill>
                        </a:rPr>
                        <a:t>Type of AI</a:t>
                      </a:r>
                    </a:p>
                  </a:txBody>
                  <a:tcPr anchor="ctr">
                    <a:solidFill>
                      <a:schemeClr val="accent3"/>
                    </a:solidFill>
                  </a:tcPr>
                </a:tc>
                <a:tc>
                  <a:txBody>
                    <a:bodyPr/>
                    <a:lstStyle/>
                    <a:p>
                      <a:pPr marL="0" indent="0">
                        <a:buFont typeface="Arial" panose="020B0604020202020204" pitchFamily="34" charset="0"/>
                        <a:buNone/>
                      </a:pPr>
                      <a:r>
                        <a:rPr lang="en-US" sz="1400" dirty="0"/>
                        <a:t>GenAI/Machine Learning/Agent/</a:t>
                      </a:r>
                    </a:p>
                  </a:txBody>
                  <a:tcPr>
                    <a:solidFill>
                      <a:schemeClr val="accent3">
                        <a:lumMod val="20000"/>
                        <a:lumOff val="80000"/>
                      </a:schemeClr>
                    </a:solidFill>
                  </a:tcPr>
                </a:tc>
                <a:extLst>
                  <a:ext uri="{0D108BD9-81ED-4DB2-BD59-A6C34878D82A}">
                    <a16:rowId xmlns:a16="http://schemas.microsoft.com/office/drawing/2014/main" val="4120150342"/>
                  </a:ext>
                </a:extLst>
              </a:tr>
              <a:tr h="370840">
                <a:tc>
                  <a:txBody>
                    <a:bodyPr/>
                    <a:lstStyle/>
                    <a:p>
                      <a:pPr algn="ctr"/>
                      <a:r>
                        <a:rPr lang="en-US" b="1" dirty="0">
                          <a:solidFill>
                            <a:schemeClr val="bg1"/>
                          </a:solidFill>
                        </a:rPr>
                        <a:t>Risk and controls summary</a:t>
                      </a:r>
                    </a:p>
                  </a:txBody>
                  <a:tcPr anchor="ctr">
                    <a:solidFill>
                      <a:schemeClr val="accent3"/>
                    </a:solidFill>
                  </a:tcPr>
                </a:tc>
                <a:tc>
                  <a:txBody>
                    <a:bodyPr/>
                    <a:lstStyle/>
                    <a:p>
                      <a:r>
                        <a:rPr lang="en-US" sz="1400" dirty="0"/>
                        <a:t>Short summary for each checklist area:</a:t>
                      </a:r>
                    </a:p>
                    <a:p>
                      <a:pPr marL="285750" indent="-285750">
                        <a:buFont typeface="Arial" panose="020B0604020202020204" pitchFamily="34" charset="0"/>
                        <a:buChar char="•"/>
                      </a:pPr>
                      <a:r>
                        <a:rPr lang="en-US" sz="1400" dirty="0"/>
                        <a:t>Purpose and impact.</a:t>
                      </a:r>
                    </a:p>
                    <a:p>
                      <a:pPr marL="285750" indent="-285750">
                        <a:buFont typeface="Arial" panose="020B0604020202020204" pitchFamily="34" charset="0"/>
                        <a:buChar char="•"/>
                      </a:pPr>
                      <a:r>
                        <a:rPr lang="en-US" sz="1400" dirty="0"/>
                        <a:t>Proposed risk view (for example likely high-risk).</a:t>
                      </a:r>
                    </a:p>
                    <a:p>
                      <a:pPr marL="285750" indent="-285750">
                        <a:buFont typeface="Arial" panose="020B0604020202020204" pitchFamily="34" charset="0"/>
                        <a:buChar char="•"/>
                      </a:pPr>
                      <a:r>
                        <a:rPr lang="en-US" sz="1400" dirty="0"/>
                        <a:t>Key data used.</a:t>
                      </a:r>
                    </a:p>
                    <a:p>
                      <a:pPr marL="285750" indent="-285750">
                        <a:buFont typeface="Arial" panose="020B0604020202020204" pitchFamily="34" charset="0"/>
                        <a:buChar char="•"/>
                      </a:pPr>
                      <a:r>
                        <a:rPr lang="en-US" sz="1400" dirty="0"/>
                        <a:t>Human oversight points.</a:t>
                      </a:r>
                    </a:p>
                    <a:p>
                      <a:pPr marL="285750" indent="-285750">
                        <a:buFont typeface="Arial" panose="020B0604020202020204" pitchFamily="34" charset="0"/>
                        <a:buChar char="•"/>
                      </a:pPr>
                      <a:r>
                        <a:rPr lang="en-US" sz="1400" dirty="0"/>
                        <a:t>Proposed controls and monitoring.</a:t>
                      </a:r>
                    </a:p>
                  </a:txBody>
                  <a:tcPr>
                    <a:solidFill>
                      <a:schemeClr val="accent3">
                        <a:lumMod val="20000"/>
                        <a:lumOff val="80000"/>
                      </a:schemeClr>
                    </a:solidFill>
                  </a:tcPr>
                </a:tc>
                <a:extLst>
                  <a:ext uri="{0D108BD9-81ED-4DB2-BD59-A6C34878D82A}">
                    <a16:rowId xmlns:a16="http://schemas.microsoft.com/office/drawing/2014/main" val="1724479203"/>
                  </a:ext>
                </a:extLst>
              </a:tr>
              <a:tr h="370840">
                <a:tc>
                  <a:txBody>
                    <a:bodyPr/>
                    <a:lstStyle/>
                    <a:p>
                      <a:pPr algn="ctr"/>
                      <a:r>
                        <a:rPr lang="en-US" b="1" dirty="0">
                          <a:solidFill>
                            <a:schemeClr val="bg1"/>
                          </a:solidFill>
                        </a:rPr>
                        <a:t>AI Fact Sheet</a:t>
                      </a:r>
                    </a:p>
                  </a:txBody>
                  <a:tcPr anchor="ctr">
                    <a:solidFill>
                      <a:schemeClr val="accent3"/>
                    </a:solidFill>
                  </a:tcPr>
                </a:tc>
                <a:tc>
                  <a:txBody>
                    <a:bodyPr/>
                    <a:lstStyle/>
                    <a:p>
                      <a:pPr marL="0" indent="0">
                        <a:buFont typeface="Arial" panose="020B0604020202020204" pitchFamily="34" charset="0"/>
                        <a:buNone/>
                      </a:pPr>
                      <a:r>
                        <a:rPr lang="en-US" sz="1400" dirty="0"/>
                        <a:t>Link</a:t>
                      </a:r>
                    </a:p>
                  </a:txBody>
                  <a:tcPr>
                    <a:solidFill>
                      <a:schemeClr val="accent3">
                        <a:lumMod val="20000"/>
                        <a:lumOff val="80000"/>
                      </a:schemeClr>
                    </a:solidFill>
                  </a:tcPr>
                </a:tc>
                <a:extLst>
                  <a:ext uri="{0D108BD9-81ED-4DB2-BD59-A6C34878D82A}">
                    <a16:rowId xmlns:a16="http://schemas.microsoft.com/office/drawing/2014/main" val="3141881660"/>
                  </a:ext>
                </a:extLst>
              </a:tr>
              <a:tr h="370840">
                <a:tc>
                  <a:txBody>
                    <a:bodyPr/>
                    <a:lstStyle/>
                    <a:p>
                      <a:pPr algn="ctr"/>
                      <a:r>
                        <a:rPr lang="en-US" b="1" dirty="0">
                          <a:solidFill>
                            <a:schemeClr val="bg1"/>
                          </a:solidFill>
                        </a:rPr>
                        <a:t>Ask to the board</a:t>
                      </a:r>
                    </a:p>
                  </a:txBody>
                  <a:tcPr anchor="ctr">
                    <a:solidFill>
                      <a:schemeClr val="accent3"/>
                    </a:solidFill>
                  </a:tcPr>
                </a:tc>
                <a:tc>
                  <a:txBody>
                    <a:bodyPr/>
                    <a:lstStyle/>
                    <a:p>
                      <a:pPr marL="285750" indent="-285750">
                        <a:buFont typeface="Arial" panose="020B0604020202020204" pitchFamily="34" charset="0"/>
                        <a:buChar char="•"/>
                      </a:pPr>
                      <a:r>
                        <a:rPr lang="en-US" sz="1400" dirty="0"/>
                        <a:t>Decision: enable / enable as pilot / not enable yet.</a:t>
                      </a:r>
                    </a:p>
                    <a:p>
                      <a:pPr marL="285750" indent="-285750">
                        <a:buFont typeface="Arial" panose="020B0604020202020204" pitchFamily="34" charset="0"/>
                        <a:buChar char="•"/>
                      </a:pPr>
                      <a:r>
                        <a:rPr lang="en-US" sz="1400" dirty="0"/>
                        <a:t>Any conditions (for example extra monitoring, limited population, time-boxed pilot).</a:t>
                      </a:r>
                    </a:p>
                    <a:p>
                      <a:pPr marL="285750" indent="-285750">
                        <a:buFont typeface="Arial" panose="020B0604020202020204" pitchFamily="34" charset="0"/>
                        <a:buChar char="•"/>
                      </a:pPr>
                      <a:r>
                        <a:rPr lang="en-US" sz="1400" dirty="0"/>
                        <a:t>Named owner and review date.</a:t>
                      </a:r>
                    </a:p>
                  </a:txBody>
                  <a:tcPr>
                    <a:solidFill>
                      <a:schemeClr val="accent3">
                        <a:lumMod val="20000"/>
                        <a:lumOff val="80000"/>
                      </a:schemeClr>
                    </a:solidFill>
                  </a:tcPr>
                </a:tc>
                <a:extLst>
                  <a:ext uri="{0D108BD9-81ED-4DB2-BD59-A6C34878D82A}">
                    <a16:rowId xmlns:a16="http://schemas.microsoft.com/office/drawing/2014/main" val="366036483"/>
                  </a:ext>
                </a:extLst>
              </a:tr>
            </a:tbl>
          </a:graphicData>
        </a:graphic>
      </p:graphicFrame>
    </p:spTree>
    <p:extLst>
      <p:ext uri="{BB962C8B-B14F-4D97-AF65-F5344CB8AC3E}">
        <p14:creationId xmlns:p14="http://schemas.microsoft.com/office/powerpoint/2010/main" val="3813593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C6DAB-8E42-AACD-8FAB-F51E9DAE5B79}"/>
            </a:ext>
          </a:extLst>
        </p:cNvPr>
        <p:cNvGrpSpPr/>
        <p:nvPr/>
      </p:nvGrpSpPr>
      <p:grpSpPr>
        <a:xfrm>
          <a:off x="0" y="0"/>
          <a:ext cx="0" cy="0"/>
          <a:chOff x="0" y="0"/>
          <a:chExt cx="0" cy="0"/>
        </a:xfrm>
      </p:grpSpPr>
      <p:sp>
        <p:nvSpPr>
          <p:cNvPr id="3" name="Graphic 3">
            <a:extLst>
              <a:ext uri="{FF2B5EF4-FFF2-40B4-BE49-F238E27FC236}">
                <a16:creationId xmlns:a16="http://schemas.microsoft.com/office/drawing/2014/main" id="{9088F6A2-0B74-9FBD-0A86-6E8156F9431B}"/>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a:extLst>
                <a:ext uri="{28A0092B-C50C-407E-A947-70E740481C1C}">
                  <a14:useLocalDpi xmlns:a14="http://schemas.microsoft.com/office/drawing/2010/main" val="0"/>
                </a:ext>
              </a:extLst>
            </a:blip>
            <a:stretch>
              <a:fillRect/>
            </a:stretch>
          </a:blipFill>
          <a:ln w="2858"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B6DB5FA2-AED1-8E5F-4F49-29D9CE5D5B28}"/>
              </a:ext>
            </a:extLst>
          </p:cNvPr>
          <p:cNvSpPr>
            <a:spLocks noGrp="1"/>
          </p:cNvSpPr>
          <p:nvPr>
            <p:ph type="title"/>
          </p:nvPr>
        </p:nvSpPr>
        <p:spPr>
          <a:xfrm>
            <a:off x="-498763" y="3259590"/>
            <a:ext cx="8222526" cy="816864"/>
          </a:xfrm>
          <a:solidFill>
            <a:schemeClr val="accent4"/>
          </a:solidFill>
        </p:spPr>
        <p:txBody>
          <a:bodyPr/>
          <a:lstStyle/>
          <a:p>
            <a:r>
              <a:rPr lang="en-US" dirty="0"/>
              <a:t>Change Management Approach</a:t>
            </a:r>
          </a:p>
        </p:txBody>
      </p:sp>
    </p:spTree>
    <p:extLst>
      <p:ext uri="{BB962C8B-B14F-4D97-AF65-F5344CB8AC3E}">
        <p14:creationId xmlns:p14="http://schemas.microsoft.com/office/powerpoint/2010/main" val="126709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กลุ่ม 186">
            <a:extLst>
              <a:ext uri="{FF2B5EF4-FFF2-40B4-BE49-F238E27FC236}">
                <a16:creationId xmlns:a16="http://schemas.microsoft.com/office/drawing/2014/main" id="{C5279FA4-1EEF-987A-6C7E-50E44268AB53}"/>
              </a:ext>
            </a:extLst>
          </p:cNvPr>
          <p:cNvGrpSpPr/>
          <p:nvPr/>
        </p:nvGrpSpPr>
        <p:grpSpPr>
          <a:xfrm>
            <a:off x="10585913" y="2830076"/>
            <a:ext cx="366713" cy="2231231"/>
            <a:chOff x="18613438" y="4376738"/>
            <a:chExt cx="733425" cy="4462462"/>
          </a:xfrm>
        </p:grpSpPr>
        <p:sp>
          <p:nvSpPr>
            <p:cNvPr id="48" name="Rectangle 9">
              <a:extLst>
                <a:ext uri="{FF2B5EF4-FFF2-40B4-BE49-F238E27FC236}">
                  <a16:creationId xmlns:a16="http://schemas.microsoft.com/office/drawing/2014/main" id="{30C2A3DB-103E-0BAF-316F-98B5019DEEAB}"/>
                </a:ext>
              </a:extLst>
            </p:cNvPr>
            <p:cNvSpPr>
              <a:spLocks noChangeArrowheads="1"/>
            </p:cNvSpPr>
            <p:nvPr/>
          </p:nvSpPr>
          <p:spPr bwMode="auto">
            <a:xfrm>
              <a:off x="18957926" y="4376738"/>
              <a:ext cx="44450" cy="3684588"/>
            </a:xfrm>
            <a:prstGeom prst="rect">
              <a:avLst/>
            </a:prstGeom>
            <a:solidFill>
              <a:schemeClr val="accent4"/>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sp>
          <p:nvSpPr>
            <p:cNvPr id="49" name="Freeform 14">
              <a:extLst>
                <a:ext uri="{FF2B5EF4-FFF2-40B4-BE49-F238E27FC236}">
                  <a16:creationId xmlns:a16="http://schemas.microsoft.com/office/drawing/2014/main" id="{5CBE7B08-D662-20BE-A44F-E989732DB808}"/>
                </a:ext>
              </a:extLst>
            </p:cNvPr>
            <p:cNvSpPr>
              <a:spLocks noEditPoints="1"/>
            </p:cNvSpPr>
            <p:nvPr/>
          </p:nvSpPr>
          <p:spPr bwMode="auto">
            <a:xfrm>
              <a:off x="18613438" y="7877175"/>
              <a:ext cx="733425" cy="962025"/>
            </a:xfrm>
            <a:custGeom>
              <a:avLst/>
              <a:gdLst>
                <a:gd name="T0" fmla="*/ 16 w 32"/>
                <a:gd name="T1" fmla="*/ 0 h 42"/>
                <a:gd name="T2" fmla="*/ 0 w 32"/>
                <a:gd name="T3" fmla="*/ 16 h 42"/>
                <a:gd name="T4" fmla="*/ 16 w 32"/>
                <a:gd name="T5" fmla="*/ 42 h 42"/>
                <a:gd name="T6" fmla="*/ 32 w 32"/>
                <a:gd name="T7" fmla="*/ 16 h 42"/>
                <a:gd name="T8" fmla="*/ 16 w 32"/>
                <a:gd name="T9" fmla="*/ 0 h 42"/>
                <a:gd name="T10" fmla="*/ 16 w 32"/>
                <a:gd name="T11" fmla="*/ 21 h 42"/>
                <a:gd name="T12" fmla="*/ 9 w 32"/>
                <a:gd name="T13" fmla="*/ 15 h 42"/>
                <a:gd name="T14" fmla="*/ 16 w 32"/>
                <a:gd name="T15" fmla="*/ 8 h 42"/>
                <a:gd name="T16" fmla="*/ 22 w 32"/>
                <a:gd name="T17" fmla="*/ 15 h 42"/>
                <a:gd name="T18" fmla="*/ 16 w 32"/>
                <a:gd name="T19"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42">
                  <a:moveTo>
                    <a:pt x="16" y="0"/>
                  </a:moveTo>
                  <a:cubicBezTo>
                    <a:pt x="7" y="0"/>
                    <a:pt x="0" y="7"/>
                    <a:pt x="0" y="16"/>
                  </a:cubicBezTo>
                  <a:cubicBezTo>
                    <a:pt x="0" y="25"/>
                    <a:pt x="16" y="42"/>
                    <a:pt x="16" y="42"/>
                  </a:cubicBezTo>
                  <a:cubicBezTo>
                    <a:pt x="16" y="42"/>
                    <a:pt x="32" y="25"/>
                    <a:pt x="32" y="16"/>
                  </a:cubicBezTo>
                  <a:cubicBezTo>
                    <a:pt x="32" y="7"/>
                    <a:pt x="24" y="0"/>
                    <a:pt x="16" y="0"/>
                  </a:cubicBezTo>
                  <a:close/>
                  <a:moveTo>
                    <a:pt x="16" y="21"/>
                  </a:moveTo>
                  <a:cubicBezTo>
                    <a:pt x="12" y="21"/>
                    <a:pt x="9" y="18"/>
                    <a:pt x="9" y="15"/>
                  </a:cubicBezTo>
                  <a:cubicBezTo>
                    <a:pt x="9" y="11"/>
                    <a:pt x="12" y="8"/>
                    <a:pt x="16" y="8"/>
                  </a:cubicBezTo>
                  <a:cubicBezTo>
                    <a:pt x="19" y="8"/>
                    <a:pt x="22" y="11"/>
                    <a:pt x="22" y="15"/>
                  </a:cubicBezTo>
                  <a:cubicBezTo>
                    <a:pt x="22" y="18"/>
                    <a:pt x="19" y="21"/>
                    <a:pt x="16" y="21"/>
                  </a:cubicBezTo>
                  <a:close/>
                </a:path>
              </a:pathLst>
            </a:custGeom>
            <a:solidFill>
              <a:schemeClr val="accent6"/>
            </a:solidFill>
            <a:ln>
              <a:noFill/>
            </a:ln>
          </p:spPr>
          <p:txBody>
            <a:bodyPr vert="horz" wrap="square" lIns="45720" tIns="22860" rIns="45720" bIns="22860" numCol="1" anchor="t" anchorCtr="0" compatLnSpc="1">
              <a:prstTxWarp prst="textNoShape">
                <a:avLst/>
              </a:prstTxWarp>
            </a:bodyPr>
            <a:lstStyle/>
            <a:p>
              <a:endParaRPr lang="th-TH" sz="900" dirty="0">
                <a:latin typeface="Century Gothic" panose="020B0502020202020204" pitchFamily="34" charset="0"/>
              </a:endParaRPr>
            </a:p>
          </p:txBody>
        </p:sp>
      </p:grpSp>
      <p:grpSp>
        <p:nvGrpSpPr>
          <p:cNvPr id="43" name="กลุ่ม 26">
            <a:extLst>
              <a:ext uri="{FF2B5EF4-FFF2-40B4-BE49-F238E27FC236}">
                <a16:creationId xmlns:a16="http://schemas.microsoft.com/office/drawing/2014/main" id="{53F0882F-33CE-6914-F2D8-0E7A575A7F80}"/>
              </a:ext>
            </a:extLst>
          </p:cNvPr>
          <p:cNvGrpSpPr/>
          <p:nvPr/>
        </p:nvGrpSpPr>
        <p:grpSpPr>
          <a:xfrm>
            <a:off x="9376956" y="2734658"/>
            <a:ext cx="2662814" cy="881063"/>
            <a:chOff x="11866563" y="4194175"/>
            <a:chExt cx="5325627" cy="1762125"/>
          </a:xfrm>
          <a:solidFill>
            <a:schemeClr val="accent6"/>
          </a:solidFill>
        </p:grpSpPr>
        <p:sp>
          <p:nvSpPr>
            <p:cNvPr id="44" name="Freeform 11">
              <a:extLst>
                <a:ext uri="{FF2B5EF4-FFF2-40B4-BE49-F238E27FC236}">
                  <a16:creationId xmlns:a16="http://schemas.microsoft.com/office/drawing/2014/main" id="{69650FFC-4E44-3C9A-E4E5-CA53F9EED7E3}"/>
                </a:ext>
              </a:extLst>
            </p:cNvPr>
            <p:cNvSpPr>
              <a:spLocks/>
            </p:cNvSpPr>
            <p:nvPr/>
          </p:nvSpPr>
          <p:spPr bwMode="auto">
            <a:xfrm>
              <a:off x="11866563" y="4194175"/>
              <a:ext cx="5260975" cy="1762125"/>
            </a:xfrm>
            <a:custGeom>
              <a:avLst/>
              <a:gdLst>
                <a:gd name="T0" fmla="*/ 2795 w 3314"/>
                <a:gd name="T1" fmla="*/ 1110 h 1110"/>
                <a:gd name="T2" fmla="*/ 0 w 3314"/>
                <a:gd name="T3" fmla="*/ 1110 h 1110"/>
                <a:gd name="T4" fmla="*/ 0 w 3314"/>
                <a:gd name="T5" fmla="*/ 0 h 1110"/>
                <a:gd name="T6" fmla="*/ 2795 w 3314"/>
                <a:gd name="T7" fmla="*/ 0 h 1110"/>
                <a:gd name="T8" fmla="*/ 3314 w 3314"/>
                <a:gd name="T9" fmla="*/ 548 h 1110"/>
                <a:gd name="T10" fmla="*/ 2795 w 3314"/>
                <a:gd name="T11" fmla="*/ 1110 h 1110"/>
              </a:gdLst>
              <a:ahLst/>
              <a:cxnLst>
                <a:cxn ang="0">
                  <a:pos x="T0" y="T1"/>
                </a:cxn>
                <a:cxn ang="0">
                  <a:pos x="T2" y="T3"/>
                </a:cxn>
                <a:cxn ang="0">
                  <a:pos x="T4" y="T5"/>
                </a:cxn>
                <a:cxn ang="0">
                  <a:pos x="T6" y="T7"/>
                </a:cxn>
                <a:cxn ang="0">
                  <a:pos x="T8" y="T9"/>
                </a:cxn>
                <a:cxn ang="0">
                  <a:pos x="T10" y="T11"/>
                </a:cxn>
              </a:cxnLst>
              <a:rect l="0" t="0" r="r" b="b"/>
              <a:pathLst>
                <a:path w="3314" h="1110">
                  <a:moveTo>
                    <a:pt x="2795" y="1110"/>
                  </a:moveTo>
                  <a:lnTo>
                    <a:pt x="0" y="1110"/>
                  </a:lnTo>
                  <a:lnTo>
                    <a:pt x="0" y="0"/>
                  </a:lnTo>
                  <a:lnTo>
                    <a:pt x="2795" y="0"/>
                  </a:lnTo>
                  <a:lnTo>
                    <a:pt x="3314" y="548"/>
                  </a:lnTo>
                  <a:lnTo>
                    <a:pt x="2795" y="1110"/>
                  </a:lnTo>
                  <a:close/>
                </a:path>
              </a:pathLst>
            </a:custGeom>
            <a:grp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sp>
          <p:nvSpPr>
            <p:cNvPr id="45" name="TextBox 44">
              <a:extLst>
                <a:ext uri="{FF2B5EF4-FFF2-40B4-BE49-F238E27FC236}">
                  <a16:creationId xmlns:a16="http://schemas.microsoft.com/office/drawing/2014/main" id="{C56BB0A1-4074-7A40-8C0C-A484C4BB01F9}"/>
                </a:ext>
              </a:extLst>
            </p:cNvPr>
            <p:cNvSpPr txBox="1"/>
            <p:nvPr/>
          </p:nvSpPr>
          <p:spPr>
            <a:xfrm>
              <a:off x="13832907" y="4736683"/>
              <a:ext cx="3359283" cy="677108"/>
            </a:xfrm>
            <a:prstGeom prst="rect">
              <a:avLst/>
            </a:prstGeom>
            <a:noFill/>
          </p:spPr>
          <p:txBody>
            <a:bodyPr wrap="square" rtlCol="0" anchor="ctr" anchorCtr="0">
              <a:spAutoFit/>
            </a:bodyPr>
            <a:lstStyle/>
            <a:p>
              <a:r>
                <a:rPr lang="en-US" sz="1600" b="1" dirty="0">
                  <a:solidFill>
                    <a:schemeClr val="bg1"/>
                  </a:solidFill>
                  <a:latin typeface="Lato Black" charset="0"/>
                  <a:ea typeface="Lato Black" charset="0"/>
                  <a:cs typeface="Lato Black" charset="0"/>
                </a:rPr>
                <a:t>Reinforcement</a:t>
              </a:r>
              <a:endParaRPr lang="en-US" sz="1200" b="1" dirty="0">
                <a:solidFill>
                  <a:schemeClr val="bg1"/>
                </a:solidFill>
                <a:latin typeface="Lato Black" charset="0"/>
                <a:ea typeface="Lato Black" charset="0"/>
                <a:cs typeface="Lato Black" charset="0"/>
              </a:endParaRPr>
            </a:p>
          </p:txBody>
        </p:sp>
        <p:sp>
          <p:nvSpPr>
            <p:cNvPr id="46" name="Freeform 65">
              <a:extLst>
                <a:ext uri="{FF2B5EF4-FFF2-40B4-BE49-F238E27FC236}">
                  <a16:creationId xmlns:a16="http://schemas.microsoft.com/office/drawing/2014/main" id="{039B3E32-1B90-6232-2791-61FA1772C14D}"/>
                </a:ext>
              </a:extLst>
            </p:cNvPr>
            <p:cNvSpPr>
              <a:spLocks noChangeArrowheads="1"/>
            </p:cNvSpPr>
            <p:nvPr/>
          </p:nvSpPr>
          <p:spPr bwMode="auto">
            <a:xfrm>
              <a:off x="12832857" y="4650427"/>
              <a:ext cx="808837" cy="802038"/>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grpFill/>
            <a:ln>
              <a:noFill/>
            </a:ln>
            <a:effectLst/>
          </p:spPr>
          <p:txBody>
            <a:bodyPr wrap="none" lIns="17145" tIns="8573" rIns="17145" bIns="8573" anchor="ctr"/>
            <a:lstStyle/>
            <a:p>
              <a:pPr>
                <a:defRPr/>
              </a:pPr>
              <a:endParaRPr lang="en-US" sz="900">
                <a:latin typeface="Century Gothic" panose="020B0502020202020204" pitchFamily="34" charset="0"/>
              </a:endParaRPr>
            </a:p>
            <a:p>
              <a:pPr>
                <a:defRPr/>
              </a:pPr>
              <a:endParaRPr lang="en-US" sz="900">
                <a:latin typeface="Century Gothic" panose="020B0502020202020204" pitchFamily="34" charset="0"/>
              </a:endParaRPr>
            </a:p>
            <a:p>
              <a:pPr>
                <a:defRPr/>
              </a:pPr>
              <a:endParaRPr lang="en-US" sz="900">
                <a:latin typeface="Century Gothic" panose="020B0502020202020204" pitchFamily="34" charset="0"/>
              </a:endParaRPr>
            </a:p>
            <a:p>
              <a:pPr>
                <a:defRPr/>
              </a:pPr>
              <a:endParaRPr lang="en-US" sz="900">
                <a:latin typeface="Century Gothic" panose="020B0502020202020204" pitchFamily="34" charset="0"/>
              </a:endParaRPr>
            </a:p>
            <a:p>
              <a:pPr>
                <a:defRPr/>
              </a:pPr>
              <a:endParaRPr lang="en-US" sz="900">
                <a:latin typeface="Century Gothic" panose="020B0502020202020204" pitchFamily="34" charset="0"/>
              </a:endParaRPr>
            </a:p>
          </p:txBody>
        </p:sp>
      </p:grpSp>
      <p:grpSp>
        <p:nvGrpSpPr>
          <p:cNvPr id="23" name="กลุ่ม 27">
            <a:extLst>
              <a:ext uri="{FF2B5EF4-FFF2-40B4-BE49-F238E27FC236}">
                <a16:creationId xmlns:a16="http://schemas.microsoft.com/office/drawing/2014/main" id="{952A31AD-19AA-C4CE-6A2F-E99CB3BB5EB6}"/>
              </a:ext>
            </a:extLst>
          </p:cNvPr>
          <p:cNvGrpSpPr/>
          <p:nvPr/>
        </p:nvGrpSpPr>
        <p:grpSpPr>
          <a:xfrm>
            <a:off x="7186177" y="2738793"/>
            <a:ext cx="2641600" cy="881063"/>
            <a:chOff x="16327438" y="4194175"/>
            <a:chExt cx="5283200" cy="1762125"/>
          </a:xfrm>
        </p:grpSpPr>
        <p:sp>
          <p:nvSpPr>
            <p:cNvPr id="24" name="Freeform 10">
              <a:extLst>
                <a:ext uri="{FF2B5EF4-FFF2-40B4-BE49-F238E27FC236}">
                  <a16:creationId xmlns:a16="http://schemas.microsoft.com/office/drawing/2014/main" id="{76296A2F-26D9-3124-5687-1999B08EE64A}"/>
                </a:ext>
              </a:extLst>
            </p:cNvPr>
            <p:cNvSpPr>
              <a:spLocks/>
            </p:cNvSpPr>
            <p:nvPr/>
          </p:nvSpPr>
          <p:spPr bwMode="auto">
            <a:xfrm>
              <a:off x="16327438" y="4194175"/>
              <a:ext cx="5283200" cy="1762125"/>
            </a:xfrm>
            <a:custGeom>
              <a:avLst/>
              <a:gdLst>
                <a:gd name="T0" fmla="*/ 2809 w 3328"/>
                <a:gd name="T1" fmla="*/ 1110 h 1110"/>
                <a:gd name="T2" fmla="*/ 0 w 3328"/>
                <a:gd name="T3" fmla="*/ 1110 h 1110"/>
                <a:gd name="T4" fmla="*/ 0 w 3328"/>
                <a:gd name="T5" fmla="*/ 620 h 1110"/>
                <a:gd name="T6" fmla="*/ 0 w 3328"/>
                <a:gd name="T7" fmla="*/ 0 h 1110"/>
                <a:gd name="T8" fmla="*/ 2809 w 3328"/>
                <a:gd name="T9" fmla="*/ 0 h 1110"/>
                <a:gd name="T10" fmla="*/ 3328 w 3328"/>
                <a:gd name="T11" fmla="*/ 548 h 1110"/>
                <a:gd name="T12" fmla="*/ 2809 w 3328"/>
                <a:gd name="T13" fmla="*/ 1110 h 1110"/>
              </a:gdLst>
              <a:ahLst/>
              <a:cxnLst>
                <a:cxn ang="0">
                  <a:pos x="T0" y="T1"/>
                </a:cxn>
                <a:cxn ang="0">
                  <a:pos x="T2" y="T3"/>
                </a:cxn>
                <a:cxn ang="0">
                  <a:pos x="T4" y="T5"/>
                </a:cxn>
                <a:cxn ang="0">
                  <a:pos x="T6" y="T7"/>
                </a:cxn>
                <a:cxn ang="0">
                  <a:pos x="T8" y="T9"/>
                </a:cxn>
                <a:cxn ang="0">
                  <a:pos x="T10" y="T11"/>
                </a:cxn>
                <a:cxn ang="0">
                  <a:pos x="T12" y="T13"/>
                </a:cxn>
              </a:cxnLst>
              <a:rect l="0" t="0" r="r" b="b"/>
              <a:pathLst>
                <a:path w="3328" h="1110">
                  <a:moveTo>
                    <a:pt x="2809" y="1110"/>
                  </a:moveTo>
                  <a:lnTo>
                    <a:pt x="0" y="1110"/>
                  </a:lnTo>
                  <a:lnTo>
                    <a:pt x="0" y="620"/>
                  </a:lnTo>
                  <a:lnTo>
                    <a:pt x="0" y="0"/>
                  </a:lnTo>
                  <a:lnTo>
                    <a:pt x="2809" y="0"/>
                  </a:lnTo>
                  <a:lnTo>
                    <a:pt x="3328" y="548"/>
                  </a:lnTo>
                  <a:lnTo>
                    <a:pt x="2809" y="1110"/>
                  </a:lnTo>
                  <a:close/>
                </a:path>
              </a:pathLst>
            </a:custGeom>
            <a:solidFill>
              <a:schemeClr val="accent4"/>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sp>
          <p:nvSpPr>
            <p:cNvPr id="25" name="TextBox 24">
              <a:extLst>
                <a:ext uri="{FF2B5EF4-FFF2-40B4-BE49-F238E27FC236}">
                  <a16:creationId xmlns:a16="http://schemas.microsoft.com/office/drawing/2014/main" id="{AB878090-8DE9-EB5E-21FE-B6DC3D1DCE94}"/>
                </a:ext>
              </a:extLst>
            </p:cNvPr>
            <p:cNvSpPr txBox="1"/>
            <p:nvPr/>
          </p:nvSpPr>
          <p:spPr>
            <a:xfrm>
              <a:off x="18411572" y="4736683"/>
              <a:ext cx="2741866" cy="677108"/>
            </a:xfrm>
            <a:prstGeom prst="rect">
              <a:avLst/>
            </a:prstGeom>
            <a:noFill/>
          </p:spPr>
          <p:txBody>
            <a:bodyPr wrap="square" rtlCol="0" anchor="ctr" anchorCtr="0">
              <a:spAutoFit/>
            </a:bodyPr>
            <a:lstStyle/>
            <a:p>
              <a:r>
                <a:rPr lang="en-US" sz="1600" b="1" dirty="0">
                  <a:solidFill>
                    <a:schemeClr val="bg1"/>
                  </a:solidFill>
                  <a:latin typeface="Lato Black" charset="0"/>
                  <a:ea typeface="Lato Black" charset="0"/>
                  <a:cs typeface="Lato Black" charset="0"/>
                </a:rPr>
                <a:t>Ability</a:t>
              </a:r>
              <a:endParaRPr lang="en-US" sz="1200" b="1" dirty="0">
                <a:solidFill>
                  <a:schemeClr val="bg1"/>
                </a:solidFill>
                <a:latin typeface="Lato Black" charset="0"/>
                <a:ea typeface="Lato Black" charset="0"/>
                <a:cs typeface="Lato Black" charset="0"/>
              </a:endParaRPr>
            </a:p>
          </p:txBody>
        </p:sp>
        <p:sp>
          <p:nvSpPr>
            <p:cNvPr id="26" name="Freeform 29">
              <a:extLst>
                <a:ext uri="{FF2B5EF4-FFF2-40B4-BE49-F238E27FC236}">
                  <a16:creationId xmlns:a16="http://schemas.microsoft.com/office/drawing/2014/main" id="{D38DD0CF-7129-DD7E-A9A0-5B910B0F079D}"/>
                </a:ext>
              </a:extLst>
            </p:cNvPr>
            <p:cNvSpPr>
              <a:spLocks noChangeArrowheads="1"/>
            </p:cNvSpPr>
            <p:nvPr/>
          </p:nvSpPr>
          <p:spPr bwMode="auto">
            <a:xfrm>
              <a:off x="17325224" y="4650427"/>
              <a:ext cx="856413" cy="883601"/>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p:spPr>
          <p:txBody>
            <a:bodyPr wrap="none" lIns="17145" tIns="8573" rIns="17145" bIns="8573" anchor="ctr"/>
            <a:lstStyle/>
            <a:p>
              <a:pPr>
                <a:defRPr/>
              </a:pPr>
              <a:endParaRPr lang="en-US" sz="900">
                <a:latin typeface="Century Gothic" panose="020B0502020202020204" pitchFamily="34" charset="0"/>
              </a:endParaRPr>
            </a:p>
          </p:txBody>
        </p:sp>
      </p:grpSp>
      <p:grpSp>
        <p:nvGrpSpPr>
          <p:cNvPr id="31" name="กลุ่ม 26">
            <a:extLst>
              <a:ext uri="{FF2B5EF4-FFF2-40B4-BE49-F238E27FC236}">
                <a16:creationId xmlns:a16="http://schemas.microsoft.com/office/drawing/2014/main" id="{1725095E-4270-ECEB-545A-71A5D01A1B9D}"/>
              </a:ext>
            </a:extLst>
          </p:cNvPr>
          <p:cNvGrpSpPr/>
          <p:nvPr/>
        </p:nvGrpSpPr>
        <p:grpSpPr>
          <a:xfrm>
            <a:off x="4955739" y="2738793"/>
            <a:ext cx="2630488" cy="881063"/>
            <a:chOff x="11866563" y="4194175"/>
            <a:chExt cx="5260975" cy="1762125"/>
          </a:xfrm>
        </p:grpSpPr>
        <p:sp>
          <p:nvSpPr>
            <p:cNvPr id="32" name="Freeform 11">
              <a:extLst>
                <a:ext uri="{FF2B5EF4-FFF2-40B4-BE49-F238E27FC236}">
                  <a16:creationId xmlns:a16="http://schemas.microsoft.com/office/drawing/2014/main" id="{8B13F756-26ED-1EEE-04DF-4ACFB794F5BA}"/>
                </a:ext>
              </a:extLst>
            </p:cNvPr>
            <p:cNvSpPr>
              <a:spLocks/>
            </p:cNvSpPr>
            <p:nvPr/>
          </p:nvSpPr>
          <p:spPr bwMode="auto">
            <a:xfrm>
              <a:off x="11866563" y="4194175"/>
              <a:ext cx="5260975" cy="1762125"/>
            </a:xfrm>
            <a:custGeom>
              <a:avLst/>
              <a:gdLst>
                <a:gd name="T0" fmla="*/ 2795 w 3314"/>
                <a:gd name="T1" fmla="*/ 1110 h 1110"/>
                <a:gd name="T2" fmla="*/ 0 w 3314"/>
                <a:gd name="T3" fmla="*/ 1110 h 1110"/>
                <a:gd name="T4" fmla="*/ 0 w 3314"/>
                <a:gd name="T5" fmla="*/ 0 h 1110"/>
                <a:gd name="T6" fmla="*/ 2795 w 3314"/>
                <a:gd name="T7" fmla="*/ 0 h 1110"/>
                <a:gd name="T8" fmla="*/ 3314 w 3314"/>
                <a:gd name="T9" fmla="*/ 548 h 1110"/>
                <a:gd name="T10" fmla="*/ 2795 w 3314"/>
                <a:gd name="T11" fmla="*/ 1110 h 1110"/>
              </a:gdLst>
              <a:ahLst/>
              <a:cxnLst>
                <a:cxn ang="0">
                  <a:pos x="T0" y="T1"/>
                </a:cxn>
                <a:cxn ang="0">
                  <a:pos x="T2" y="T3"/>
                </a:cxn>
                <a:cxn ang="0">
                  <a:pos x="T4" y="T5"/>
                </a:cxn>
                <a:cxn ang="0">
                  <a:pos x="T6" y="T7"/>
                </a:cxn>
                <a:cxn ang="0">
                  <a:pos x="T8" y="T9"/>
                </a:cxn>
                <a:cxn ang="0">
                  <a:pos x="T10" y="T11"/>
                </a:cxn>
              </a:cxnLst>
              <a:rect l="0" t="0" r="r" b="b"/>
              <a:pathLst>
                <a:path w="3314" h="1110">
                  <a:moveTo>
                    <a:pt x="2795" y="1110"/>
                  </a:moveTo>
                  <a:lnTo>
                    <a:pt x="0" y="1110"/>
                  </a:lnTo>
                  <a:lnTo>
                    <a:pt x="0" y="0"/>
                  </a:lnTo>
                  <a:lnTo>
                    <a:pt x="2795" y="0"/>
                  </a:lnTo>
                  <a:lnTo>
                    <a:pt x="3314" y="548"/>
                  </a:lnTo>
                  <a:lnTo>
                    <a:pt x="2795" y="1110"/>
                  </a:ln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sp>
          <p:nvSpPr>
            <p:cNvPr id="33" name="TextBox 32">
              <a:extLst>
                <a:ext uri="{FF2B5EF4-FFF2-40B4-BE49-F238E27FC236}">
                  <a16:creationId xmlns:a16="http://schemas.microsoft.com/office/drawing/2014/main" id="{E776DD9C-50BA-4763-AA02-A23F29B9292A}"/>
                </a:ext>
              </a:extLst>
            </p:cNvPr>
            <p:cNvSpPr txBox="1"/>
            <p:nvPr/>
          </p:nvSpPr>
          <p:spPr>
            <a:xfrm>
              <a:off x="13832907" y="4736683"/>
              <a:ext cx="2741865" cy="677108"/>
            </a:xfrm>
            <a:prstGeom prst="rect">
              <a:avLst/>
            </a:prstGeom>
            <a:noFill/>
          </p:spPr>
          <p:txBody>
            <a:bodyPr wrap="square" rtlCol="0" anchor="ctr" anchorCtr="0">
              <a:spAutoFit/>
            </a:bodyPr>
            <a:lstStyle/>
            <a:p>
              <a:r>
                <a:rPr lang="en-US" sz="1600" b="1" dirty="0">
                  <a:solidFill>
                    <a:schemeClr val="bg1"/>
                  </a:solidFill>
                  <a:latin typeface="Lato Black" charset="0"/>
                  <a:ea typeface="Lato Black" charset="0"/>
                  <a:cs typeface="Lato Black" charset="0"/>
                </a:rPr>
                <a:t>Knowledge</a:t>
              </a:r>
              <a:endParaRPr lang="en-US" sz="1200" b="1" dirty="0">
                <a:solidFill>
                  <a:schemeClr val="bg1"/>
                </a:solidFill>
                <a:latin typeface="Lato Black" charset="0"/>
                <a:ea typeface="Lato Black" charset="0"/>
                <a:cs typeface="Lato Black" charset="0"/>
              </a:endParaRPr>
            </a:p>
          </p:txBody>
        </p:sp>
        <p:sp>
          <p:nvSpPr>
            <p:cNvPr id="34" name="Freeform 65">
              <a:extLst>
                <a:ext uri="{FF2B5EF4-FFF2-40B4-BE49-F238E27FC236}">
                  <a16:creationId xmlns:a16="http://schemas.microsoft.com/office/drawing/2014/main" id="{D05897B2-7BCB-A683-8F30-EC4DA2B8031B}"/>
                </a:ext>
              </a:extLst>
            </p:cNvPr>
            <p:cNvSpPr>
              <a:spLocks noChangeArrowheads="1"/>
            </p:cNvSpPr>
            <p:nvPr/>
          </p:nvSpPr>
          <p:spPr bwMode="auto">
            <a:xfrm>
              <a:off x="12832857" y="4650427"/>
              <a:ext cx="808837" cy="802038"/>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bg1"/>
            </a:solidFill>
            <a:ln>
              <a:noFill/>
            </a:ln>
            <a:effectLst/>
          </p:spPr>
          <p:txBody>
            <a:bodyPr wrap="none" lIns="17145" tIns="8573" rIns="17145" bIns="8573" anchor="ctr"/>
            <a:lstStyle/>
            <a:p>
              <a:pPr>
                <a:defRPr/>
              </a:pPr>
              <a:endParaRPr lang="en-US" sz="900">
                <a:latin typeface="Century Gothic" panose="020B0502020202020204" pitchFamily="34" charset="0"/>
              </a:endParaRPr>
            </a:p>
            <a:p>
              <a:pPr>
                <a:defRPr/>
              </a:pPr>
              <a:endParaRPr lang="en-US" sz="900">
                <a:latin typeface="Century Gothic" panose="020B0502020202020204" pitchFamily="34" charset="0"/>
              </a:endParaRPr>
            </a:p>
            <a:p>
              <a:pPr>
                <a:defRPr/>
              </a:pPr>
              <a:endParaRPr lang="en-US" sz="900">
                <a:latin typeface="Century Gothic" panose="020B0502020202020204" pitchFamily="34" charset="0"/>
              </a:endParaRPr>
            </a:p>
            <a:p>
              <a:pPr>
                <a:defRPr/>
              </a:pPr>
              <a:endParaRPr lang="en-US" sz="900">
                <a:latin typeface="Century Gothic" panose="020B0502020202020204" pitchFamily="34" charset="0"/>
              </a:endParaRPr>
            </a:p>
            <a:p>
              <a:pPr>
                <a:defRPr/>
              </a:pPr>
              <a:endParaRPr lang="en-US" sz="900">
                <a:latin typeface="Century Gothic" panose="020B0502020202020204" pitchFamily="34" charset="0"/>
              </a:endParaRPr>
            </a:p>
          </p:txBody>
        </p:sp>
      </p:grpSp>
      <p:sp>
        <p:nvSpPr>
          <p:cNvPr id="2" name="Slide Number Placeholder 1">
            <a:extLst>
              <a:ext uri="{FF2B5EF4-FFF2-40B4-BE49-F238E27FC236}">
                <a16:creationId xmlns:a16="http://schemas.microsoft.com/office/drawing/2014/main" id="{D838D41F-8C12-F920-B34C-F5DBE283A052}"/>
              </a:ext>
            </a:extLst>
          </p:cNvPr>
          <p:cNvSpPr>
            <a:spLocks noGrp="1"/>
          </p:cNvSpPr>
          <p:nvPr>
            <p:ph type="sldNum" sz="quarter" idx="4"/>
          </p:nvPr>
        </p:nvSpPr>
        <p:spPr/>
        <p:txBody>
          <a:bodyPr/>
          <a:lstStyle/>
          <a:p>
            <a:fld id="{B97DCD48-F2F0-436C-978D-7C4D59D5E31F}" type="slidenum">
              <a:rPr lang="en-US" smtClean="0"/>
              <a:pPr/>
              <a:t>24</a:t>
            </a:fld>
            <a:endParaRPr lang="en-US"/>
          </a:p>
        </p:txBody>
      </p:sp>
      <p:sp>
        <p:nvSpPr>
          <p:cNvPr id="3" name="Title 2">
            <a:extLst>
              <a:ext uri="{FF2B5EF4-FFF2-40B4-BE49-F238E27FC236}">
                <a16:creationId xmlns:a16="http://schemas.microsoft.com/office/drawing/2014/main" id="{CF8B551B-5E68-ED02-2A25-421A8ECD063F}"/>
              </a:ext>
            </a:extLst>
          </p:cNvPr>
          <p:cNvSpPr>
            <a:spLocks noGrp="1"/>
          </p:cNvSpPr>
          <p:nvPr>
            <p:ph type="title"/>
          </p:nvPr>
        </p:nvSpPr>
        <p:spPr/>
        <p:txBody>
          <a:bodyPr/>
          <a:lstStyle/>
          <a:p>
            <a:r>
              <a:rPr lang="en-US"/>
              <a:t>Why change management for agents</a:t>
            </a:r>
          </a:p>
        </p:txBody>
      </p:sp>
      <p:sp>
        <p:nvSpPr>
          <p:cNvPr id="5" name="TextBox 4">
            <a:extLst>
              <a:ext uri="{FF2B5EF4-FFF2-40B4-BE49-F238E27FC236}">
                <a16:creationId xmlns:a16="http://schemas.microsoft.com/office/drawing/2014/main" id="{4D9F221A-D820-81A0-AF1D-DFE53246555E}"/>
              </a:ext>
            </a:extLst>
          </p:cNvPr>
          <p:cNvSpPr txBox="1"/>
          <p:nvPr/>
        </p:nvSpPr>
        <p:spPr>
          <a:xfrm>
            <a:off x="483752" y="1189703"/>
            <a:ext cx="11041626" cy="923330"/>
          </a:xfrm>
          <a:prstGeom prst="rect">
            <a:avLst/>
          </a:prstGeom>
          <a:noFill/>
        </p:spPr>
        <p:txBody>
          <a:bodyPr wrap="square" rtlCol="0">
            <a:spAutoFit/>
          </a:bodyPr>
          <a:lstStyle/>
          <a:p>
            <a:r>
              <a:rPr lang="en-US" dirty="0"/>
              <a:t>Agents touch daily work for employees, managers and HR. If people do not trust it, they will not use it, no matter how smart it is. We use the ADKAR model to guide the people side of agent adoption.</a:t>
            </a:r>
          </a:p>
        </p:txBody>
      </p:sp>
      <p:grpSp>
        <p:nvGrpSpPr>
          <p:cNvPr id="7" name="กลุ่ม 171">
            <a:extLst>
              <a:ext uri="{FF2B5EF4-FFF2-40B4-BE49-F238E27FC236}">
                <a16:creationId xmlns:a16="http://schemas.microsoft.com/office/drawing/2014/main" id="{AE6AFA02-7442-3F8A-1F71-9071765D2DA3}"/>
              </a:ext>
            </a:extLst>
          </p:cNvPr>
          <p:cNvGrpSpPr/>
          <p:nvPr/>
        </p:nvGrpSpPr>
        <p:grpSpPr>
          <a:xfrm>
            <a:off x="1615639" y="2830075"/>
            <a:ext cx="365919" cy="2231231"/>
            <a:chOff x="5186363" y="4376738"/>
            <a:chExt cx="731838" cy="4462462"/>
          </a:xfrm>
        </p:grpSpPr>
        <p:sp>
          <p:nvSpPr>
            <p:cNvPr id="8" name="Rectangle 6">
              <a:extLst>
                <a:ext uri="{FF2B5EF4-FFF2-40B4-BE49-F238E27FC236}">
                  <a16:creationId xmlns:a16="http://schemas.microsoft.com/office/drawing/2014/main" id="{D5DB0490-C5C9-424E-7480-BCDFF8E7700C}"/>
                </a:ext>
              </a:extLst>
            </p:cNvPr>
            <p:cNvSpPr>
              <a:spLocks noChangeArrowheads="1"/>
            </p:cNvSpPr>
            <p:nvPr/>
          </p:nvSpPr>
          <p:spPr bwMode="auto">
            <a:xfrm>
              <a:off x="5553076" y="4376738"/>
              <a:ext cx="46038" cy="3616325"/>
            </a:xfrm>
            <a:prstGeom prst="rect">
              <a:avLst/>
            </a:prstGeom>
            <a:solidFill>
              <a:schemeClr val="accent2"/>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sp>
          <p:nvSpPr>
            <p:cNvPr id="9" name="Freeform 17">
              <a:extLst>
                <a:ext uri="{FF2B5EF4-FFF2-40B4-BE49-F238E27FC236}">
                  <a16:creationId xmlns:a16="http://schemas.microsoft.com/office/drawing/2014/main" id="{54C9649C-B2DC-65B7-E6DB-19E0BCE8F96C}"/>
                </a:ext>
              </a:extLst>
            </p:cNvPr>
            <p:cNvSpPr>
              <a:spLocks noEditPoints="1"/>
            </p:cNvSpPr>
            <p:nvPr/>
          </p:nvSpPr>
          <p:spPr bwMode="auto">
            <a:xfrm>
              <a:off x="5186363" y="7877175"/>
              <a:ext cx="731838" cy="962025"/>
            </a:xfrm>
            <a:custGeom>
              <a:avLst/>
              <a:gdLst>
                <a:gd name="T0" fmla="*/ 16 w 32"/>
                <a:gd name="T1" fmla="*/ 0 h 42"/>
                <a:gd name="T2" fmla="*/ 0 w 32"/>
                <a:gd name="T3" fmla="*/ 16 h 42"/>
                <a:gd name="T4" fmla="*/ 16 w 32"/>
                <a:gd name="T5" fmla="*/ 42 h 42"/>
                <a:gd name="T6" fmla="*/ 32 w 32"/>
                <a:gd name="T7" fmla="*/ 16 h 42"/>
                <a:gd name="T8" fmla="*/ 16 w 32"/>
                <a:gd name="T9" fmla="*/ 0 h 42"/>
                <a:gd name="T10" fmla="*/ 16 w 32"/>
                <a:gd name="T11" fmla="*/ 21 h 42"/>
                <a:gd name="T12" fmla="*/ 10 w 32"/>
                <a:gd name="T13" fmla="*/ 15 h 42"/>
                <a:gd name="T14" fmla="*/ 16 w 32"/>
                <a:gd name="T15" fmla="*/ 8 h 42"/>
                <a:gd name="T16" fmla="*/ 23 w 32"/>
                <a:gd name="T17" fmla="*/ 15 h 42"/>
                <a:gd name="T18" fmla="*/ 16 w 32"/>
                <a:gd name="T19"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42">
                  <a:moveTo>
                    <a:pt x="16" y="0"/>
                  </a:moveTo>
                  <a:cubicBezTo>
                    <a:pt x="8" y="0"/>
                    <a:pt x="0" y="7"/>
                    <a:pt x="0" y="16"/>
                  </a:cubicBezTo>
                  <a:cubicBezTo>
                    <a:pt x="0" y="25"/>
                    <a:pt x="16" y="42"/>
                    <a:pt x="16" y="42"/>
                  </a:cubicBezTo>
                  <a:cubicBezTo>
                    <a:pt x="16" y="42"/>
                    <a:pt x="32" y="25"/>
                    <a:pt x="32" y="16"/>
                  </a:cubicBezTo>
                  <a:cubicBezTo>
                    <a:pt x="32" y="7"/>
                    <a:pt x="25" y="0"/>
                    <a:pt x="16" y="0"/>
                  </a:cubicBezTo>
                  <a:close/>
                  <a:moveTo>
                    <a:pt x="16" y="21"/>
                  </a:moveTo>
                  <a:cubicBezTo>
                    <a:pt x="13" y="21"/>
                    <a:pt x="10" y="18"/>
                    <a:pt x="10" y="15"/>
                  </a:cubicBezTo>
                  <a:cubicBezTo>
                    <a:pt x="10" y="11"/>
                    <a:pt x="13" y="8"/>
                    <a:pt x="16" y="8"/>
                  </a:cubicBezTo>
                  <a:cubicBezTo>
                    <a:pt x="20" y="8"/>
                    <a:pt x="23" y="11"/>
                    <a:pt x="23" y="15"/>
                  </a:cubicBezTo>
                  <a:cubicBezTo>
                    <a:pt x="23" y="18"/>
                    <a:pt x="20" y="21"/>
                    <a:pt x="16" y="21"/>
                  </a:cubicBezTo>
                  <a:close/>
                </a:path>
              </a:pathLst>
            </a:custGeom>
            <a:solidFill>
              <a:schemeClr val="accent2"/>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grpSp>
      <p:grpSp>
        <p:nvGrpSpPr>
          <p:cNvPr id="10" name="กลุ่ม 176">
            <a:extLst>
              <a:ext uri="{FF2B5EF4-FFF2-40B4-BE49-F238E27FC236}">
                <a16:creationId xmlns:a16="http://schemas.microsoft.com/office/drawing/2014/main" id="{99975213-85A4-6937-33BC-09E999270A53}"/>
              </a:ext>
            </a:extLst>
          </p:cNvPr>
          <p:cNvGrpSpPr/>
          <p:nvPr/>
        </p:nvGrpSpPr>
        <p:grpSpPr>
          <a:xfrm>
            <a:off x="3857983" y="2830075"/>
            <a:ext cx="365919" cy="2231231"/>
            <a:chOff x="9671051" y="4376738"/>
            <a:chExt cx="731838" cy="4462462"/>
          </a:xfrm>
        </p:grpSpPr>
        <p:sp>
          <p:nvSpPr>
            <p:cNvPr id="11" name="Rectangle 10">
              <a:extLst>
                <a:ext uri="{FF2B5EF4-FFF2-40B4-BE49-F238E27FC236}">
                  <a16:creationId xmlns:a16="http://schemas.microsoft.com/office/drawing/2014/main" id="{3D8F4F95-DA76-6A6E-E123-AAD687FE5D22}"/>
                </a:ext>
              </a:extLst>
            </p:cNvPr>
            <p:cNvSpPr>
              <a:spLocks noChangeArrowheads="1"/>
            </p:cNvSpPr>
            <p:nvPr/>
          </p:nvSpPr>
          <p:spPr bwMode="auto">
            <a:xfrm>
              <a:off x="10036176" y="4376738"/>
              <a:ext cx="46038" cy="3616325"/>
            </a:xfrm>
            <a:prstGeom prst="rect">
              <a:avLst/>
            </a:prstGeom>
            <a:solidFill>
              <a:schemeClr val="accent1"/>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sp>
          <p:nvSpPr>
            <p:cNvPr id="12" name="Freeform 16">
              <a:extLst>
                <a:ext uri="{FF2B5EF4-FFF2-40B4-BE49-F238E27FC236}">
                  <a16:creationId xmlns:a16="http://schemas.microsoft.com/office/drawing/2014/main" id="{8B67183B-A6B3-46DB-EADA-4109AF08EF30}"/>
                </a:ext>
              </a:extLst>
            </p:cNvPr>
            <p:cNvSpPr>
              <a:spLocks noEditPoints="1"/>
            </p:cNvSpPr>
            <p:nvPr/>
          </p:nvSpPr>
          <p:spPr bwMode="auto">
            <a:xfrm>
              <a:off x="9671051" y="7877175"/>
              <a:ext cx="731838" cy="962025"/>
            </a:xfrm>
            <a:custGeom>
              <a:avLst/>
              <a:gdLst>
                <a:gd name="T0" fmla="*/ 16 w 32"/>
                <a:gd name="T1" fmla="*/ 0 h 42"/>
                <a:gd name="T2" fmla="*/ 0 w 32"/>
                <a:gd name="T3" fmla="*/ 16 h 42"/>
                <a:gd name="T4" fmla="*/ 16 w 32"/>
                <a:gd name="T5" fmla="*/ 42 h 42"/>
                <a:gd name="T6" fmla="*/ 32 w 32"/>
                <a:gd name="T7" fmla="*/ 16 h 42"/>
                <a:gd name="T8" fmla="*/ 16 w 32"/>
                <a:gd name="T9" fmla="*/ 0 h 42"/>
                <a:gd name="T10" fmla="*/ 16 w 32"/>
                <a:gd name="T11" fmla="*/ 21 h 42"/>
                <a:gd name="T12" fmla="*/ 10 w 32"/>
                <a:gd name="T13" fmla="*/ 15 h 42"/>
                <a:gd name="T14" fmla="*/ 16 w 32"/>
                <a:gd name="T15" fmla="*/ 8 h 42"/>
                <a:gd name="T16" fmla="*/ 23 w 32"/>
                <a:gd name="T17" fmla="*/ 15 h 42"/>
                <a:gd name="T18" fmla="*/ 16 w 32"/>
                <a:gd name="T19"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42">
                  <a:moveTo>
                    <a:pt x="16" y="0"/>
                  </a:moveTo>
                  <a:cubicBezTo>
                    <a:pt x="7" y="0"/>
                    <a:pt x="0" y="7"/>
                    <a:pt x="0" y="16"/>
                  </a:cubicBezTo>
                  <a:cubicBezTo>
                    <a:pt x="0" y="25"/>
                    <a:pt x="16" y="42"/>
                    <a:pt x="16" y="42"/>
                  </a:cubicBezTo>
                  <a:cubicBezTo>
                    <a:pt x="16" y="42"/>
                    <a:pt x="32" y="25"/>
                    <a:pt x="32" y="16"/>
                  </a:cubicBezTo>
                  <a:cubicBezTo>
                    <a:pt x="32" y="7"/>
                    <a:pt x="25" y="0"/>
                    <a:pt x="16" y="0"/>
                  </a:cubicBezTo>
                  <a:close/>
                  <a:moveTo>
                    <a:pt x="16" y="21"/>
                  </a:moveTo>
                  <a:cubicBezTo>
                    <a:pt x="13" y="21"/>
                    <a:pt x="10" y="18"/>
                    <a:pt x="10" y="15"/>
                  </a:cubicBezTo>
                  <a:cubicBezTo>
                    <a:pt x="10" y="11"/>
                    <a:pt x="13" y="8"/>
                    <a:pt x="16" y="8"/>
                  </a:cubicBezTo>
                  <a:cubicBezTo>
                    <a:pt x="20" y="8"/>
                    <a:pt x="23" y="11"/>
                    <a:pt x="23" y="15"/>
                  </a:cubicBezTo>
                  <a:cubicBezTo>
                    <a:pt x="23" y="18"/>
                    <a:pt x="20" y="21"/>
                    <a:pt x="16" y="21"/>
                  </a:cubicBezTo>
                  <a:close/>
                </a:path>
              </a:pathLst>
            </a:custGeom>
            <a:solidFill>
              <a:schemeClr val="accent1"/>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grpSp>
      <p:grpSp>
        <p:nvGrpSpPr>
          <p:cNvPr id="13" name="กลุ่ม 181">
            <a:extLst>
              <a:ext uri="{FF2B5EF4-FFF2-40B4-BE49-F238E27FC236}">
                <a16:creationId xmlns:a16="http://schemas.microsoft.com/office/drawing/2014/main" id="{6FD6A114-3DC6-4788-A2BB-A97DE59B74DE}"/>
              </a:ext>
            </a:extLst>
          </p:cNvPr>
          <p:cNvGrpSpPr/>
          <p:nvPr/>
        </p:nvGrpSpPr>
        <p:grpSpPr>
          <a:xfrm>
            <a:off x="6087627" y="2830075"/>
            <a:ext cx="365919" cy="2231231"/>
            <a:chOff x="14130338" y="4376738"/>
            <a:chExt cx="731838" cy="4462462"/>
          </a:xfrm>
        </p:grpSpPr>
        <p:sp>
          <p:nvSpPr>
            <p:cNvPr id="14" name="Rectangle 8">
              <a:extLst>
                <a:ext uri="{FF2B5EF4-FFF2-40B4-BE49-F238E27FC236}">
                  <a16:creationId xmlns:a16="http://schemas.microsoft.com/office/drawing/2014/main" id="{9A26D069-CB77-8039-740C-30188937A870}"/>
                </a:ext>
              </a:extLst>
            </p:cNvPr>
            <p:cNvSpPr>
              <a:spLocks noChangeArrowheads="1"/>
            </p:cNvSpPr>
            <p:nvPr/>
          </p:nvSpPr>
          <p:spPr bwMode="auto">
            <a:xfrm>
              <a:off x="14473238" y="4376738"/>
              <a:ext cx="46038" cy="3616325"/>
            </a:xfrm>
            <a:prstGeom prst="rect">
              <a:avLst/>
            </a:prstGeom>
            <a:solidFill>
              <a:schemeClr val="accent3"/>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sp>
          <p:nvSpPr>
            <p:cNvPr id="15" name="Freeform 15">
              <a:extLst>
                <a:ext uri="{FF2B5EF4-FFF2-40B4-BE49-F238E27FC236}">
                  <a16:creationId xmlns:a16="http://schemas.microsoft.com/office/drawing/2014/main" id="{E181CC28-967A-5926-640A-98011C9EC144}"/>
                </a:ext>
              </a:extLst>
            </p:cNvPr>
            <p:cNvSpPr>
              <a:spLocks noEditPoints="1"/>
            </p:cNvSpPr>
            <p:nvPr/>
          </p:nvSpPr>
          <p:spPr bwMode="auto">
            <a:xfrm>
              <a:off x="14130338" y="7877175"/>
              <a:ext cx="731838" cy="962025"/>
            </a:xfrm>
            <a:custGeom>
              <a:avLst/>
              <a:gdLst>
                <a:gd name="T0" fmla="*/ 16 w 32"/>
                <a:gd name="T1" fmla="*/ 0 h 42"/>
                <a:gd name="T2" fmla="*/ 0 w 32"/>
                <a:gd name="T3" fmla="*/ 16 h 42"/>
                <a:gd name="T4" fmla="*/ 16 w 32"/>
                <a:gd name="T5" fmla="*/ 42 h 42"/>
                <a:gd name="T6" fmla="*/ 32 w 32"/>
                <a:gd name="T7" fmla="*/ 16 h 42"/>
                <a:gd name="T8" fmla="*/ 16 w 32"/>
                <a:gd name="T9" fmla="*/ 0 h 42"/>
                <a:gd name="T10" fmla="*/ 16 w 32"/>
                <a:gd name="T11" fmla="*/ 21 h 42"/>
                <a:gd name="T12" fmla="*/ 10 w 32"/>
                <a:gd name="T13" fmla="*/ 15 h 42"/>
                <a:gd name="T14" fmla="*/ 16 w 32"/>
                <a:gd name="T15" fmla="*/ 8 h 42"/>
                <a:gd name="T16" fmla="*/ 22 w 32"/>
                <a:gd name="T17" fmla="*/ 15 h 42"/>
                <a:gd name="T18" fmla="*/ 16 w 32"/>
                <a:gd name="T19"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42">
                  <a:moveTo>
                    <a:pt x="16" y="0"/>
                  </a:moveTo>
                  <a:cubicBezTo>
                    <a:pt x="7" y="0"/>
                    <a:pt x="0" y="7"/>
                    <a:pt x="0" y="16"/>
                  </a:cubicBezTo>
                  <a:cubicBezTo>
                    <a:pt x="0" y="25"/>
                    <a:pt x="16" y="42"/>
                    <a:pt x="16" y="42"/>
                  </a:cubicBezTo>
                  <a:cubicBezTo>
                    <a:pt x="16" y="42"/>
                    <a:pt x="32" y="25"/>
                    <a:pt x="32" y="16"/>
                  </a:cubicBezTo>
                  <a:cubicBezTo>
                    <a:pt x="32" y="7"/>
                    <a:pt x="25" y="0"/>
                    <a:pt x="16" y="0"/>
                  </a:cubicBezTo>
                  <a:close/>
                  <a:moveTo>
                    <a:pt x="16" y="21"/>
                  </a:moveTo>
                  <a:cubicBezTo>
                    <a:pt x="13" y="21"/>
                    <a:pt x="10" y="18"/>
                    <a:pt x="10" y="15"/>
                  </a:cubicBezTo>
                  <a:cubicBezTo>
                    <a:pt x="10" y="11"/>
                    <a:pt x="13" y="8"/>
                    <a:pt x="16" y="8"/>
                  </a:cubicBezTo>
                  <a:cubicBezTo>
                    <a:pt x="19" y="8"/>
                    <a:pt x="22" y="11"/>
                    <a:pt x="22" y="15"/>
                  </a:cubicBezTo>
                  <a:cubicBezTo>
                    <a:pt x="22" y="18"/>
                    <a:pt x="19" y="21"/>
                    <a:pt x="16" y="21"/>
                  </a:cubicBez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grpSp>
      <p:grpSp>
        <p:nvGrpSpPr>
          <p:cNvPr id="16" name="กลุ่ม 186">
            <a:extLst>
              <a:ext uri="{FF2B5EF4-FFF2-40B4-BE49-F238E27FC236}">
                <a16:creationId xmlns:a16="http://schemas.microsoft.com/office/drawing/2014/main" id="{538654B6-4D1F-6221-81EF-2B5FF339E158}"/>
              </a:ext>
            </a:extLst>
          </p:cNvPr>
          <p:cNvGrpSpPr/>
          <p:nvPr/>
        </p:nvGrpSpPr>
        <p:grpSpPr>
          <a:xfrm>
            <a:off x="8329177" y="2830075"/>
            <a:ext cx="366713" cy="2231231"/>
            <a:chOff x="18613438" y="4376738"/>
            <a:chExt cx="733425" cy="4462462"/>
          </a:xfrm>
        </p:grpSpPr>
        <p:sp>
          <p:nvSpPr>
            <p:cNvPr id="17" name="Rectangle 9">
              <a:extLst>
                <a:ext uri="{FF2B5EF4-FFF2-40B4-BE49-F238E27FC236}">
                  <a16:creationId xmlns:a16="http://schemas.microsoft.com/office/drawing/2014/main" id="{34E45172-4033-A0F6-010B-4C237CC18AD0}"/>
                </a:ext>
              </a:extLst>
            </p:cNvPr>
            <p:cNvSpPr>
              <a:spLocks noChangeArrowheads="1"/>
            </p:cNvSpPr>
            <p:nvPr/>
          </p:nvSpPr>
          <p:spPr bwMode="auto">
            <a:xfrm>
              <a:off x="18957926" y="4376738"/>
              <a:ext cx="44450" cy="3684588"/>
            </a:xfrm>
            <a:prstGeom prst="rect">
              <a:avLst/>
            </a:prstGeom>
            <a:solidFill>
              <a:schemeClr val="accent4"/>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sp>
          <p:nvSpPr>
            <p:cNvPr id="18" name="Freeform 14">
              <a:extLst>
                <a:ext uri="{FF2B5EF4-FFF2-40B4-BE49-F238E27FC236}">
                  <a16:creationId xmlns:a16="http://schemas.microsoft.com/office/drawing/2014/main" id="{2A0CADB0-5923-5731-B61C-4F12BE8E4621}"/>
                </a:ext>
              </a:extLst>
            </p:cNvPr>
            <p:cNvSpPr>
              <a:spLocks noEditPoints="1"/>
            </p:cNvSpPr>
            <p:nvPr/>
          </p:nvSpPr>
          <p:spPr bwMode="auto">
            <a:xfrm>
              <a:off x="18613438" y="7877175"/>
              <a:ext cx="733425" cy="962025"/>
            </a:xfrm>
            <a:custGeom>
              <a:avLst/>
              <a:gdLst>
                <a:gd name="T0" fmla="*/ 16 w 32"/>
                <a:gd name="T1" fmla="*/ 0 h 42"/>
                <a:gd name="T2" fmla="*/ 0 w 32"/>
                <a:gd name="T3" fmla="*/ 16 h 42"/>
                <a:gd name="T4" fmla="*/ 16 w 32"/>
                <a:gd name="T5" fmla="*/ 42 h 42"/>
                <a:gd name="T6" fmla="*/ 32 w 32"/>
                <a:gd name="T7" fmla="*/ 16 h 42"/>
                <a:gd name="T8" fmla="*/ 16 w 32"/>
                <a:gd name="T9" fmla="*/ 0 h 42"/>
                <a:gd name="T10" fmla="*/ 16 w 32"/>
                <a:gd name="T11" fmla="*/ 21 h 42"/>
                <a:gd name="T12" fmla="*/ 9 w 32"/>
                <a:gd name="T13" fmla="*/ 15 h 42"/>
                <a:gd name="T14" fmla="*/ 16 w 32"/>
                <a:gd name="T15" fmla="*/ 8 h 42"/>
                <a:gd name="T16" fmla="*/ 22 w 32"/>
                <a:gd name="T17" fmla="*/ 15 h 42"/>
                <a:gd name="T18" fmla="*/ 16 w 32"/>
                <a:gd name="T19"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42">
                  <a:moveTo>
                    <a:pt x="16" y="0"/>
                  </a:moveTo>
                  <a:cubicBezTo>
                    <a:pt x="7" y="0"/>
                    <a:pt x="0" y="7"/>
                    <a:pt x="0" y="16"/>
                  </a:cubicBezTo>
                  <a:cubicBezTo>
                    <a:pt x="0" y="25"/>
                    <a:pt x="16" y="42"/>
                    <a:pt x="16" y="42"/>
                  </a:cubicBezTo>
                  <a:cubicBezTo>
                    <a:pt x="16" y="42"/>
                    <a:pt x="32" y="25"/>
                    <a:pt x="32" y="16"/>
                  </a:cubicBezTo>
                  <a:cubicBezTo>
                    <a:pt x="32" y="7"/>
                    <a:pt x="24" y="0"/>
                    <a:pt x="16" y="0"/>
                  </a:cubicBezTo>
                  <a:close/>
                  <a:moveTo>
                    <a:pt x="16" y="21"/>
                  </a:moveTo>
                  <a:cubicBezTo>
                    <a:pt x="12" y="21"/>
                    <a:pt x="9" y="18"/>
                    <a:pt x="9" y="15"/>
                  </a:cubicBezTo>
                  <a:cubicBezTo>
                    <a:pt x="9" y="11"/>
                    <a:pt x="12" y="8"/>
                    <a:pt x="16" y="8"/>
                  </a:cubicBezTo>
                  <a:cubicBezTo>
                    <a:pt x="19" y="8"/>
                    <a:pt x="22" y="11"/>
                    <a:pt x="22" y="15"/>
                  </a:cubicBezTo>
                  <a:cubicBezTo>
                    <a:pt x="22" y="18"/>
                    <a:pt x="19" y="21"/>
                    <a:pt x="16" y="21"/>
                  </a:cubicBezTo>
                  <a:close/>
                </a:path>
              </a:pathLst>
            </a:custGeom>
            <a:solidFill>
              <a:schemeClr val="accent4"/>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grpSp>
      <p:grpSp>
        <p:nvGrpSpPr>
          <p:cNvPr id="19" name="กลุ่ม 25">
            <a:extLst>
              <a:ext uri="{FF2B5EF4-FFF2-40B4-BE49-F238E27FC236}">
                <a16:creationId xmlns:a16="http://schemas.microsoft.com/office/drawing/2014/main" id="{9020CD9D-5A2E-2B4C-EAFE-5028ACDFE479}"/>
              </a:ext>
            </a:extLst>
          </p:cNvPr>
          <p:cNvGrpSpPr/>
          <p:nvPr/>
        </p:nvGrpSpPr>
        <p:grpSpPr>
          <a:xfrm>
            <a:off x="2725302" y="2738793"/>
            <a:ext cx="2642394" cy="881063"/>
            <a:chOff x="7405688" y="4194175"/>
            <a:chExt cx="5284788" cy="1762125"/>
          </a:xfrm>
        </p:grpSpPr>
        <p:sp>
          <p:nvSpPr>
            <p:cNvPr id="20" name="Freeform 12">
              <a:extLst>
                <a:ext uri="{FF2B5EF4-FFF2-40B4-BE49-F238E27FC236}">
                  <a16:creationId xmlns:a16="http://schemas.microsoft.com/office/drawing/2014/main" id="{388D999A-5F56-20CB-A684-54648EDDA41B}"/>
                </a:ext>
              </a:extLst>
            </p:cNvPr>
            <p:cNvSpPr>
              <a:spLocks/>
            </p:cNvSpPr>
            <p:nvPr/>
          </p:nvSpPr>
          <p:spPr bwMode="auto">
            <a:xfrm>
              <a:off x="7405688" y="4194175"/>
              <a:ext cx="5284788" cy="1762125"/>
            </a:xfrm>
            <a:custGeom>
              <a:avLst/>
              <a:gdLst>
                <a:gd name="T0" fmla="*/ 2810 w 3329"/>
                <a:gd name="T1" fmla="*/ 1110 h 1110"/>
                <a:gd name="T2" fmla="*/ 0 w 3329"/>
                <a:gd name="T3" fmla="*/ 1110 h 1110"/>
                <a:gd name="T4" fmla="*/ 0 w 3329"/>
                <a:gd name="T5" fmla="*/ 0 h 1110"/>
                <a:gd name="T6" fmla="*/ 2810 w 3329"/>
                <a:gd name="T7" fmla="*/ 0 h 1110"/>
                <a:gd name="T8" fmla="*/ 3329 w 3329"/>
                <a:gd name="T9" fmla="*/ 548 h 1110"/>
                <a:gd name="T10" fmla="*/ 2810 w 3329"/>
                <a:gd name="T11" fmla="*/ 1110 h 1110"/>
              </a:gdLst>
              <a:ahLst/>
              <a:cxnLst>
                <a:cxn ang="0">
                  <a:pos x="T0" y="T1"/>
                </a:cxn>
                <a:cxn ang="0">
                  <a:pos x="T2" y="T3"/>
                </a:cxn>
                <a:cxn ang="0">
                  <a:pos x="T4" y="T5"/>
                </a:cxn>
                <a:cxn ang="0">
                  <a:pos x="T6" y="T7"/>
                </a:cxn>
                <a:cxn ang="0">
                  <a:pos x="T8" y="T9"/>
                </a:cxn>
                <a:cxn ang="0">
                  <a:pos x="T10" y="T11"/>
                </a:cxn>
              </a:cxnLst>
              <a:rect l="0" t="0" r="r" b="b"/>
              <a:pathLst>
                <a:path w="3329" h="1110">
                  <a:moveTo>
                    <a:pt x="2810" y="1110"/>
                  </a:moveTo>
                  <a:lnTo>
                    <a:pt x="0" y="1110"/>
                  </a:lnTo>
                  <a:lnTo>
                    <a:pt x="0" y="0"/>
                  </a:lnTo>
                  <a:lnTo>
                    <a:pt x="2810" y="0"/>
                  </a:lnTo>
                  <a:lnTo>
                    <a:pt x="3329" y="548"/>
                  </a:lnTo>
                  <a:lnTo>
                    <a:pt x="2810" y="1110"/>
                  </a:lnTo>
                  <a:close/>
                </a:path>
              </a:pathLst>
            </a:custGeom>
            <a:solidFill>
              <a:schemeClr val="accent1"/>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sp>
          <p:nvSpPr>
            <p:cNvPr id="21" name="TextBox 20">
              <a:extLst>
                <a:ext uri="{FF2B5EF4-FFF2-40B4-BE49-F238E27FC236}">
                  <a16:creationId xmlns:a16="http://schemas.microsoft.com/office/drawing/2014/main" id="{F420FCAA-F934-BAF3-8490-36CEC27A87D7}"/>
                </a:ext>
              </a:extLst>
            </p:cNvPr>
            <p:cNvSpPr txBox="1"/>
            <p:nvPr/>
          </p:nvSpPr>
          <p:spPr>
            <a:xfrm>
              <a:off x="9533350" y="4736683"/>
              <a:ext cx="2741866" cy="677108"/>
            </a:xfrm>
            <a:prstGeom prst="rect">
              <a:avLst/>
            </a:prstGeom>
            <a:noFill/>
          </p:spPr>
          <p:txBody>
            <a:bodyPr wrap="square" rtlCol="0" anchor="ctr" anchorCtr="0">
              <a:spAutoFit/>
            </a:bodyPr>
            <a:lstStyle/>
            <a:p>
              <a:r>
                <a:rPr lang="en-US" sz="1600" b="1" dirty="0">
                  <a:solidFill>
                    <a:schemeClr val="bg1"/>
                  </a:solidFill>
                  <a:latin typeface="Lato Black" charset="0"/>
                  <a:ea typeface="Lato Black" charset="0"/>
                  <a:cs typeface="Lato Black" charset="0"/>
                </a:rPr>
                <a:t>Desire</a:t>
              </a:r>
              <a:endParaRPr lang="en-US" sz="1200" b="1" dirty="0">
                <a:solidFill>
                  <a:schemeClr val="bg1"/>
                </a:solidFill>
                <a:latin typeface="Lato Black" charset="0"/>
                <a:ea typeface="Lato Black" charset="0"/>
                <a:cs typeface="Lato Black" charset="0"/>
              </a:endParaRPr>
            </a:p>
          </p:txBody>
        </p:sp>
        <p:sp>
          <p:nvSpPr>
            <p:cNvPr id="22" name="Freeform 9">
              <a:extLst>
                <a:ext uri="{FF2B5EF4-FFF2-40B4-BE49-F238E27FC236}">
                  <a16:creationId xmlns:a16="http://schemas.microsoft.com/office/drawing/2014/main" id="{66637B09-BC1C-59EA-82DE-059709EC217D}"/>
                </a:ext>
              </a:extLst>
            </p:cNvPr>
            <p:cNvSpPr>
              <a:spLocks noChangeArrowheads="1"/>
            </p:cNvSpPr>
            <p:nvPr/>
          </p:nvSpPr>
          <p:spPr bwMode="auto">
            <a:xfrm>
              <a:off x="8428037" y="4663974"/>
              <a:ext cx="822426" cy="822426"/>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p:spPr>
          <p:txBody>
            <a:bodyPr wrap="none" lIns="17145" tIns="8573" rIns="17145" bIns="8573" anchor="ctr"/>
            <a:lstStyle/>
            <a:p>
              <a:pPr>
                <a:defRPr/>
              </a:pPr>
              <a:endParaRPr lang="en-US" sz="900">
                <a:latin typeface="Century Gothic" panose="020B0502020202020204" pitchFamily="34" charset="0"/>
              </a:endParaRPr>
            </a:p>
          </p:txBody>
        </p:sp>
      </p:grpSp>
      <p:grpSp>
        <p:nvGrpSpPr>
          <p:cNvPr id="27" name="กลุ่ม 23">
            <a:extLst>
              <a:ext uri="{FF2B5EF4-FFF2-40B4-BE49-F238E27FC236}">
                <a16:creationId xmlns:a16="http://schemas.microsoft.com/office/drawing/2014/main" id="{4757BC4D-AF8F-410E-46DD-20456B5142CE}"/>
              </a:ext>
            </a:extLst>
          </p:cNvPr>
          <p:cNvGrpSpPr/>
          <p:nvPr/>
        </p:nvGrpSpPr>
        <p:grpSpPr>
          <a:xfrm>
            <a:off x="483752" y="2738793"/>
            <a:ext cx="2630488" cy="881063"/>
            <a:chOff x="2922588" y="4194175"/>
            <a:chExt cx="5260975" cy="1762125"/>
          </a:xfrm>
        </p:grpSpPr>
        <p:sp>
          <p:nvSpPr>
            <p:cNvPr id="28" name="Freeform 13">
              <a:extLst>
                <a:ext uri="{FF2B5EF4-FFF2-40B4-BE49-F238E27FC236}">
                  <a16:creationId xmlns:a16="http://schemas.microsoft.com/office/drawing/2014/main" id="{DE12DB2E-9012-BF3D-2A87-38B41ACCD59D}"/>
                </a:ext>
              </a:extLst>
            </p:cNvPr>
            <p:cNvSpPr>
              <a:spLocks/>
            </p:cNvSpPr>
            <p:nvPr/>
          </p:nvSpPr>
          <p:spPr bwMode="auto">
            <a:xfrm>
              <a:off x="2922588" y="4194175"/>
              <a:ext cx="5260975" cy="1762125"/>
            </a:xfrm>
            <a:custGeom>
              <a:avLst/>
              <a:gdLst>
                <a:gd name="T0" fmla="*/ 2810 w 3314"/>
                <a:gd name="T1" fmla="*/ 1110 h 1110"/>
                <a:gd name="T2" fmla="*/ 0 w 3314"/>
                <a:gd name="T3" fmla="*/ 1110 h 1110"/>
                <a:gd name="T4" fmla="*/ 317 w 3314"/>
                <a:gd name="T5" fmla="*/ 548 h 1110"/>
                <a:gd name="T6" fmla="*/ 0 w 3314"/>
                <a:gd name="T7" fmla="*/ 0 h 1110"/>
                <a:gd name="T8" fmla="*/ 2810 w 3314"/>
                <a:gd name="T9" fmla="*/ 0 h 1110"/>
                <a:gd name="T10" fmla="*/ 3314 w 3314"/>
                <a:gd name="T11" fmla="*/ 548 h 1110"/>
                <a:gd name="T12" fmla="*/ 2810 w 3314"/>
                <a:gd name="T13" fmla="*/ 1110 h 1110"/>
              </a:gdLst>
              <a:ahLst/>
              <a:cxnLst>
                <a:cxn ang="0">
                  <a:pos x="T0" y="T1"/>
                </a:cxn>
                <a:cxn ang="0">
                  <a:pos x="T2" y="T3"/>
                </a:cxn>
                <a:cxn ang="0">
                  <a:pos x="T4" y="T5"/>
                </a:cxn>
                <a:cxn ang="0">
                  <a:pos x="T6" y="T7"/>
                </a:cxn>
                <a:cxn ang="0">
                  <a:pos x="T8" y="T9"/>
                </a:cxn>
                <a:cxn ang="0">
                  <a:pos x="T10" y="T11"/>
                </a:cxn>
                <a:cxn ang="0">
                  <a:pos x="T12" y="T13"/>
                </a:cxn>
              </a:cxnLst>
              <a:rect l="0" t="0" r="r" b="b"/>
              <a:pathLst>
                <a:path w="3314" h="1110">
                  <a:moveTo>
                    <a:pt x="2810" y="1110"/>
                  </a:moveTo>
                  <a:lnTo>
                    <a:pt x="0" y="1110"/>
                  </a:lnTo>
                  <a:lnTo>
                    <a:pt x="317" y="548"/>
                  </a:lnTo>
                  <a:lnTo>
                    <a:pt x="0" y="0"/>
                  </a:lnTo>
                  <a:lnTo>
                    <a:pt x="2810" y="0"/>
                  </a:lnTo>
                  <a:lnTo>
                    <a:pt x="3314" y="548"/>
                  </a:lnTo>
                  <a:lnTo>
                    <a:pt x="2810" y="1110"/>
                  </a:lnTo>
                  <a:close/>
                </a:path>
              </a:pathLst>
            </a:custGeom>
            <a:solidFill>
              <a:schemeClr val="accent2"/>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sp>
          <p:nvSpPr>
            <p:cNvPr id="29" name="TextBox 28">
              <a:extLst>
                <a:ext uri="{FF2B5EF4-FFF2-40B4-BE49-F238E27FC236}">
                  <a16:creationId xmlns:a16="http://schemas.microsoft.com/office/drawing/2014/main" id="{DD8E8FF4-B835-83E0-A74C-CC65EA95CEDF}"/>
                </a:ext>
              </a:extLst>
            </p:cNvPr>
            <p:cNvSpPr txBox="1"/>
            <p:nvPr/>
          </p:nvSpPr>
          <p:spPr>
            <a:xfrm>
              <a:off x="4954684" y="4736683"/>
              <a:ext cx="2741865" cy="677108"/>
            </a:xfrm>
            <a:prstGeom prst="rect">
              <a:avLst/>
            </a:prstGeom>
            <a:noFill/>
          </p:spPr>
          <p:txBody>
            <a:bodyPr wrap="square" rtlCol="0" anchor="ctr" anchorCtr="0">
              <a:spAutoFit/>
            </a:bodyPr>
            <a:lstStyle/>
            <a:p>
              <a:r>
                <a:rPr lang="en-US" sz="1600" b="1" dirty="0">
                  <a:solidFill>
                    <a:schemeClr val="bg1"/>
                  </a:solidFill>
                  <a:latin typeface="Lato Black" charset="0"/>
                  <a:ea typeface="Lato Black" charset="0"/>
                  <a:cs typeface="Lato Black" charset="0"/>
                </a:rPr>
                <a:t>Awareness</a:t>
              </a:r>
              <a:endParaRPr lang="en-US" sz="1200" b="1" dirty="0">
                <a:solidFill>
                  <a:schemeClr val="bg1"/>
                </a:solidFill>
                <a:latin typeface="Lato Black" charset="0"/>
                <a:ea typeface="Lato Black" charset="0"/>
                <a:cs typeface="Lato Black" charset="0"/>
              </a:endParaRPr>
            </a:p>
          </p:txBody>
        </p:sp>
        <p:sp>
          <p:nvSpPr>
            <p:cNvPr id="30" name="Freeform 46">
              <a:extLst>
                <a:ext uri="{FF2B5EF4-FFF2-40B4-BE49-F238E27FC236}">
                  <a16:creationId xmlns:a16="http://schemas.microsoft.com/office/drawing/2014/main" id="{7A5DE049-E6DC-EC68-DF46-568676AF07E9}"/>
                </a:ext>
              </a:extLst>
            </p:cNvPr>
            <p:cNvSpPr>
              <a:spLocks noChangeArrowheads="1"/>
            </p:cNvSpPr>
            <p:nvPr/>
          </p:nvSpPr>
          <p:spPr bwMode="auto">
            <a:xfrm>
              <a:off x="3757527" y="4650427"/>
              <a:ext cx="890401" cy="849619"/>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p:spPr>
          <p:txBody>
            <a:bodyPr wrap="none" lIns="17145" tIns="8573" rIns="17145" bIns="8573" anchor="ctr"/>
            <a:lstStyle/>
            <a:p>
              <a:pPr>
                <a:defRPr/>
              </a:pPr>
              <a:endParaRPr lang="en-US" sz="900">
                <a:latin typeface="Century Gothic" panose="020B0502020202020204" pitchFamily="34" charset="0"/>
              </a:endParaRPr>
            </a:p>
          </p:txBody>
        </p:sp>
      </p:grpSp>
      <p:sp>
        <p:nvSpPr>
          <p:cNvPr id="35" name="TextBox 34">
            <a:extLst>
              <a:ext uri="{FF2B5EF4-FFF2-40B4-BE49-F238E27FC236}">
                <a16:creationId xmlns:a16="http://schemas.microsoft.com/office/drawing/2014/main" id="{46B8BAC5-C050-E63D-FA1B-B712E4D85652}"/>
              </a:ext>
            </a:extLst>
          </p:cNvPr>
          <p:cNvSpPr txBox="1"/>
          <p:nvPr/>
        </p:nvSpPr>
        <p:spPr>
          <a:xfrm>
            <a:off x="1208517" y="5489371"/>
            <a:ext cx="1199367" cy="338554"/>
          </a:xfrm>
          <a:prstGeom prst="rect">
            <a:avLst/>
          </a:prstGeom>
          <a:noFill/>
        </p:spPr>
        <p:txBody>
          <a:bodyPr wrap="none" rtlCol="0" anchor="ctr" anchorCtr="0">
            <a:spAutoFit/>
          </a:bodyPr>
          <a:lstStyle/>
          <a:p>
            <a:pPr algn="ctr"/>
            <a:r>
              <a:rPr lang="en-US" sz="1600" b="1" dirty="0">
                <a:solidFill>
                  <a:schemeClr val="accent2">
                    <a:lumMod val="75000"/>
                  </a:schemeClr>
                </a:solidFill>
                <a:latin typeface="Lato Black" charset="0"/>
                <a:ea typeface="Lato Black" charset="0"/>
                <a:cs typeface="Lato Black" charset="0"/>
              </a:rPr>
              <a:t>Awareness</a:t>
            </a:r>
            <a:endParaRPr lang="en-US" sz="1200" b="1" dirty="0">
              <a:solidFill>
                <a:schemeClr val="accent2">
                  <a:lumMod val="75000"/>
                </a:schemeClr>
              </a:solidFill>
              <a:latin typeface="Lato Black" charset="0"/>
              <a:ea typeface="Lato Black" charset="0"/>
              <a:cs typeface="Lato Black" charset="0"/>
            </a:endParaRPr>
          </a:p>
        </p:txBody>
      </p:sp>
      <p:sp>
        <p:nvSpPr>
          <p:cNvPr id="36" name="TextBox 30">
            <a:extLst>
              <a:ext uri="{FF2B5EF4-FFF2-40B4-BE49-F238E27FC236}">
                <a16:creationId xmlns:a16="http://schemas.microsoft.com/office/drawing/2014/main" id="{AC43A909-F9D3-887D-43EC-27A549FA26DF}"/>
              </a:ext>
            </a:extLst>
          </p:cNvPr>
          <p:cNvSpPr txBox="1">
            <a:spLocks noChangeArrowheads="1"/>
          </p:cNvSpPr>
          <p:nvPr/>
        </p:nvSpPr>
        <p:spPr bwMode="auto">
          <a:xfrm>
            <a:off x="780921" y="5748693"/>
            <a:ext cx="2074555" cy="7852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lnSpc>
                <a:spcPct val="130000"/>
              </a:lnSpc>
            </a:pPr>
            <a:r>
              <a:rPr lang="en-US" sz="1200" dirty="0"/>
              <a:t>People understand </a:t>
            </a:r>
            <a:r>
              <a:rPr lang="en-US" sz="1200" i="1" dirty="0"/>
              <a:t>why</a:t>
            </a:r>
            <a:r>
              <a:rPr lang="en-US" sz="1200" dirty="0"/>
              <a:t> we introduce agents on top of Workday.</a:t>
            </a:r>
            <a:endParaRPr lang="en-US" sz="1200" dirty="0">
              <a:solidFill>
                <a:schemeClr val="tx1">
                  <a:lumMod val="50000"/>
                  <a:lumOff val="50000"/>
                </a:schemeClr>
              </a:solidFill>
              <a:latin typeface="Lato" pitchFamily="34" charset="0"/>
              <a:ea typeface="Lato" pitchFamily="34" charset="0"/>
              <a:cs typeface="Lato" pitchFamily="34" charset="0"/>
            </a:endParaRPr>
          </a:p>
        </p:txBody>
      </p:sp>
      <p:sp>
        <p:nvSpPr>
          <p:cNvPr id="37" name="TextBox 36">
            <a:extLst>
              <a:ext uri="{FF2B5EF4-FFF2-40B4-BE49-F238E27FC236}">
                <a16:creationId xmlns:a16="http://schemas.microsoft.com/office/drawing/2014/main" id="{D8102341-5C37-B103-4908-193AA6ECFF2D}"/>
              </a:ext>
            </a:extLst>
          </p:cNvPr>
          <p:cNvSpPr txBox="1"/>
          <p:nvPr/>
        </p:nvSpPr>
        <p:spPr>
          <a:xfrm>
            <a:off x="3657844" y="5497010"/>
            <a:ext cx="796512" cy="338554"/>
          </a:xfrm>
          <a:prstGeom prst="rect">
            <a:avLst/>
          </a:prstGeom>
          <a:noFill/>
        </p:spPr>
        <p:txBody>
          <a:bodyPr wrap="none" rtlCol="0" anchor="ctr" anchorCtr="0">
            <a:spAutoFit/>
          </a:bodyPr>
          <a:lstStyle/>
          <a:p>
            <a:pPr algn="ctr"/>
            <a:r>
              <a:rPr lang="en-US" sz="1600" b="1" dirty="0">
                <a:solidFill>
                  <a:schemeClr val="accent1"/>
                </a:solidFill>
                <a:latin typeface="Lato Black" charset="0"/>
                <a:ea typeface="Lato Black" charset="0"/>
                <a:cs typeface="Lato Black" charset="0"/>
              </a:rPr>
              <a:t>Desire</a:t>
            </a:r>
            <a:endParaRPr lang="en-US" sz="1200" b="1" dirty="0">
              <a:solidFill>
                <a:schemeClr val="accent1"/>
              </a:solidFill>
              <a:latin typeface="Lato Black" charset="0"/>
              <a:ea typeface="Lato Black" charset="0"/>
              <a:cs typeface="Lato Black" charset="0"/>
            </a:endParaRPr>
          </a:p>
        </p:txBody>
      </p:sp>
      <p:sp>
        <p:nvSpPr>
          <p:cNvPr id="38" name="TextBox 30">
            <a:extLst>
              <a:ext uri="{FF2B5EF4-FFF2-40B4-BE49-F238E27FC236}">
                <a16:creationId xmlns:a16="http://schemas.microsoft.com/office/drawing/2014/main" id="{0F3A1CBF-7683-A569-BA8E-7F1F36292487}"/>
              </a:ext>
            </a:extLst>
          </p:cNvPr>
          <p:cNvSpPr txBox="1">
            <a:spLocks noChangeArrowheads="1"/>
          </p:cNvSpPr>
          <p:nvPr/>
        </p:nvSpPr>
        <p:spPr bwMode="auto">
          <a:xfrm>
            <a:off x="3028821" y="5778603"/>
            <a:ext cx="2074555" cy="5452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lnSpc>
                <a:spcPct val="130000"/>
              </a:lnSpc>
            </a:pPr>
            <a:r>
              <a:rPr lang="en-US" sz="1200" dirty="0"/>
              <a:t>Key groups see “what is in it for me” and want to try it.</a:t>
            </a:r>
            <a:endParaRPr lang="en-US" sz="1200" dirty="0">
              <a:solidFill>
                <a:schemeClr val="tx1">
                  <a:lumMod val="50000"/>
                  <a:lumOff val="50000"/>
                </a:schemeClr>
              </a:solidFill>
              <a:latin typeface="Lato" pitchFamily="34" charset="0"/>
              <a:ea typeface="Lato" pitchFamily="34" charset="0"/>
              <a:cs typeface="Lato" pitchFamily="34" charset="0"/>
            </a:endParaRPr>
          </a:p>
        </p:txBody>
      </p:sp>
      <p:sp>
        <p:nvSpPr>
          <p:cNvPr id="39" name="TextBox 30">
            <a:extLst>
              <a:ext uri="{FF2B5EF4-FFF2-40B4-BE49-F238E27FC236}">
                <a16:creationId xmlns:a16="http://schemas.microsoft.com/office/drawing/2014/main" id="{1E6C362D-5E15-8FBB-686E-400226BC35DE}"/>
              </a:ext>
            </a:extLst>
          </p:cNvPr>
          <p:cNvSpPr txBox="1">
            <a:spLocks noChangeArrowheads="1"/>
          </p:cNvSpPr>
          <p:nvPr/>
        </p:nvSpPr>
        <p:spPr bwMode="auto">
          <a:xfrm>
            <a:off x="5238621" y="5786729"/>
            <a:ext cx="2074555" cy="7852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lnSpc>
                <a:spcPct val="130000"/>
              </a:lnSpc>
            </a:pPr>
            <a:r>
              <a:rPr lang="en-US" sz="1200" dirty="0"/>
              <a:t>Users know how the agent works, what it can and cannot do.</a:t>
            </a:r>
            <a:endParaRPr lang="en-US" sz="1200" dirty="0">
              <a:solidFill>
                <a:schemeClr val="tx1">
                  <a:lumMod val="50000"/>
                  <a:lumOff val="50000"/>
                </a:schemeClr>
              </a:solidFill>
              <a:latin typeface="Lato" pitchFamily="34" charset="0"/>
              <a:ea typeface="Lato" pitchFamily="34" charset="0"/>
              <a:cs typeface="Lato" pitchFamily="34" charset="0"/>
            </a:endParaRPr>
          </a:p>
        </p:txBody>
      </p:sp>
      <p:sp>
        <p:nvSpPr>
          <p:cNvPr id="40" name="TextBox 30">
            <a:extLst>
              <a:ext uri="{FF2B5EF4-FFF2-40B4-BE49-F238E27FC236}">
                <a16:creationId xmlns:a16="http://schemas.microsoft.com/office/drawing/2014/main" id="{45455002-4615-6890-993C-9F6524D71ACD}"/>
              </a:ext>
            </a:extLst>
          </p:cNvPr>
          <p:cNvSpPr txBox="1">
            <a:spLocks noChangeArrowheads="1"/>
          </p:cNvSpPr>
          <p:nvPr/>
        </p:nvSpPr>
        <p:spPr bwMode="auto">
          <a:xfrm>
            <a:off x="7486521" y="5794369"/>
            <a:ext cx="2074555" cy="7852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lnSpc>
                <a:spcPct val="130000"/>
              </a:lnSpc>
            </a:pPr>
            <a:r>
              <a:rPr lang="en-US" sz="1200" dirty="0"/>
              <a:t>People can use it in real tasks and know where to go for help.</a:t>
            </a:r>
            <a:endParaRPr lang="en-US" sz="1200" dirty="0">
              <a:solidFill>
                <a:schemeClr val="tx1">
                  <a:lumMod val="50000"/>
                  <a:lumOff val="50000"/>
                </a:schemeClr>
              </a:solidFill>
              <a:latin typeface="Lato" pitchFamily="34" charset="0"/>
              <a:ea typeface="Lato" pitchFamily="34" charset="0"/>
              <a:cs typeface="Lato" pitchFamily="34" charset="0"/>
            </a:endParaRPr>
          </a:p>
        </p:txBody>
      </p:sp>
      <p:sp>
        <p:nvSpPr>
          <p:cNvPr id="41" name="TextBox 40">
            <a:extLst>
              <a:ext uri="{FF2B5EF4-FFF2-40B4-BE49-F238E27FC236}">
                <a16:creationId xmlns:a16="http://schemas.microsoft.com/office/drawing/2014/main" id="{B27DFB8D-2FE3-E1EF-F5D9-1E1C1A2CA799}"/>
              </a:ext>
            </a:extLst>
          </p:cNvPr>
          <p:cNvSpPr txBox="1"/>
          <p:nvPr/>
        </p:nvSpPr>
        <p:spPr>
          <a:xfrm>
            <a:off x="7880179" y="5447831"/>
            <a:ext cx="1286934" cy="338554"/>
          </a:xfrm>
          <a:prstGeom prst="rect">
            <a:avLst/>
          </a:prstGeom>
          <a:noFill/>
        </p:spPr>
        <p:txBody>
          <a:bodyPr wrap="square" rtlCol="0" anchor="ctr" anchorCtr="0">
            <a:spAutoFit/>
          </a:bodyPr>
          <a:lstStyle/>
          <a:p>
            <a:pPr algn="ctr"/>
            <a:r>
              <a:rPr lang="en-US" sz="1600" b="1" dirty="0">
                <a:solidFill>
                  <a:schemeClr val="accent4"/>
                </a:solidFill>
                <a:latin typeface="Lato Black" charset="0"/>
                <a:ea typeface="Lato Black" charset="0"/>
                <a:cs typeface="Lato Black" charset="0"/>
              </a:rPr>
              <a:t>Ability</a:t>
            </a:r>
            <a:endParaRPr lang="en-US" sz="1200" b="1" dirty="0">
              <a:solidFill>
                <a:schemeClr val="accent4"/>
              </a:solidFill>
              <a:latin typeface="Lato Black" charset="0"/>
              <a:ea typeface="Lato Black" charset="0"/>
              <a:cs typeface="Lato Black" charset="0"/>
            </a:endParaRPr>
          </a:p>
        </p:txBody>
      </p:sp>
      <p:sp>
        <p:nvSpPr>
          <p:cNvPr id="42" name="TextBox 41">
            <a:extLst>
              <a:ext uri="{FF2B5EF4-FFF2-40B4-BE49-F238E27FC236}">
                <a16:creationId xmlns:a16="http://schemas.microsoft.com/office/drawing/2014/main" id="{823969F8-9D82-2E6C-2F53-D4374D2B09D3}"/>
              </a:ext>
            </a:extLst>
          </p:cNvPr>
          <p:cNvSpPr txBox="1"/>
          <p:nvPr/>
        </p:nvSpPr>
        <p:spPr>
          <a:xfrm>
            <a:off x="5433577" y="5448175"/>
            <a:ext cx="1752600" cy="338554"/>
          </a:xfrm>
          <a:prstGeom prst="rect">
            <a:avLst/>
          </a:prstGeom>
          <a:noFill/>
        </p:spPr>
        <p:txBody>
          <a:bodyPr wrap="square" rtlCol="0" anchor="ctr" anchorCtr="0">
            <a:spAutoFit/>
          </a:bodyPr>
          <a:lstStyle/>
          <a:p>
            <a:pPr algn="ctr"/>
            <a:r>
              <a:rPr lang="en-US" sz="1600" b="1" dirty="0">
                <a:solidFill>
                  <a:schemeClr val="accent3"/>
                </a:solidFill>
                <a:latin typeface="Lato Black" charset="0"/>
                <a:ea typeface="Lato Black" charset="0"/>
                <a:cs typeface="Lato Black" charset="0"/>
              </a:rPr>
              <a:t>Knowledge</a:t>
            </a:r>
            <a:endParaRPr lang="en-US" sz="1200" b="1" dirty="0">
              <a:solidFill>
                <a:schemeClr val="accent3"/>
              </a:solidFill>
              <a:latin typeface="Lato Black" charset="0"/>
              <a:ea typeface="Lato Black" charset="0"/>
              <a:cs typeface="Lato Black" charset="0"/>
            </a:endParaRPr>
          </a:p>
        </p:txBody>
      </p:sp>
      <p:pic>
        <p:nvPicPr>
          <p:cNvPr id="51" name="Graphic 50" descr="Repeat with solid fill">
            <a:extLst>
              <a:ext uri="{FF2B5EF4-FFF2-40B4-BE49-F238E27FC236}">
                <a16:creationId xmlns:a16="http://schemas.microsoft.com/office/drawing/2014/main" id="{0A3CAB0F-D728-554E-3804-F524C0737FC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27777" y="2925602"/>
            <a:ext cx="541734" cy="541734"/>
          </a:xfrm>
          <a:prstGeom prst="rect">
            <a:avLst/>
          </a:prstGeom>
        </p:spPr>
      </p:pic>
      <p:sp>
        <p:nvSpPr>
          <p:cNvPr id="52" name="TextBox 30">
            <a:extLst>
              <a:ext uri="{FF2B5EF4-FFF2-40B4-BE49-F238E27FC236}">
                <a16:creationId xmlns:a16="http://schemas.microsoft.com/office/drawing/2014/main" id="{E27968AA-B637-7F14-76F9-657AC5427B56}"/>
              </a:ext>
            </a:extLst>
          </p:cNvPr>
          <p:cNvSpPr txBox="1">
            <a:spLocks noChangeArrowheads="1"/>
          </p:cNvSpPr>
          <p:nvPr/>
        </p:nvSpPr>
        <p:spPr bwMode="auto">
          <a:xfrm>
            <a:off x="9827777" y="5778603"/>
            <a:ext cx="2074555" cy="7852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lnSpc>
                <a:spcPct val="130000"/>
              </a:lnSpc>
            </a:pPr>
            <a:r>
              <a:rPr lang="en-US" sz="1200" dirty="0"/>
              <a:t>We keep the new way of working alive with follow up, feedback and KPIs.</a:t>
            </a:r>
            <a:endParaRPr lang="en-US" sz="1200" dirty="0">
              <a:solidFill>
                <a:schemeClr val="tx1">
                  <a:lumMod val="50000"/>
                  <a:lumOff val="50000"/>
                </a:schemeClr>
              </a:solidFill>
              <a:latin typeface="Lato" pitchFamily="34" charset="0"/>
              <a:ea typeface="Lato" pitchFamily="34" charset="0"/>
              <a:cs typeface="Lato" pitchFamily="34" charset="0"/>
            </a:endParaRPr>
          </a:p>
        </p:txBody>
      </p:sp>
      <p:sp>
        <p:nvSpPr>
          <p:cNvPr id="53" name="TextBox 52">
            <a:extLst>
              <a:ext uri="{FF2B5EF4-FFF2-40B4-BE49-F238E27FC236}">
                <a16:creationId xmlns:a16="http://schemas.microsoft.com/office/drawing/2014/main" id="{B44DFDEA-D010-8E96-FF5A-3D05F25B67D7}"/>
              </a:ext>
            </a:extLst>
          </p:cNvPr>
          <p:cNvSpPr txBox="1"/>
          <p:nvPr/>
        </p:nvSpPr>
        <p:spPr>
          <a:xfrm>
            <a:off x="9860103" y="5432065"/>
            <a:ext cx="1918942" cy="338554"/>
          </a:xfrm>
          <a:prstGeom prst="rect">
            <a:avLst/>
          </a:prstGeom>
          <a:noFill/>
        </p:spPr>
        <p:txBody>
          <a:bodyPr wrap="square" rtlCol="0" anchor="ctr" anchorCtr="0">
            <a:spAutoFit/>
          </a:bodyPr>
          <a:lstStyle/>
          <a:p>
            <a:pPr algn="ctr"/>
            <a:r>
              <a:rPr lang="en-US" sz="1600" b="1" dirty="0">
                <a:solidFill>
                  <a:schemeClr val="accent6"/>
                </a:solidFill>
                <a:latin typeface="Lato Black" charset="0"/>
                <a:ea typeface="Lato Black" charset="0"/>
                <a:cs typeface="Lato Black" charset="0"/>
              </a:rPr>
              <a:t>Reinforcement</a:t>
            </a:r>
            <a:endParaRPr lang="en-US" sz="1200" b="1" dirty="0">
              <a:solidFill>
                <a:schemeClr val="accent6"/>
              </a:solidFill>
              <a:latin typeface="Lato Black" charset="0"/>
              <a:ea typeface="Lato Black" charset="0"/>
              <a:cs typeface="Lato Black" charset="0"/>
            </a:endParaRPr>
          </a:p>
        </p:txBody>
      </p:sp>
    </p:spTree>
    <p:extLst>
      <p:ext uri="{BB962C8B-B14F-4D97-AF65-F5344CB8AC3E}">
        <p14:creationId xmlns:p14="http://schemas.microsoft.com/office/powerpoint/2010/main" val="36182679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58B0BC-327D-4345-ECD4-414FED8A9093}"/>
              </a:ext>
            </a:extLst>
          </p:cNvPr>
          <p:cNvSpPr>
            <a:spLocks noGrp="1"/>
          </p:cNvSpPr>
          <p:nvPr>
            <p:ph type="title"/>
          </p:nvPr>
        </p:nvSpPr>
        <p:spPr/>
        <p:txBody>
          <a:bodyPr/>
          <a:lstStyle/>
          <a:p>
            <a:r>
              <a:rPr lang="en-US" dirty="0"/>
              <a:t>ADKAR Action Plan</a:t>
            </a:r>
          </a:p>
        </p:txBody>
      </p:sp>
      <p:graphicFrame>
        <p:nvGraphicFramePr>
          <p:cNvPr id="4" name="Table 3">
            <a:extLst>
              <a:ext uri="{FF2B5EF4-FFF2-40B4-BE49-F238E27FC236}">
                <a16:creationId xmlns:a16="http://schemas.microsoft.com/office/drawing/2014/main" id="{3870C334-F1CC-7FFC-8424-7DA73FE41DC4}"/>
              </a:ext>
            </a:extLst>
          </p:cNvPr>
          <p:cNvGraphicFramePr>
            <a:graphicFrameLocks noGrp="1"/>
          </p:cNvGraphicFramePr>
          <p:nvPr>
            <p:extLst>
              <p:ext uri="{D42A27DB-BD31-4B8C-83A1-F6EECF244321}">
                <p14:modId xmlns:p14="http://schemas.microsoft.com/office/powerpoint/2010/main" val="657396516"/>
              </p:ext>
            </p:extLst>
          </p:nvPr>
        </p:nvGraphicFramePr>
        <p:xfrm>
          <a:off x="190005" y="1063795"/>
          <a:ext cx="11722254" cy="5212080"/>
        </p:xfrm>
        <a:graphic>
          <a:graphicData uri="http://schemas.openxmlformats.org/drawingml/2006/table">
            <a:tbl>
              <a:tblPr firstRow="1" bandRow="1">
                <a:tableStyleId>{5C22544A-7EE6-4342-B048-85BDC9FD1C3A}</a:tableStyleId>
              </a:tblPr>
              <a:tblGrid>
                <a:gridCol w="2386532">
                  <a:extLst>
                    <a:ext uri="{9D8B030D-6E8A-4147-A177-3AD203B41FA5}">
                      <a16:colId xmlns:a16="http://schemas.microsoft.com/office/drawing/2014/main" val="3868370283"/>
                    </a:ext>
                  </a:extLst>
                </a:gridCol>
                <a:gridCol w="4994302">
                  <a:extLst>
                    <a:ext uri="{9D8B030D-6E8A-4147-A177-3AD203B41FA5}">
                      <a16:colId xmlns:a16="http://schemas.microsoft.com/office/drawing/2014/main" val="481385815"/>
                    </a:ext>
                  </a:extLst>
                </a:gridCol>
                <a:gridCol w="4341420">
                  <a:extLst>
                    <a:ext uri="{9D8B030D-6E8A-4147-A177-3AD203B41FA5}">
                      <a16:colId xmlns:a16="http://schemas.microsoft.com/office/drawing/2014/main" val="3715243107"/>
                    </a:ext>
                  </a:extLst>
                </a:gridCol>
              </a:tblGrid>
              <a:tr h="208395">
                <a:tc>
                  <a:txBody>
                    <a:bodyPr/>
                    <a:lstStyle/>
                    <a:p>
                      <a:r>
                        <a:rPr lang="en-US" dirty="0"/>
                        <a:t>Phase</a:t>
                      </a:r>
                    </a:p>
                  </a:txBody>
                  <a:tcPr/>
                </a:tc>
                <a:tc>
                  <a:txBody>
                    <a:bodyPr/>
                    <a:lstStyle/>
                    <a:p>
                      <a:r>
                        <a:rPr lang="en-US" dirty="0"/>
                        <a:t>Managers &amp; Employees</a:t>
                      </a:r>
                    </a:p>
                  </a:txBody>
                  <a:tcPr/>
                </a:tc>
                <a:tc>
                  <a:txBody>
                    <a:bodyPr/>
                    <a:lstStyle/>
                    <a:p>
                      <a:r>
                        <a:rPr lang="en-US" dirty="0"/>
                        <a:t>HR, IT &amp; HRIS</a:t>
                      </a:r>
                    </a:p>
                  </a:txBody>
                  <a:tcPr/>
                </a:tc>
                <a:extLst>
                  <a:ext uri="{0D108BD9-81ED-4DB2-BD59-A6C34878D82A}">
                    <a16:rowId xmlns:a16="http://schemas.microsoft.com/office/drawing/2014/main" val="2871300314"/>
                  </a:ext>
                </a:extLst>
              </a:tr>
              <a:tr h="677284">
                <a:tc>
                  <a:txBody>
                    <a:bodyPr/>
                    <a:lstStyle/>
                    <a:p>
                      <a:r>
                        <a:rPr lang="en-US" b="1" dirty="0">
                          <a:solidFill>
                            <a:schemeClr val="bg1"/>
                          </a:solidFill>
                        </a:rPr>
                        <a:t>Awareness</a:t>
                      </a:r>
                    </a:p>
                  </a:txBody>
                  <a:tcPr anchor="ctr">
                    <a:solidFill>
                      <a:schemeClr val="accent2"/>
                    </a:solidFill>
                  </a:tcPr>
                </a:tc>
                <a:tc>
                  <a:txBody>
                    <a:bodyPr/>
                    <a:lstStyle/>
                    <a:p>
                      <a:pPr marL="285750" indent="-285750">
                        <a:buFont typeface="Arial" panose="020B0604020202020204" pitchFamily="34" charset="0"/>
                        <a:buChar char="•"/>
                      </a:pPr>
                      <a:r>
                        <a:rPr lang="en-US" sz="1600" dirty="0"/>
                        <a:t>Simple story: why we use agents, how Workday stays the source of truth.</a:t>
                      </a:r>
                    </a:p>
                    <a:p>
                      <a:pPr marL="285750" indent="-285750">
                        <a:buFont typeface="Arial" panose="020B0604020202020204" pitchFamily="34" charset="0"/>
                        <a:buChar char="•"/>
                      </a:pPr>
                      <a:r>
                        <a:rPr lang="en-US" sz="1600" dirty="0"/>
                        <a:t>Use short videos, demos, manager briefings.</a:t>
                      </a:r>
                    </a:p>
                  </a:txBody>
                  <a:tcPr/>
                </a:tc>
                <a:tc>
                  <a:txBody>
                    <a:bodyPr/>
                    <a:lstStyle/>
                    <a:p>
                      <a:pPr marL="285750" indent="-285750">
                        <a:buFont typeface="Arial" panose="020B0604020202020204" pitchFamily="34" charset="0"/>
                        <a:buChar char="•"/>
                      </a:pPr>
                      <a:r>
                        <a:rPr lang="en-US" sz="1600" dirty="0"/>
                        <a:t>Joint sessions on agent strategy and risk, link to overall HRIS roadmap.</a:t>
                      </a:r>
                    </a:p>
                  </a:txBody>
                  <a:tcPr/>
                </a:tc>
                <a:extLst>
                  <a:ext uri="{0D108BD9-81ED-4DB2-BD59-A6C34878D82A}">
                    <a16:rowId xmlns:a16="http://schemas.microsoft.com/office/drawing/2014/main" val="3774576966"/>
                  </a:ext>
                </a:extLst>
              </a:tr>
              <a:tr h="702212">
                <a:tc>
                  <a:txBody>
                    <a:bodyPr/>
                    <a:lstStyle/>
                    <a:p>
                      <a:r>
                        <a:rPr lang="en-US" b="1" dirty="0">
                          <a:solidFill>
                            <a:schemeClr val="bg1"/>
                          </a:solidFill>
                        </a:rPr>
                        <a:t>Desire</a:t>
                      </a:r>
                    </a:p>
                  </a:txBody>
                  <a:tcPr anchor="ctr">
                    <a:solidFill>
                      <a:schemeClr val="accent1"/>
                    </a:solidFill>
                  </a:tcPr>
                </a:tc>
                <a:tc>
                  <a:txBody>
                    <a:bodyPr/>
                    <a:lstStyle/>
                    <a:p>
                      <a:pPr marL="285750" indent="-285750">
                        <a:buFont typeface="Arial" panose="020B0604020202020204" pitchFamily="34" charset="0"/>
                        <a:buChar char="•"/>
                      </a:pPr>
                      <a:r>
                        <a:rPr lang="en-US" sz="1600" dirty="0"/>
                        <a:t>Show concrete benefits: fewer clicks, faster answers, better guidance.</a:t>
                      </a:r>
                    </a:p>
                    <a:p>
                      <a:pPr marL="285750" indent="-285750">
                        <a:buFont typeface="Arial" panose="020B0604020202020204" pitchFamily="34" charset="0"/>
                        <a:buChar char="•"/>
                      </a:pPr>
                      <a:r>
                        <a:rPr lang="en-US" sz="1600" dirty="0"/>
                        <a:t>Use early adopter stories from real teams.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Show how agents reduce manual tickets and free time for real HR work.</a:t>
                      </a:r>
                    </a:p>
                  </a:txBody>
                  <a:tcPr/>
                </a:tc>
                <a:extLst>
                  <a:ext uri="{0D108BD9-81ED-4DB2-BD59-A6C34878D82A}">
                    <a16:rowId xmlns:a16="http://schemas.microsoft.com/office/drawing/2014/main" val="437213392"/>
                  </a:ext>
                </a:extLst>
              </a:tr>
              <a:tr h="833581">
                <a:tc>
                  <a:txBody>
                    <a:bodyPr/>
                    <a:lstStyle/>
                    <a:p>
                      <a:r>
                        <a:rPr lang="en-US" b="1" dirty="0">
                          <a:solidFill>
                            <a:schemeClr val="bg1"/>
                          </a:solidFill>
                        </a:rPr>
                        <a:t>Knowledge</a:t>
                      </a:r>
                    </a:p>
                  </a:txBody>
                  <a:tcPr anchor="ctr">
                    <a:solidFill>
                      <a:schemeClr val="accent3"/>
                    </a:solidFill>
                  </a:tcPr>
                </a:tc>
                <a:tc>
                  <a:txBody>
                    <a:bodyPr/>
                    <a:lstStyle/>
                    <a:p>
                      <a:pPr marL="285750" indent="-285750">
                        <a:buFont typeface="Arial" panose="020B0604020202020204" pitchFamily="34" charset="0"/>
                        <a:buChar char="•"/>
                      </a:pPr>
                      <a:r>
                        <a:rPr lang="en-US" sz="1600" dirty="0"/>
                        <a:t>Quick guides: “3 things this agent can do for you today.”</a:t>
                      </a:r>
                    </a:p>
                    <a:p>
                      <a:pPr marL="285750" indent="-285750">
                        <a:buFont typeface="Arial" panose="020B0604020202020204" pitchFamily="34" charset="0"/>
                        <a:buChar char="•"/>
                      </a:pPr>
                      <a:r>
                        <a:rPr lang="en-US" sz="1600" dirty="0"/>
                        <a:t>In-app tips, FAQ based on real questions.</a:t>
                      </a:r>
                    </a:p>
                  </a:txBody>
                  <a:tcPr/>
                </a:tc>
                <a:tc>
                  <a:txBody>
                    <a:bodyPr/>
                    <a:lstStyle/>
                    <a:p>
                      <a:pPr marL="285750" indent="-285750">
                        <a:buFont typeface="Arial" panose="020B0604020202020204" pitchFamily="34" charset="0"/>
                        <a:buChar char="•"/>
                      </a:pPr>
                      <a:r>
                        <a:rPr lang="en-US" sz="1600" dirty="0"/>
                        <a:t>Training paths from the blueprint: functional and technical tracks.</a:t>
                      </a:r>
                    </a:p>
                    <a:p>
                      <a:pPr marL="285750" indent="-285750">
                        <a:buFont typeface="Arial" panose="020B0604020202020204" pitchFamily="34" charset="0"/>
                        <a:buChar char="•"/>
                      </a:pPr>
                      <a:r>
                        <a:rPr lang="en-US" sz="1600" dirty="0"/>
                        <a:t>Explain deterministic vs probabilistic, RAG, governance basics.</a:t>
                      </a:r>
                    </a:p>
                  </a:txBody>
                  <a:tcPr/>
                </a:tc>
                <a:extLst>
                  <a:ext uri="{0D108BD9-81ED-4DB2-BD59-A6C34878D82A}">
                    <a16:rowId xmlns:a16="http://schemas.microsoft.com/office/drawing/2014/main" val="2363973790"/>
                  </a:ext>
                </a:extLst>
              </a:tr>
              <a:tr h="813088">
                <a:tc>
                  <a:txBody>
                    <a:bodyPr/>
                    <a:lstStyle/>
                    <a:p>
                      <a:r>
                        <a:rPr lang="en-US" b="1" dirty="0">
                          <a:solidFill>
                            <a:schemeClr val="bg1"/>
                          </a:solidFill>
                        </a:rPr>
                        <a:t>Ability</a:t>
                      </a:r>
                    </a:p>
                  </a:txBody>
                  <a:tcPr anchor="ctr">
                    <a:solidFill>
                      <a:schemeClr val="accent4"/>
                    </a:solidFill>
                  </a:tcPr>
                </a:tc>
                <a:tc>
                  <a:txBody>
                    <a:bodyPr/>
                    <a:lstStyle/>
                    <a:p>
                      <a:pPr marL="285750" indent="-285750">
                        <a:buFont typeface="Arial" panose="020B0604020202020204" pitchFamily="34" charset="0"/>
                        <a:buChar char="•"/>
                      </a:pPr>
                      <a:r>
                        <a:rPr lang="en-US" sz="1600" dirty="0"/>
                        <a:t>Start with pilots and small groups, offer support channels.</a:t>
                      </a:r>
                    </a:p>
                    <a:p>
                      <a:pPr marL="285750" indent="-285750">
                        <a:buFont typeface="Arial" panose="020B0604020202020204" pitchFamily="34" charset="0"/>
                        <a:buChar char="•"/>
                      </a:pPr>
                      <a:r>
                        <a:rPr lang="en-US" sz="1600" dirty="0"/>
                        <a:t>Ask users to try specific tasks with the agent.</a:t>
                      </a:r>
                    </a:p>
                  </a:txBody>
                  <a:tcPr/>
                </a:tc>
                <a:tc>
                  <a:txBody>
                    <a:bodyPr/>
                    <a:lstStyle/>
                    <a:p>
                      <a:pPr marL="285750" indent="-285750">
                        <a:buFont typeface="Arial" panose="020B0604020202020204" pitchFamily="34" charset="0"/>
                        <a:buChar char="•"/>
                      </a:pPr>
                      <a:r>
                        <a:rPr lang="en-US" sz="1600" dirty="0"/>
                        <a:t>Co-build first agents with </a:t>
                      </a:r>
                      <a:r>
                        <a:rPr lang="en-US" sz="1600" dirty="0" err="1"/>
                        <a:t>Incubane</a:t>
                      </a:r>
                      <a:r>
                        <a:rPr lang="en-US" sz="1600" dirty="0"/>
                        <a:t> or internal experts.</a:t>
                      </a:r>
                    </a:p>
                    <a:p>
                      <a:pPr marL="285750" indent="-285750">
                        <a:buFont typeface="Arial" panose="020B0604020202020204" pitchFamily="34" charset="0"/>
                        <a:buChar char="•"/>
                      </a:pPr>
                      <a:r>
                        <a:rPr lang="en-US" sz="1600" dirty="0"/>
                        <a:t>Give HR / HRIS clear roles in testing, Evals and fact sheets.</a:t>
                      </a:r>
                    </a:p>
                  </a:txBody>
                  <a:tcPr/>
                </a:tc>
                <a:extLst>
                  <a:ext uri="{0D108BD9-81ED-4DB2-BD59-A6C34878D82A}">
                    <a16:rowId xmlns:a16="http://schemas.microsoft.com/office/drawing/2014/main" val="3953973834"/>
                  </a:ext>
                </a:extLst>
              </a:tr>
              <a:tr h="244839">
                <a:tc>
                  <a:txBody>
                    <a:bodyPr/>
                    <a:lstStyle/>
                    <a:p>
                      <a:r>
                        <a:rPr lang="en-US" b="1" dirty="0">
                          <a:solidFill>
                            <a:schemeClr val="bg1"/>
                          </a:solidFill>
                        </a:rPr>
                        <a:t>Reinforcement</a:t>
                      </a:r>
                    </a:p>
                  </a:txBody>
                  <a:tcPr anchor="ctr">
                    <a:solidFill>
                      <a:schemeClr val="accent6"/>
                    </a:solidFill>
                  </a:tcPr>
                </a:tc>
                <a:tc>
                  <a:txBody>
                    <a:bodyPr/>
                    <a:lstStyle/>
                    <a:p>
                      <a:pPr marL="285750" indent="-285750">
                        <a:buFont typeface="Arial" panose="020B0604020202020204" pitchFamily="34" charset="0"/>
                        <a:buChar char="•"/>
                      </a:pPr>
                      <a:r>
                        <a:rPr lang="en-US" sz="1600" dirty="0"/>
                        <a:t>Share usage numbers and small wins.</a:t>
                      </a:r>
                    </a:p>
                    <a:p>
                      <a:pPr marL="285750" indent="-285750">
                        <a:buFont typeface="Arial" panose="020B0604020202020204" pitchFamily="34" charset="0"/>
                        <a:buChar char="•"/>
                      </a:pPr>
                      <a:r>
                        <a:rPr lang="en-US" sz="1600" dirty="0" err="1"/>
                        <a:t>Recognise</a:t>
                      </a:r>
                      <a:r>
                        <a:rPr lang="en-US" sz="1600" dirty="0"/>
                        <a:t> teams that use the agent well and give feedback.</a:t>
                      </a:r>
                    </a:p>
                    <a:p>
                      <a:pPr marL="285750" indent="-285750">
                        <a:buFont typeface="Arial" panose="020B0604020202020204" pitchFamily="34" charset="0"/>
                        <a:buChar char="•"/>
                      </a:pPr>
                      <a:endParaRPr lang="en-US" sz="1600" dirty="0"/>
                    </a:p>
                  </a:txBody>
                  <a:tcPr/>
                </a:tc>
                <a:tc>
                  <a:txBody>
                    <a:bodyPr/>
                    <a:lstStyle/>
                    <a:p>
                      <a:pPr marL="285750" indent="-285750">
                        <a:buFont typeface="Arial" panose="020B0604020202020204" pitchFamily="34" charset="0"/>
                        <a:buChar char="•"/>
                      </a:pPr>
                      <a:r>
                        <a:rPr lang="en-US" sz="1600" dirty="0"/>
                        <a:t>Add agent adoption KPIs to HRIS scorecard.</a:t>
                      </a:r>
                    </a:p>
                    <a:p>
                      <a:pPr marL="285750" indent="-285750">
                        <a:buFont typeface="Arial" panose="020B0604020202020204" pitchFamily="34" charset="0"/>
                        <a:buChar char="•"/>
                      </a:pPr>
                      <a:r>
                        <a:rPr lang="en-US" sz="1600" dirty="0"/>
                        <a:t>Use regular retros to adjust prompts, flows and training.</a:t>
                      </a:r>
                    </a:p>
                  </a:txBody>
                  <a:tcPr/>
                </a:tc>
                <a:extLst>
                  <a:ext uri="{0D108BD9-81ED-4DB2-BD59-A6C34878D82A}">
                    <a16:rowId xmlns:a16="http://schemas.microsoft.com/office/drawing/2014/main" val="2105125756"/>
                  </a:ext>
                </a:extLst>
              </a:tr>
            </a:tbl>
          </a:graphicData>
        </a:graphic>
      </p:graphicFrame>
      <p:grpSp>
        <p:nvGrpSpPr>
          <p:cNvPr id="9" name="กลุ่ม 27">
            <a:extLst>
              <a:ext uri="{FF2B5EF4-FFF2-40B4-BE49-F238E27FC236}">
                <a16:creationId xmlns:a16="http://schemas.microsoft.com/office/drawing/2014/main" id="{D1480ECC-3F00-D9CC-4AF3-0FE9F860FBF3}"/>
              </a:ext>
            </a:extLst>
          </p:cNvPr>
          <p:cNvGrpSpPr/>
          <p:nvPr/>
        </p:nvGrpSpPr>
        <p:grpSpPr>
          <a:xfrm>
            <a:off x="1959721" y="4497279"/>
            <a:ext cx="7791686" cy="2164793"/>
            <a:chOff x="5570066" y="1084207"/>
            <a:chExt cx="15583372" cy="4329584"/>
          </a:xfrm>
        </p:grpSpPr>
        <p:sp>
          <p:nvSpPr>
            <p:cNvPr id="11" name="TextBox 10">
              <a:extLst>
                <a:ext uri="{FF2B5EF4-FFF2-40B4-BE49-F238E27FC236}">
                  <a16:creationId xmlns:a16="http://schemas.microsoft.com/office/drawing/2014/main" id="{7B645636-E034-97F3-8FCB-A0BDE1551E64}"/>
                </a:ext>
              </a:extLst>
            </p:cNvPr>
            <p:cNvSpPr txBox="1"/>
            <p:nvPr/>
          </p:nvSpPr>
          <p:spPr>
            <a:xfrm>
              <a:off x="18411572" y="4736683"/>
              <a:ext cx="2741866" cy="677108"/>
            </a:xfrm>
            <a:prstGeom prst="rect">
              <a:avLst/>
            </a:prstGeom>
            <a:noFill/>
          </p:spPr>
          <p:txBody>
            <a:bodyPr wrap="square" rtlCol="0" anchor="ctr" anchorCtr="0">
              <a:spAutoFit/>
            </a:bodyPr>
            <a:lstStyle/>
            <a:p>
              <a:r>
                <a:rPr lang="en-US" sz="1600" b="1" dirty="0">
                  <a:solidFill>
                    <a:schemeClr val="bg1"/>
                  </a:solidFill>
                  <a:latin typeface="Lato Black" charset="0"/>
                  <a:ea typeface="Lato Black" charset="0"/>
                  <a:cs typeface="Lato Black" charset="0"/>
                </a:rPr>
                <a:t>Ability</a:t>
              </a:r>
              <a:endParaRPr lang="en-US" sz="1200" b="1" dirty="0">
                <a:solidFill>
                  <a:schemeClr val="bg1"/>
                </a:solidFill>
                <a:latin typeface="Lato Black" charset="0"/>
                <a:ea typeface="Lato Black" charset="0"/>
                <a:cs typeface="Lato Black" charset="0"/>
              </a:endParaRPr>
            </a:p>
          </p:txBody>
        </p:sp>
        <p:sp>
          <p:nvSpPr>
            <p:cNvPr id="12" name="Freeform 29">
              <a:extLst>
                <a:ext uri="{FF2B5EF4-FFF2-40B4-BE49-F238E27FC236}">
                  <a16:creationId xmlns:a16="http://schemas.microsoft.com/office/drawing/2014/main" id="{BB41753B-F053-787C-5330-ED7BEEEFFE3E}"/>
                </a:ext>
              </a:extLst>
            </p:cNvPr>
            <p:cNvSpPr>
              <a:spLocks noChangeArrowheads="1"/>
            </p:cNvSpPr>
            <p:nvPr/>
          </p:nvSpPr>
          <p:spPr bwMode="auto">
            <a:xfrm>
              <a:off x="5570066" y="1084207"/>
              <a:ext cx="856414" cy="883601"/>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p:spPr>
          <p:txBody>
            <a:bodyPr wrap="none" lIns="17145" tIns="8573" rIns="17145" bIns="8573" anchor="ctr"/>
            <a:lstStyle/>
            <a:p>
              <a:pPr>
                <a:defRPr/>
              </a:pPr>
              <a:endParaRPr lang="en-US" sz="900">
                <a:latin typeface="Century Gothic" panose="020B0502020202020204" pitchFamily="34" charset="0"/>
              </a:endParaRPr>
            </a:p>
          </p:txBody>
        </p:sp>
      </p:grpSp>
      <p:grpSp>
        <p:nvGrpSpPr>
          <p:cNvPr id="13" name="กลุ่ม 26">
            <a:extLst>
              <a:ext uri="{FF2B5EF4-FFF2-40B4-BE49-F238E27FC236}">
                <a16:creationId xmlns:a16="http://schemas.microsoft.com/office/drawing/2014/main" id="{AFA2B5DB-B956-98FA-B3B6-7CB911CB885B}"/>
              </a:ext>
            </a:extLst>
          </p:cNvPr>
          <p:cNvGrpSpPr/>
          <p:nvPr/>
        </p:nvGrpSpPr>
        <p:grpSpPr>
          <a:xfrm>
            <a:off x="1954621" y="3424879"/>
            <a:ext cx="5507453" cy="3237193"/>
            <a:chOff x="5559868" y="-1060592"/>
            <a:chExt cx="11014904" cy="6474383"/>
          </a:xfrm>
        </p:grpSpPr>
        <p:sp>
          <p:nvSpPr>
            <p:cNvPr id="15" name="TextBox 14">
              <a:extLst>
                <a:ext uri="{FF2B5EF4-FFF2-40B4-BE49-F238E27FC236}">
                  <a16:creationId xmlns:a16="http://schemas.microsoft.com/office/drawing/2014/main" id="{D0716D62-F3D2-5700-DD1A-04997B752182}"/>
                </a:ext>
              </a:extLst>
            </p:cNvPr>
            <p:cNvSpPr txBox="1"/>
            <p:nvPr/>
          </p:nvSpPr>
          <p:spPr>
            <a:xfrm>
              <a:off x="13832907" y="4736683"/>
              <a:ext cx="2741865" cy="677108"/>
            </a:xfrm>
            <a:prstGeom prst="rect">
              <a:avLst/>
            </a:prstGeom>
            <a:noFill/>
          </p:spPr>
          <p:txBody>
            <a:bodyPr wrap="square" rtlCol="0" anchor="ctr" anchorCtr="0">
              <a:spAutoFit/>
            </a:bodyPr>
            <a:lstStyle/>
            <a:p>
              <a:r>
                <a:rPr lang="en-US" sz="1600" b="1" dirty="0">
                  <a:solidFill>
                    <a:schemeClr val="bg1"/>
                  </a:solidFill>
                  <a:latin typeface="Lato Black" charset="0"/>
                  <a:ea typeface="Lato Black" charset="0"/>
                  <a:cs typeface="Lato Black" charset="0"/>
                </a:rPr>
                <a:t>Knowledge</a:t>
              </a:r>
              <a:endParaRPr lang="en-US" sz="1200" b="1" dirty="0">
                <a:solidFill>
                  <a:schemeClr val="bg1"/>
                </a:solidFill>
                <a:latin typeface="Lato Black" charset="0"/>
                <a:ea typeface="Lato Black" charset="0"/>
                <a:cs typeface="Lato Black" charset="0"/>
              </a:endParaRPr>
            </a:p>
          </p:txBody>
        </p:sp>
        <p:sp>
          <p:nvSpPr>
            <p:cNvPr id="16" name="Freeform 65">
              <a:extLst>
                <a:ext uri="{FF2B5EF4-FFF2-40B4-BE49-F238E27FC236}">
                  <a16:creationId xmlns:a16="http://schemas.microsoft.com/office/drawing/2014/main" id="{E023B8C5-B89D-F3AE-19F1-8B410544F36A}"/>
                </a:ext>
              </a:extLst>
            </p:cNvPr>
            <p:cNvSpPr>
              <a:spLocks noChangeArrowheads="1"/>
            </p:cNvSpPr>
            <p:nvPr/>
          </p:nvSpPr>
          <p:spPr bwMode="auto">
            <a:xfrm>
              <a:off x="5559868" y="-1060592"/>
              <a:ext cx="808838" cy="802038"/>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bg1"/>
            </a:solidFill>
            <a:ln>
              <a:noFill/>
            </a:ln>
            <a:effectLst/>
          </p:spPr>
          <p:txBody>
            <a:bodyPr wrap="none" lIns="17145" tIns="8573" rIns="17145" bIns="8573" anchor="ctr"/>
            <a:lstStyle/>
            <a:p>
              <a:pPr>
                <a:defRPr/>
              </a:pPr>
              <a:endParaRPr lang="en-US" sz="900">
                <a:latin typeface="Century Gothic" panose="020B0502020202020204" pitchFamily="34" charset="0"/>
              </a:endParaRPr>
            </a:p>
            <a:p>
              <a:pPr>
                <a:defRPr/>
              </a:pPr>
              <a:endParaRPr lang="en-US" sz="900">
                <a:latin typeface="Century Gothic" panose="020B0502020202020204" pitchFamily="34" charset="0"/>
              </a:endParaRPr>
            </a:p>
            <a:p>
              <a:pPr>
                <a:defRPr/>
              </a:pPr>
              <a:endParaRPr lang="en-US" sz="900">
                <a:latin typeface="Century Gothic" panose="020B0502020202020204" pitchFamily="34" charset="0"/>
              </a:endParaRPr>
            </a:p>
            <a:p>
              <a:pPr>
                <a:defRPr/>
              </a:pPr>
              <a:endParaRPr lang="en-US" sz="900">
                <a:latin typeface="Century Gothic" panose="020B0502020202020204" pitchFamily="34" charset="0"/>
              </a:endParaRPr>
            </a:p>
            <a:p>
              <a:pPr>
                <a:defRPr/>
              </a:pPr>
              <a:endParaRPr lang="en-US" sz="900">
                <a:latin typeface="Century Gothic" panose="020B0502020202020204" pitchFamily="34" charset="0"/>
              </a:endParaRPr>
            </a:p>
          </p:txBody>
        </p:sp>
      </p:grpSp>
      <p:grpSp>
        <p:nvGrpSpPr>
          <p:cNvPr id="17" name="กลุ่ม 25">
            <a:extLst>
              <a:ext uri="{FF2B5EF4-FFF2-40B4-BE49-F238E27FC236}">
                <a16:creationId xmlns:a16="http://schemas.microsoft.com/office/drawing/2014/main" id="{F2E0CA9D-0F58-3E60-0657-F1EDB4D27154}"/>
              </a:ext>
            </a:extLst>
          </p:cNvPr>
          <p:cNvGrpSpPr/>
          <p:nvPr/>
        </p:nvGrpSpPr>
        <p:grpSpPr>
          <a:xfrm>
            <a:off x="1968219" y="2449138"/>
            <a:ext cx="3344077" cy="4212934"/>
            <a:chOff x="5587062" y="-3012073"/>
            <a:chExt cx="6688154" cy="8425864"/>
          </a:xfrm>
        </p:grpSpPr>
        <p:sp>
          <p:nvSpPr>
            <p:cNvPr id="19" name="TextBox 18">
              <a:extLst>
                <a:ext uri="{FF2B5EF4-FFF2-40B4-BE49-F238E27FC236}">
                  <a16:creationId xmlns:a16="http://schemas.microsoft.com/office/drawing/2014/main" id="{993012DF-68E7-8772-26D1-24B90AD2B3FF}"/>
                </a:ext>
              </a:extLst>
            </p:cNvPr>
            <p:cNvSpPr txBox="1"/>
            <p:nvPr/>
          </p:nvSpPr>
          <p:spPr>
            <a:xfrm>
              <a:off x="9533350" y="4736683"/>
              <a:ext cx="2741866" cy="677108"/>
            </a:xfrm>
            <a:prstGeom prst="rect">
              <a:avLst/>
            </a:prstGeom>
            <a:noFill/>
          </p:spPr>
          <p:txBody>
            <a:bodyPr wrap="square" rtlCol="0" anchor="ctr" anchorCtr="0">
              <a:spAutoFit/>
            </a:bodyPr>
            <a:lstStyle/>
            <a:p>
              <a:r>
                <a:rPr lang="en-US" sz="1600" b="1" dirty="0">
                  <a:solidFill>
                    <a:schemeClr val="bg1"/>
                  </a:solidFill>
                  <a:latin typeface="Lato Black" charset="0"/>
                  <a:ea typeface="Lato Black" charset="0"/>
                  <a:cs typeface="Lato Black" charset="0"/>
                </a:rPr>
                <a:t>Desire</a:t>
              </a:r>
              <a:endParaRPr lang="en-US" sz="1200" b="1" dirty="0">
                <a:solidFill>
                  <a:schemeClr val="bg1"/>
                </a:solidFill>
                <a:latin typeface="Lato Black" charset="0"/>
                <a:ea typeface="Lato Black" charset="0"/>
                <a:cs typeface="Lato Black" charset="0"/>
              </a:endParaRPr>
            </a:p>
          </p:txBody>
        </p:sp>
        <p:sp>
          <p:nvSpPr>
            <p:cNvPr id="20" name="Freeform 9">
              <a:extLst>
                <a:ext uri="{FF2B5EF4-FFF2-40B4-BE49-F238E27FC236}">
                  <a16:creationId xmlns:a16="http://schemas.microsoft.com/office/drawing/2014/main" id="{40F5AB9C-284E-F3CB-19EE-5BD4985B7B96}"/>
                </a:ext>
              </a:extLst>
            </p:cNvPr>
            <p:cNvSpPr>
              <a:spLocks noChangeArrowheads="1"/>
            </p:cNvSpPr>
            <p:nvPr/>
          </p:nvSpPr>
          <p:spPr bwMode="auto">
            <a:xfrm>
              <a:off x="5587062" y="-3012073"/>
              <a:ext cx="822426" cy="822426"/>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p:spPr>
          <p:txBody>
            <a:bodyPr wrap="none" lIns="17145" tIns="8573" rIns="17145" bIns="8573" anchor="ctr"/>
            <a:lstStyle/>
            <a:p>
              <a:pPr>
                <a:defRPr/>
              </a:pPr>
              <a:endParaRPr lang="en-US" sz="900">
                <a:latin typeface="Century Gothic" panose="020B0502020202020204" pitchFamily="34" charset="0"/>
              </a:endParaRPr>
            </a:p>
          </p:txBody>
        </p:sp>
      </p:grpSp>
      <p:sp>
        <p:nvSpPr>
          <p:cNvPr id="24" name="Freeform 46">
            <a:extLst>
              <a:ext uri="{FF2B5EF4-FFF2-40B4-BE49-F238E27FC236}">
                <a16:creationId xmlns:a16="http://schemas.microsoft.com/office/drawing/2014/main" id="{4D87286E-D336-C960-3C01-CFC228A5AFE2}"/>
              </a:ext>
            </a:extLst>
          </p:cNvPr>
          <p:cNvSpPr>
            <a:spLocks noChangeArrowheads="1"/>
          </p:cNvSpPr>
          <p:nvPr/>
        </p:nvSpPr>
        <p:spPr bwMode="auto">
          <a:xfrm>
            <a:off x="1934231" y="1614919"/>
            <a:ext cx="445201" cy="424810"/>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p:spPr>
        <p:txBody>
          <a:bodyPr wrap="none" lIns="17145" tIns="8573" rIns="17145" bIns="8573" anchor="ctr"/>
          <a:lstStyle/>
          <a:p>
            <a:pPr>
              <a:defRPr/>
            </a:pPr>
            <a:endParaRPr lang="en-US" sz="900">
              <a:latin typeface="Century Gothic" panose="020B0502020202020204" pitchFamily="34" charset="0"/>
            </a:endParaRPr>
          </a:p>
        </p:txBody>
      </p:sp>
      <p:pic>
        <p:nvPicPr>
          <p:cNvPr id="25" name="Graphic 24" descr="Repeat with solid fill">
            <a:extLst>
              <a:ext uri="{FF2B5EF4-FFF2-40B4-BE49-F238E27FC236}">
                <a16:creationId xmlns:a16="http://schemas.microsoft.com/office/drawing/2014/main" id="{874710FE-CEE7-53E3-AE81-70F36B99360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02957" y="5473213"/>
            <a:ext cx="541734" cy="541734"/>
          </a:xfrm>
          <a:prstGeom prst="rect">
            <a:avLst/>
          </a:prstGeom>
        </p:spPr>
      </p:pic>
    </p:spTree>
    <p:extLst>
      <p:ext uri="{BB962C8B-B14F-4D97-AF65-F5344CB8AC3E}">
        <p14:creationId xmlns:p14="http://schemas.microsoft.com/office/powerpoint/2010/main" val="17030418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409BA-FCE5-D148-D4E0-71A1DAF19F40}"/>
            </a:ext>
          </a:extLst>
        </p:cNvPr>
        <p:cNvGrpSpPr/>
        <p:nvPr/>
      </p:nvGrpSpPr>
      <p:grpSpPr>
        <a:xfrm>
          <a:off x="0" y="0"/>
          <a:ext cx="0" cy="0"/>
          <a:chOff x="0" y="0"/>
          <a:chExt cx="0" cy="0"/>
        </a:xfrm>
      </p:grpSpPr>
      <p:sp>
        <p:nvSpPr>
          <p:cNvPr id="3" name="Graphic 3">
            <a:extLst>
              <a:ext uri="{FF2B5EF4-FFF2-40B4-BE49-F238E27FC236}">
                <a16:creationId xmlns:a16="http://schemas.microsoft.com/office/drawing/2014/main" id="{9B2B376B-271D-CBF4-7CB6-0DDA9D1FA880}"/>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a:extLst>
                <a:ext uri="{28A0092B-C50C-407E-A947-70E740481C1C}">
                  <a14:useLocalDpi xmlns:a14="http://schemas.microsoft.com/office/drawing/2010/main" val="0"/>
                </a:ext>
              </a:extLst>
            </a:blip>
            <a:stretch>
              <a:fillRect/>
            </a:stretch>
          </a:blipFill>
          <a:ln w="2858"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2074B719-1D75-E363-2CC9-2ED582FFB223}"/>
              </a:ext>
            </a:extLst>
          </p:cNvPr>
          <p:cNvSpPr>
            <a:spLocks noGrp="1"/>
          </p:cNvSpPr>
          <p:nvPr>
            <p:ph type="title"/>
          </p:nvPr>
        </p:nvSpPr>
        <p:spPr>
          <a:xfrm>
            <a:off x="-498763" y="3259590"/>
            <a:ext cx="8222526" cy="816864"/>
          </a:xfrm>
          <a:solidFill>
            <a:schemeClr val="accent4"/>
          </a:solidFill>
        </p:spPr>
        <p:txBody>
          <a:bodyPr/>
          <a:lstStyle/>
          <a:p>
            <a:r>
              <a:rPr lang="en-US" dirty="0"/>
              <a:t>HRIS Agent Upskilling Guide</a:t>
            </a:r>
          </a:p>
        </p:txBody>
      </p:sp>
    </p:spTree>
    <p:extLst>
      <p:ext uri="{BB962C8B-B14F-4D97-AF65-F5344CB8AC3E}">
        <p14:creationId xmlns:p14="http://schemas.microsoft.com/office/powerpoint/2010/main" val="2140758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FDBF73-3650-12F5-3FD5-674C55579805}"/>
              </a:ext>
            </a:extLst>
          </p:cNvPr>
          <p:cNvSpPr>
            <a:spLocks noGrp="1"/>
          </p:cNvSpPr>
          <p:nvPr>
            <p:ph type="sldNum" sz="quarter" idx="4"/>
          </p:nvPr>
        </p:nvSpPr>
        <p:spPr/>
        <p:txBody>
          <a:bodyPr/>
          <a:lstStyle/>
          <a:p>
            <a:fld id="{B97DCD48-F2F0-436C-978D-7C4D59D5E31F}" type="slidenum">
              <a:rPr lang="en-US" smtClean="0"/>
              <a:pPr/>
              <a:t>27</a:t>
            </a:fld>
            <a:endParaRPr lang="en-US"/>
          </a:p>
        </p:txBody>
      </p:sp>
      <p:sp>
        <p:nvSpPr>
          <p:cNvPr id="3" name="Title 2">
            <a:extLst>
              <a:ext uri="{FF2B5EF4-FFF2-40B4-BE49-F238E27FC236}">
                <a16:creationId xmlns:a16="http://schemas.microsoft.com/office/drawing/2014/main" id="{F22D6D5D-A64A-2414-C6F7-775A7CE0F34A}"/>
              </a:ext>
            </a:extLst>
          </p:cNvPr>
          <p:cNvSpPr>
            <a:spLocks noGrp="1"/>
          </p:cNvSpPr>
          <p:nvPr>
            <p:ph type="title"/>
          </p:nvPr>
        </p:nvSpPr>
        <p:spPr/>
        <p:txBody>
          <a:bodyPr/>
          <a:lstStyle/>
          <a:p>
            <a:r>
              <a:rPr lang="en-US" dirty="0"/>
              <a:t>How to Use this Agent Upskilling Path as an HRIS Team</a:t>
            </a:r>
          </a:p>
        </p:txBody>
      </p:sp>
      <p:grpSp>
        <p:nvGrpSpPr>
          <p:cNvPr id="5" name="Group 4">
            <a:extLst>
              <a:ext uri="{FF2B5EF4-FFF2-40B4-BE49-F238E27FC236}">
                <a16:creationId xmlns:a16="http://schemas.microsoft.com/office/drawing/2014/main" id="{45BEDC3E-C8C0-2475-3FE0-09D0A32C471A}"/>
              </a:ext>
            </a:extLst>
          </p:cNvPr>
          <p:cNvGrpSpPr>
            <a:grpSpLocks noChangeAspect="1"/>
          </p:cNvGrpSpPr>
          <p:nvPr/>
        </p:nvGrpSpPr>
        <p:grpSpPr>
          <a:xfrm>
            <a:off x="2942172" y="1590784"/>
            <a:ext cx="6239826" cy="4000554"/>
            <a:chOff x="2678282" y="1151549"/>
            <a:chExt cx="6835436" cy="4382419"/>
          </a:xfrm>
        </p:grpSpPr>
        <p:grpSp>
          <p:nvGrpSpPr>
            <p:cNvPr id="6" name="Group 5">
              <a:extLst>
                <a:ext uri="{FF2B5EF4-FFF2-40B4-BE49-F238E27FC236}">
                  <a16:creationId xmlns:a16="http://schemas.microsoft.com/office/drawing/2014/main" id="{0B5AB640-2700-6478-3158-BAFB0552D088}"/>
                </a:ext>
              </a:extLst>
            </p:cNvPr>
            <p:cNvGrpSpPr/>
            <p:nvPr/>
          </p:nvGrpSpPr>
          <p:grpSpPr>
            <a:xfrm>
              <a:off x="4600654" y="1151549"/>
              <a:ext cx="2990691" cy="2678846"/>
              <a:chOff x="3370187" y="1391776"/>
              <a:chExt cx="2990691" cy="2678846"/>
            </a:xfrm>
          </p:grpSpPr>
          <p:grpSp>
            <p:nvGrpSpPr>
              <p:cNvPr id="62" name="Group 61">
                <a:extLst>
                  <a:ext uri="{FF2B5EF4-FFF2-40B4-BE49-F238E27FC236}">
                    <a16:creationId xmlns:a16="http://schemas.microsoft.com/office/drawing/2014/main" id="{334EFFEE-C677-9FEC-E699-D1E438469CE2}"/>
                  </a:ext>
                </a:extLst>
              </p:cNvPr>
              <p:cNvGrpSpPr/>
              <p:nvPr/>
            </p:nvGrpSpPr>
            <p:grpSpPr>
              <a:xfrm>
                <a:off x="3370187" y="2575240"/>
                <a:ext cx="2990691" cy="1495382"/>
                <a:chOff x="3753869" y="3630141"/>
                <a:chExt cx="2990691" cy="1495382"/>
              </a:xfrm>
            </p:grpSpPr>
            <p:sp>
              <p:nvSpPr>
                <p:cNvPr id="64" name="Free-form: Shape 19">
                  <a:extLst>
                    <a:ext uri="{FF2B5EF4-FFF2-40B4-BE49-F238E27FC236}">
                      <a16:creationId xmlns:a16="http://schemas.microsoft.com/office/drawing/2014/main" id="{D0FB82F2-7F7E-7CCC-FEBB-4C2A2B3BE5F2}"/>
                    </a:ext>
                  </a:extLst>
                </p:cNvPr>
                <p:cNvSpPr>
                  <a:spLocks noChangeAspect="1"/>
                </p:cNvSpPr>
                <p:nvPr/>
              </p:nvSpPr>
              <p:spPr>
                <a:xfrm>
                  <a:off x="3753869" y="3630863"/>
                  <a:ext cx="2990691" cy="1494660"/>
                </a:xfrm>
                <a:custGeom>
                  <a:avLst/>
                  <a:gdLst>
                    <a:gd name="connsiteX0" fmla="*/ 0 w 2990691"/>
                    <a:gd name="connsiteY0" fmla="*/ 0 h 1494660"/>
                    <a:gd name="connsiteX1" fmla="*/ 2990691 w 2990691"/>
                    <a:gd name="connsiteY1" fmla="*/ 0 h 1494660"/>
                    <a:gd name="connsiteX2" fmla="*/ 2983007 w 2990691"/>
                    <a:gd name="connsiteY2" fmla="*/ 152172 h 1494660"/>
                    <a:gd name="connsiteX3" fmla="*/ 1495345 w 2990691"/>
                    <a:gd name="connsiteY3" fmla="*/ 1494660 h 1494660"/>
                    <a:gd name="connsiteX4" fmla="*/ 7684 w 2990691"/>
                    <a:gd name="connsiteY4" fmla="*/ 152172 h 1494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691" h="1494660">
                      <a:moveTo>
                        <a:pt x="0" y="0"/>
                      </a:moveTo>
                      <a:lnTo>
                        <a:pt x="2990691" y="0"/>
                      </a:lnTo>
                      <a:lnTo>
                        <a:pt x="2983007" y="152172"/>
                      </a:lnTo>
                      <a:cubicBezTo>
                        <a:pt x="2906428" y="906228"/>
                        <a:pt x="2269605" y="1494660"/>
                        <a:pt x="1495345" y="1494660"/>
                      </a:cubicBezTo>
                      <a:cubicBezTo>
                        <a:pt x="721086" y="1494660"/>
                        <a:pt x="84262" y="906228"/>
                        <a:pt x="7684" y="152172"/>
                      </a:cubicBezTo>
                      <a:close/>
                    </a:path>
                  </a:pathLst>
                </a:custGeom>
                <a:solidFill>
                  <a:schemeClr val="bg1">
                    <a:lumMod val="85000"/>
                  </a:schemeClr>
                </a:solidFill>
                <a:ln w="155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5" name="Free-form: Shape 20">
                  <a:extLst>
                    <a:ext uri="{FF2B5EF4-FFF2-40B4-BE49-F238E27FC236}">
                      <a16:creationId xmlns:a16="http://schemas.microsoft.com/office/drawing/2014/main" id="{5DCEC683-77AF-C63E-10AF-A5CD4365C5E5}"/>
                    </a:ext>
                  </a:extLst>
                </p:cNvPr>
                <p:cNvSpPr>
                  <a:spLocks noChangeAspect="1"/>
                </p:cNvSpPr>
                <p:nvPr/>
              </p:nvSpPr>
              <p:spPr>
                <a:xfrm>
                  <a:off x="3907362" y="3630141"/>
                  <a:ext cx="2683704" cy="1341853"/>
                </a:xfrm>
                <a:custGeom>
                  <a:avLst/>
                  <a:gdLst>
                    <a:gd name="connsiteX0" fmla="*/ 0 w 2683704"/>
                    <a:gd name="connsiteY0" fmla="*/ 0 h 1341853"/>
                    <a:gd name="connsiteX1" fmla="*/ 2683704 w 2683704"/>
                    <a:gd name="connsiteY1" fmla="*/ 0 h 1341853"/>
                    <a:gd name="connsiteX2" fmla="*/ 2683704 w 2683704"/>
                    <a:gd name="connsiteY2" fmla="*/ 1 h 1341853"/>
                    <a:gd name="connsiteX3" fmla="*/ 1341852 w 2683704"/>
                    <a:gd name="connsiteY3" fmla="*/ 1341853 h 1341853"/>
                    <a:gd name="connsiteX4" fmla="*/ 0 w 2683704"/>
                    <a:gd name="connsiteY4" fmla="*/ 1 h 1341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3704" h="1341853">
                      <a:moveTo>
                        <a:pt x="0" y="0"/>
                      </a:moveTo>
                      <a:lnTo>
                        <a:pt x="2683704" y="0"/>
                      </a:lnTo>
                      <a:lnTo>
                        <a:pt x="2683704" y="1"/>
                      </a:lnTo>
                      <a:cubicBezTo>
                        <a:pt x="2683704" y="741085"/>
                        <a:pt x="2082936" y="1341853"/>
                        <a:pt x="1341852" y="1341853"/>
                      </a:cubicBezTo>
                      <a:cubicBezTo>
                        <a:pt x="600768" y="1341853"/>
                        <a:pt x="0" y="741085"/>
                        <a:pt x="0" y="1"/>
                      </a:cubicBezTo>
                      <a:close/>
                    </a:path>
                  </a:pathLst>
                </a:custGeom>
                <a:solidFill>
                  <a:schemeClr val="bg1"/>
                </a:solidFill>
                <a:ln w="155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3" name="Oval 62">
                <a:extLst>
                  <a:ext uri="{FF2B5EF4-FFF2-40B4-BE49-F238E27FC236}">
                    <a16:creationId xmlns:a16="http://schemas.microsoft.com/office/drawing/2014/main" id="{265E6640-6EFC-81E7-6C14-0E4C5EF778B8}"/>
                  </a:ext>
                </a:extLst>
              </p:cNvPr>
              <p:cNvSpPr>
                <a:spLocks noChangeAspect="1"/>
              </p:cNvSpPr>
              <p:nvPr/>
            </p:nvSpPr>
            <p:spPr>
              <a:xfrm>
                <a:off x="3691102" y="1391776"/>
                <a:ext cx="2348860" cy="2348860"/>
              </a:xfrm>
              <a:prstGeom prst="ellipse">
                <a:avLst/>
              </a:prstGeom>
              <a:gradFill flip="none" rotWithShape="1">
                <a:gsLst>
                  <a:gs pos="100000">
                    <a:schemeClr val="bg1"/>
                  </a:gs>
                  <a:gs pos="0">
                    <a:schemeClr val="bg1">
                      <a:lumMod val="90000"/>
                    </a:schemeClr>
                  </a:gs>
                </a:gsLst>
                <a:lin ang="7200000" scaled="0"/>
                <a:tileRect/>
              </a:gradFill>
              <a:ln w="3175">
                <a:solidFill>
                  <a:schemeClr val="bg2"/>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endParaRPr lang="en-US" sz="2000" b="1" dirty="0">
                  <a:solidFill>
                    <a:schemeClr val="tx2"/>
                  </a:solidFill>
                </a:endParaRPr>
              </a:p>
              <a:p>
                <a:pPr algn="ctr"/>
                <a:r>
                  <a:rPr lang="en-US" sz="2000" b="1" dirty="0">
                    <a:solidFill>
                      <a:schemeClr val="tx1">
                        <a:lumMod val="65000"/>
                        <a:lumOff val="35000"/>
                      </a:schemeClr>
                    </a:solidFill>
                  </a:rPr>
                  <a:t>Agent Upskilling </a:t>
                </a:r>
              </a:p>
              <a:p>
                <a:pPr algn="ctr"/>
                <a:r>
                  <a:rPr lang="en-US" sz="2000" b="1" dirty="0">
                    <a:solidFill>
                      <a:schemeClr val="tx1">
                        <a:lumMod val="65000"/>
                        <a:lumOff val="35000"/>
                      </a:schemeClr>
                    </a:solidFill>
                  </a:rPr>
                  <a:t>Program</a:t>
                </a:r>
              </a:p>
            </p:txBody>
          </p:sp>
        </p:grpSp>
        <p:grpSp>
          <p:nvGrpSpPr>
            <p:cNvPr id="7" name="Group 6">
              <a:extLst>
                <a:ext uri="{FF2B5EF4-FFF2-40B4-BE49-F238E27FC236}">
                  <a16:creationId xmlns:a16="http://schemas.microsoft.com/office/drawing/2014/main" id="{1E237372-AF0D-314C-5712-388AD1C6F949}"/>
                </a:ext>
              </a:extLst>
            </p:cNvPr>
            <p:cNvGrpSpPr/>
            <p:nvPr/>
          </p:nvGrpSpPr>
          <p:grpSpPr>
            <a:xfrm>
              <a:off x="2678282" y="1814632"/>
              <a:ext cx="1040760" cy="1040760"/>
              <a:chOff x="2700353" y="1814633"/>
              <a:chExt cx="1040760" cy="1040760"/>
            </a:xfrm>
          </p:grpSpPr>
          <p:grpSp>
            <p:nvGrpSpPr>
              <p:cNvPr id="58" name="Group 57">
                <a:extLst>
                  <a:ext uri="{FF2B5EF4-FFF2-40B4-BE49-F238E27FC236}">
                    <a16:creationId xmlns:a16="http://schemas.microsoft.com/office/drawing/2014/main" id="{78D01535-358A-E060-F4B0-698BC17A6313}"/>
                  </a:ext>
                </a:extLst>
              </p:cNvPr>
              <p:cNvGrpSpPr/>
              <p:nvPr/>
            </p:nvGrpSpPr>
            <p:grpSpPr>
              <a:xfrm>
                <a:off x="2700353" y="1814633"/>
                <a:ext cx="1040760" cy="1040760"/>
                <a:chOff x="2158571" y="1920780"/>
                <a:chExt cx="1040760" cy="1040760"/>
              </a:xfrm>
            </p:grpSpPr>
            <p:sp>
              <p:nvSpPr>
                <p:cNvPr id="60" name="Oval 59">
                  <a:extLst>
                    <a:ext uri="{FF2B5EF4-FFF2-40B4-BE49-F238E27FC236}">
                      <a16:creationId xmlns:a16="http://schemas.microsoft.com/office/drawing/2014/main" id="{D9D81D37-969F-CB44-97CF-EDEACFABC3F4}"/>
                    </a:ext>
                  </a:extLst>
                </p:cNvPr>
                <p:cNvSpPr>
                  <a:spLocks noChangeAspect="1"/>
                </p:cNvSpPr>
                <p:nvPr/>
              </p:nvSpPr>
              <p:spPr>
                <a:xfrm>
                  <a:off x="2158571" y="1920780"/>
                  <a:ext cx="1040760" cy="1040760"/>
                </a:xfrm>
                <a:prstGeom prst="ellipse">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B9D96BFA-44D9-43EB-97F8-12B03A55E31C}"/>
                    </a:ext>
                  </a:extLst>
                </p:cNvPr>
                <p:cNvSpPr>
                  <a:spLocks noChangeAspect="1"/>
                </p:cNvSpPr>
                <p:nvPr/>
              </p:nvSpPr>
              <p:spPr>
                <a:xfrm>
                  <a:off x="2295525" y="2057734"/>
                  <a:ext cx="766852" cy="766852"/>
                </a:xfrm>
                <a:prstGeom prst="ellipse">
                  <a:avLst/>
                </a:prstGeom>
                <a:solidFill>
                  <a:schemeClr val="bg1">
                    <a:lumMod val="95000"/>
                  </a:schemeClr>
                </a:solidFill>
                <a:ln w="5080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9" name="Graphic 58">
                <a:extLst>
                  <a:ext uri="{FF2B5EF4-FFF2-40B4-BE49-F238E27FC236}">
                    <a16:creationId xmlns:a16="http://schemas.microsoft.com/office/drawing/2014/main" id="{B91C28E9-819C-1D8C-DB5F-E813189E6D7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90769" y="2133600"/>
                <a:ext cx="464656" cy="447354"/>
              </a:xfrm>
              <a:prstGeom prst="rect">
                <a:avLst/>
              </a:prstGeom>
            </p:spPr>
          </p:pic>
        </p:grpSp>
        <p:grpSp>
          <p:nvGrpSpPr>
            <p:cNvPr id="8" name="Group 7">
              <a:extLst>
                <a:ext uri="{FF2B5EF4-FFF2-40B4-BE49-F238E27FC236}">
                  <a16:creationId xmlns:a16="http://schemas.microsoft.com/office/drawing/2014/main" id="{D69058CC-B764-5145-988C-89C45DC67A04}"/>
                </a:ext>
              </a:extLst>
            </p:cNvPr>
            <p:cNvGrpSpPr/>
            <p:nvPr/>
          </p:nvGrpSpPr>
          <p:grpSpPr>
            <a:xfrm>
              <a:off x="3126283" y="3347183"/>
              <a:ext cx="1040760" cy="1040760"/>
              <a:chOff x="3199972" y="3320144"/>
              <a:chExt cx="1040760" cy="1040760"/>
            </a:xfrm>
          </p:grpSpPr>
          <p:grpSp>
            <p:nvGrpSpPr>
              <p:cNvPr id="54" name="Group 53">
                <a:extLst>
                  <a:ext uri="{FF2B5EF4-FFF2-40B4-BE49-F238E27FC236}">
                    <a16:creationId xmlns:a16="http://schemas.microsoft.com/office/drawing/2014/main" id="{0F4ADE90-3512-D8D9-F303-F50BA305BE3B}"/>
                  </a:ext>
                </a:extLst>
              </p:cNvPr>
              <p:cNvGrpSpPr/>
              <p:nvPr/>
            </p:nvGrpSpPr>
            <p:grpSpPr>
              <a:xfrm>
                <a:off x="3199972" y="3320144"/>
                <a:ext cx="1040760" cy="1040760"/>
                <a:chOff x="2158571" y="1920780"/>
                <a:chExt cx="1040760" cy="1040760"/>
              </a:xfrm>
            </p:grpSpPr>
            <p:sp>
              <p:nvSpPr>
                <p:cNvPr id="56" name="Oval 55">
                  <a:extLst>
                    <a:ext uri="{FF2B5EF4-FFF2-40B4-BE49-F238E27FC236}">
                      <a16:creationId xmlns:a16="http://schemas.microsoft.com/office/drawing/2014/main" id="{41B2BFB8-F448-EBCA-1D4D-110AA913AFFD}"/>
                    </a:ext>
                  </a:extLst>
                </p:cNvPr>
                <p:cNvSpPr>
                  <a:spLocks noChangeAspect="1"/>
                </p:cNvSpPr>
                <p:nvPr/>
              </p:nvSpPr>
              <p:spPr>
                <a:xfrm>
                  <a:off x="2158571" y="1920780"/>
                  <a:ext cx="1040760" cy="1040760"/>
                </a:xfrm>
                <a:prstGeom prst="ellipse">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7166F9D7-22E0-EC15-4352-06098C338F3A}"/>
                    </a:ext>
                  </a:extLst>
                </p:cNvPr>
                <p:cNvSpPr>
                  <a:spLocks noChangeAspect="1"/>
                </p:cNvSpPr>
                <p:nvPr/>
              </p:nvSpPr>
              <p:spPr>
                <a:xfrm>
                  <a:off x="2295525" y="2057734"/>
                  <a:ext cx="766852" cy="766852"/>
                </a:xfrm>
                <a:prstGeom prst="ellipse">
                  <a:avLst/>
                </a:prstGeom>
                <a:solidFill>
                  <a:schemeClr val="bg1">
                    <a:lumMod val="95000"/>
                  </a:schemeClr>
                </a:solidFill>
                <a:ln w="5080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5" name="Graphic 54">
                <a:extLst>
                  <a:ext uri="{FF2B5EF4-FFF2-40B4-BE49-F238E27FC236}">
                    <a16:creationId xmlns:a16="http://schemas.microsoft.com/office/drawing/2014/main" id="{D69DB7D7-4168-03AD-644E-75CC650CFDC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55425" y="3570433"/>
                <a:ext cx="522116" cy="540182"/>
              </a:xfrm>
              <a:prstGeom prst="rect">
                <a:avLst/>
              </a:prstGeom>
            </p:spPr>
          </p:pic>
        </p:grpSp>
        <p:grpSp>
          <p:nvGrpSpPr>
            <p:cNvPr id="9" name="Group 8">
              <a:extLst>
                <a:ext uri="{FF2B5EF4-FFF2-40B4-BE49-F238E27FC236}">
                  <a16:creationId xmlns:a16="http://schemas.microsoft.com/office/drawing/2014/main" id="{637BEC90-B10C-1F7E-6FC7-28C43F7BF39C}"/>
                </a:ext>
              </a:extLst>
            </p:cNvPr>
            <p:cNvGrpSpPr/>
            <p:nvPr/>
          </p:nvGrpSpPr>
          <p:grpSpPr>
            <a:xfrm>
              <a:off x="4540789" y="4493208"/>
              <a:ext cx="1040760" cy="1040760"/>
              <a:chOff x="4634524" y="4291346"/>
              <a:chExt cx="1040760" cy="1040760"/>
            </a:xfrm>
          </p:grpSpPr>
          <p:grpSp>
            <p:nvGrpSpPr>
              <p:cNvPr id="50" name="Group 49">
                <a:extLst>
                  <a:ext uri="{FF2B5EF4-FFF2-40B4-BE49-F238E27FC236}">
                    <a16:creationId xmlns:a16="http://schemas.microsoft.com/office/drawing/2014/main" id="{E28F4F2B-85D1-37C9-66B1-BDE982151187}"/>
                  </a:ext>
                </a:extLst>
              </p:cNvPr>
              <p:cNvGrpSpPr/>
              <p:nvPr/>
            </p:nvGrpSpPr>
            <p:grpSpPr>
              <a:xfrm>
                <a:off x="4634524" y="4291346"/>
                <a:ext cx="1040760" cy="1040760"/>
                <a:chOff x="2158571" y="1920780"/>
                <a:chExt cx="1040760" cy="1040760"/>
              </a:xfrm>
            </p:grpSpPr>
            <p:sp>
              <p:nvSpPr>
                <p:cNvPr id="52" name="Oval 51">
                  <a:extLst>
                    <a:ext uri="{FF2B5EF4-FFF2-40B4-BE49-F238E27FC236}">
                      <a16:creationId xmlns:a16="http://schemas.microsoft.com/office/drawing/2014/main" id="{8A0CF003-53BD-5AF7-8717-9F2A1E932BF4}"/>
                    </a:ext>
                  </a:extLst>
                </p:cNvPr>
                <p:cNvSpPr>
                  <a:spLocks noChangeAspect="1"/>
                </p:cNvSpPr>
                <p:nvPr/>
              </p:nvSpPr>
              <p:spPr>
                <a:xfrm>
                  <a:off x="2158571" y="1920780"/>
                  <a:ext cx="1040760" cy="1040760"/>
                </a:xfrm>
                <a:prstGeom prst="ellipse">
                  <a:avLst/>
                </a:prstGeom>
                <a:solidFill>
                  <a:schemeClr val="bg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1453E2AD-27CA-60B2-A63B-BD90CD78ACDB}"/>
                    </a:ext>
                  </a:extLst>
                </p:cNvPr>
                <p:cNvSpPr>
                  <a:spLocks noChangeAspect="1"/>
                </p:cNvSpPr>
                <p:nvPr/>
              </p:nvSpPr>
              <p:spPr>
                <a:xfrm>
                  <a:off x="2295525" y="2057734"/>
                  <a:ext cx="766852" cy="766852"/>
                </a:xfrm>
                <a:prstGeom prst="ellipse">
                  <a:avLst/>
                </a:prstGeom>
                <a:solidFill>
                  <a:schemeClr val="bg1">
                    <a:lumMod val="95000"/>
                  </a:schemeClr>
                </a:solidFill>
                <a:ln w="5080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1" name="Graphic 50">
                <a:extLst>
                  <a:ext uri="{FF2B5EF4-FFF2-40B4-BE49-F238E27FC236}">
                    <a16:creationId xmlns:a16="http://schemas.microsoft.com/office/drawing/2014/main" id="{89B323D5-BE22-1566-75E9-35B9E006EB8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846299" y="4525216"/>
                <a:ext cx="617209" cy="643080"/>
              </a:xfrm>
              <a:prstGeom prst="rect">
                <a:avLst/>
              </a:prstGeom>
            </p:spPr>
          </p:pic>
        </p:grpSp>
        <p:grpSp>
          <p:nvGrpSpPr>
            <p:cNvPr id="10" name="Group 9">
              <a:extLst>
                <a:ext uri="{FF2B5EF4-FFF2-40B4-BE49-F238E27FC236}">
                  <a16:creationId xmlns:a16="http://schemas.microsoft.com/office/drawing/2014/main" id="{D0384DD2-7A38-7921-E3DA-0B98E48FAACB}"/>
                </a:ext>
              </a:extLst>
            </p:cNvPr>
            <p:cNvGrpSpPr/>
            <p:nvPr/>
          </p:nvGrpSpPr>
          <p:grpSpPr>
            <a:xfrm>
              <a:off x="6611828" y="4481018"/>
              <a:ext cx="1040760" cy="1040760"/>
              <a:chOff x="6516718" y="4291346"/>
              <a:chExt cx="1040760" cy="1040760"/>
            </a:xfrm>
          </p:grpSpPr>
          <p:grpSp>
            <p:nvGrpSpPr>
              <p:cNvPr id="46" name="Group 45">
                <a:extLst>
                  <a:ext uri="{FF2B5EF4-FFF2-40B4-BE49-F238E27FC236}">
                    <a16:creationId xmlns:a16="http://schemas.microsoft.com/office/drawing/2014/main" id="{6AB10E9D-6B61-63E1-3F69-A1E28149489B}"/>
                  </a:ext>
                </a:extLst>
              </p:cNvPr>
              <p:cNvGrpSpPr/>
              <p:nvPr/>
            </p:nvGrpSpPr>
            <p:grpSpPr>
              <a:xfrm>
                <a:off x="6516718" y="4291346"/>
                <a:ext cx="1040760" cy="1040760"/>
                <a:chOff x="2158571" y="1920780"/>
                <a:chExt cx="1040760" cy="1040760"/>
              </a:xfrm>
            </p:grpSpPr>
            <p:sp>
              <p:nvSpPr>
                <p:cNvPr id="48" name="Oval 47">
                  <a:extLst>
                    <a:ext uri="{FF2B5EF4-FFF2-40B4-BE49-F238E27FC236}">
                      <a16:creationId xmlns:a16="http://schemas.microsoft.com/office/drawing/2014/main" id="{22F95BB1-57A4-EE5D-83B5-E39799DB663D}"/>
                    </a:ext>
                  </a:extLst>
                </p:cNvPr>
                <p:cNvSpPr>
                  <a:spLocks noChangeAspect="1"/>
                </p:cNvSpPr>
                <p:nvPr/>
              </p:nvSpPr>
              <p:spPr>
                <a:xfrm>
                  <a:off x="2158571" y="1920780"/>
                  <a:ext cx="1040760" cy="1040760"/>
                </a:xfrm>
                <a:prstGeom prst="ellipse">
                  <a:avLst/>
                </a:prstGeom>
                <a:solidFill>
                  <a:schemeClr val="bg1"/>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00656856-5803-B2C6-C2AC-A494451B7F3F}"/>
                    </a:ext>
                  </a:extLst>
                </p:cNvPr>
                <p:cNvSpPr>
                  <a:spLocks noChangeAspect="1"/>
                </p:cNvSpPr>
                <p:nvPr/>
              </p:nvSpPr>
              <p:spPr>
                <a:xfrm>
                  <a:off x="2295525" y="2057734"/>
                  <a:ext cx="766852" cy="766852"/>
                </a:xfrm>
                <a:prstGeom prst="ellipse">
                  <a:avLst/>
                </a:prstGeom>
                <a:solidFill>
                  <a:schemeClr val="bg1">
                    <a:lumMod val="95000"/>
                  </a:schemeClr>
                </a:solidFill>
                <a:ln w="5080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7" name="Graphic 46">
                <a:extLst>
                  <a:ext uri="{FF2B5EF4-FFF2-40B4-BE49-F238E27FC236}">
                    <a16:creationId xmlns:a16="http://schemas.microsoft.com/office/drawing/2014/main" id="{C47F9D40-A01F-D7A0-40D5-DB01FDDD1F5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690946" y="4513801"/>
                <a:ext cx="601179" cy="620230"/>
              </a:xfrm>
              <a:prstGeom prst="rect">
                <a:avLst/>
              </a:prstGeom>
            </p:spPr>
          </p:pic>
        </p:grpSp>
        <p:grpSp>
          <p:nvGrpSpPr>
            <p:cNvPr id="11" name="Group 10">
              <a:extLst>
                <a:ext uri="{FF2B5EF4-FFF2-40B4-BE49-F238E27FC236}">
                  <a16:creationId xmlns:a16="http://schemas.microsoft.com/office/drawing/2014/main" id="{6072A5CF-0390-225F-0946-2EC9ACAEC388}"/>
                </a:ext>
              </a:extLst>
            </p:cNvPr>
            <p:cNvGrpSpPr/>
            <p:nvPr/>
          </p:nvGrpSpPr>
          <p:grpSpPr>
            <a:xfrm>
              <a:off x="8055452" y="3341344"/>
              <a:ext cx="1040760" cy="1040760"/>
              <a:chOff x="7878532" y="3320144"/>
              <a:chExt cx="1040760" cy="1040760"/>
            </a:xfrm>
          </p:grpSpPr>
          <p:grpSp>
            <p:nvGrpSpPr>
              <p:cNvPr id="42" name="Group 41">
                <a:extLst>
                  <a:ext uri="{FF2B5EF4-FFF2-40B4-BE49-F238E27FC236}">
                    <a16:creationId xmlns:a16="http://schemas.microsoft.com/office/drawing/2014/main" id="{D02C89CE-F750-7411-2385-1E75DD8212C0}"/>
                  </a:ext>
                </a:extLst>
              </p:cNvPr>
              <p:cNvGrpSpPr/>
              <p:nvPr/>
            </p:nvGrpSpPr>
            <p:grpSpPr>
              <a:xfrm>
                <a:off x="7878532" y="3320144"/>
                <a:ext cx="1040760" cy="1040760"/>
                <a:chOff x="2158571" y="1920780"/>
                <a:chExt cx="1040760" cy="1040760"/>
              </a:xfrm>
            </p:grpSpPr>
            <p:sp>
              <p:nvSpPr>
                <p:cNvPr id="44" name="Oval 43">
                  <a:extLst>
                    <a:ext uri="{FF2B5EF4-FFF2-40B4-BE49-F238E27FC236}">
                      <a16:creationId xmlns:a16="http://schemas.microsoft.com/office/drawing/2014/main" id="{32529B8A-CA21-42C2-6B6A-8FD317400980}"/>
                    </a:ext>
                  </a:extLst>
                </p:cNvPr>
                <p:cNvSpPr>
                  <a:spLocks noChangeAspect="1"/>
                </p:cNvSpPr>
                <p:nvPr/>
              </p:nvSpPr>
              <p:spPr>
                <a:xfrm>
                  <a:off x="2158571" y="1920780"/>
                  <a:ext cx="1040760" cy="1040760"/>
                </a:xfrm>
                <a:prstGeom prst="ellipse">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9C74BD13-157B-2CD5-FA50-27B861FF75C9}"/>
                    </a:ext>
                  </a:extLst>
                </p:cNvPr>
                <p:cNvSpPr>
                  <a:spLocks noChangeAspect="1"/>
                </p:cNvSpPr>
                <p:nvPr/>
              </p:nvSpPr>
              <p:spPr>
                <a:xfrm>
                  <a:off x="2295525" y="2057734"/>
                  <a:ext cx="766852" cy="766852"/>
                </a:xfrm>
                <a:prstGeom prst="ellipse">
                  <a:avLst/>
                </a:prstGeom>
                <a:solidFill>
                  <a:schemeClr val="bg1">
                    <a:lumMod val="95000"/>
                  </a:schemeClr>
                </a:solidFill>
                <a:ln w="5080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3" name="Graphic 42">
                <a:extLst>
                  <a:ext uri="{FF2B5EF4-FFF2-40B4-BE49-F238E27FC236}">
                    <a16:creationId xmlns:a16="http://schemas.microsoft.com/office/drawing/2014/main" id="{57064CB0-ADDA-1A79-6EE6-C8B1FF0B3D6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144608" y="3570433"/>
                <a:ext cx="539205" cy="530817"/>
              </a:xfrm>
              <a:prstGeom prst="rect">
                <a:avLst/>
              </a:prstGeom>
            </p:spPr>
          </p:pic>
        </p:grpSp>
        <p:grpSp>
          <p:nvGrpSpPr>
            <p:cNvPr id="12" name="Group 11">
              <a:extLst>
                <a:ext uri="{FF2B5EF4-FFF2-40B4-BE49-F238E27FC236}">
                  <a16:creationId xmlns:a16="http://schemas.microsoft.com/office/drawing/2014/main" id="{BAE8D15E-5A2C-6ECC-35F9-7B2BD09908A5}"/>
                </a:ext>
              </a:extLst>
            </p:cNvPr>
            <p:cNvGrpSpPr/>
            <p:nvPr/>
          </p:nvGrpSpPr>
          <p:grpSpPr>
            <a:xfrm>
              <a:off x="8472958" y="1804701"/>
              <a:ext cx="1040760" cy="1040760"/>
              <a:chOff x="8450885" y="1805599"/>
              <a:chExt cx="1040760" cy="1040760"/>
            </a:xfrm>
          </p:grpSpPr>
          <p:grpSp>
            <p:nvGrpSpPr>
              <p:cNvPr id="38" name="Group 37">
                <a:extLst>
                  <a:ext uri="{FF2B5EF4-FFF2-40B4-BE49-F238E27FC236}">
                    <a16:creationId xmlns:a16="http://schemas.microsoft.com/office/drawing/2014/main" id="{84861E7B-F562-8588-6C7F-499C39E6DB28}"/>
                  </a:ext>
                </a:extLst>
              </p:cNvPr>
              <p:cNvGrpSpPr/>
              <p:nvPr/>
            </p:nvGrpSpPr>
            <p:grpSpPr>
              <a:xfrm>
                <a:off x="8450885" y="1805599"/>
                <a:ext cx="1040760" cy="1040760"/>
                <a:chOff x="2158571" y="1920780"/>
                <a:chExt cx="1040760" cy="1040760"/>
              </a:xfrm>
            </p:grpSpPr>
            <p:sp>
              <p:nvSpPr>
                <p:cNvPr id="40" name="Oval 39">
                  <a:extLst>
                    <a:ext uri="{FF2B5EF4-FFF2-40B4-BE49-F238E27FC236}">
                      <a16:creationId xmlns:a16="http://schemas.microsoft.com/office/drawing/2014/main" id="{C57EBE9C-A3EC-5CA7-B802-00C5DD4BC1B7}"/>
                    </a:ext>
                  </a:extLst>
                </p:cNvPr>
                <p:cNvSpPr>
                  <a:spLocks noChangeAspect="1"/>
                </p:cNvSpPr>
                <p:nvPr/>
              </p:nvSpPr>
              <p:spPr>
                <a:xfrm>
                  <a:off x="2158571" y="1920780"/>
                  <a:ext cx="1040760" cy="1040760"/>
                </a:xfrm>
                <a:prstGeom prst="ellipse">
                  <a:avLst/>
                </a:prstGeom>
                <a:solidFill>
                  <a:schemeClr val="bg1"/>
                </a:solid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DF4CB65-5B78-D2AB-0774-2E38A6B8DCD2}"/>
                    </a:ext>
                  </a:extLst>
                </p:cNvPr>
                <p:cNvSpPr>
                  <a:spLocks noChangeAspect="1"/>
                </p:cNvSpPr>
                <p:nvPr/>
              </p:nvSpPr>
              <p:spPr>
                <a:xfrm>
                  <a:off x="2295525" y="2057734"/>
                  <a:ext cx="766852" cy="766852"/>
                </a:xfrm>
                <a:prstGeom prst="ellipse">
                  <a:avLst/>
                </a:prstGeom>
                <a:solidFill>
                  <a:schemeClr val="bg1">
                    <a:lumMod val="95000"/>
                  </a:schemeClr>
                </a:solidFill>
                <a:ln w="5080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9" name="Graphic 38">
                <a:extLst>
                  <a:ext uri="{FF2B5EF4-FFF2-40B4-BE49-F238E27FC236}">
                    <a16:creationId xmlns:a16="http://schemas.microsoft.com/office/drawing/2014/main" id="{856CDBAD-5A5A-569F-3033-8A3F9650DA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709961" y="2023893"/>
                <a:ext cx="566774" cy="557958"/>
              </a:xfrm>
              <a:prstGeom prst="rect">
                <a:avLst/>
              </a:prstGeom>
            </p:spPr>
          </p:pic>
        </p:grpSp>
        <p:grpSp>
          <p:nvGrpSpPr>
            <p:cNvPr id="13" name="Group 12">
              <a:extLst>
                <a:ext uri="{FF2B5EF4-FFF2-40B4-BE49-F238E27FC236}">
                  <a16:creationId xmlns:a16="http://schemas.microsoft.com/office/drawing/2014/main" id="{74581CBF-B60A-77B6-AF87-24E619D54B54}"/>
                </a:ext>
              </a:extLst>
            </p:cNvPr>
            <p:cNvGrpSpPr/>
            <p:nvPr/>
          </p:nvGrpSpPr>
          <p:grpSpPr>
            <a:xfrm>
              <a:off x="3736159" y="2209757"/>
              <a:ext cx="1069882" cy="240549"/>
              <a:chOff x="3736159" y="2209757"/>
              <a:chExt cx="1069882" cy="240549"/>
            </a:xfrm>
          </p:grpSpPr>
          <p:sp>
            <p:nvSpPr>
              <p:cNvPr id="35" name="Rectangle: Rounded Corners 50">
                <a:extLst>
                  <a:ext uri="{FF2B5EF4-FFF2-40B4-BE49-F238E27FC236}">
                    <a16:creationId xmlns:a16="http://schemas.microsoft.com/office/drawing/2014/main" id="{B83E3492-9A3D-BE8D-1F32-27EF83B9C4CD}"/>
                  </a:ext>
                </a:extLst>
              </p:cNvPr>
              <p:cNvSpPr>
                <a:spLocks noChangeAspect="1"/>
              </p:cNvSpPr>
              <p:nvPr/>
            </p:nvSpPr>
            <p:spPr>
              <a:xfrm>
                <a:off x="3736159" y="2263172"/>
                <a:ext cx="854928" cy="125613"/>
              </a:xfrm>
              <a:custGeom>
                <a:avLst/>
                <a:gdLst>
                  <a:gd name="connsiteX0" fmla="*/ 0 w 1514167"/>
                  <a:gd name="connsiteY0" fmla="*/ 62692 h 201413"/>
                  <a:gd name="connsiteX1" fmla="*/ 62692 w 1514167"/>
                  <a:gd name="connsiteY1" fmla="*/ 0 h 201413"/>
                  <a:gd name="connsiteX2" fmla="*/ 1451475 w 1514167"/>
                  <a:gd name="connsiteY2" fmla="*/ 0 h 201413"/>
                  <a:gd name="connsiteX3" fmla="*/ 1514167 w 1514167"/>
                  <a:gd name="connsiteY3" fmla="*/ 62692 h 201413"/>
                  <a:gd name="connsiteX4" fmla="*/ 1514167 w 1514167"/>
                  <a:gd name="connsiteY4" fmla="*/ 138721 h 201413"/>
                  <a:gd name="connsiteX5" fmla="*/ 1451475 w 1514167"/>
                  <a:gd name="connsiteY5" fmla="*/ 201413 h 201413"/>
                  <a:gd name="connsiteX6" fmla="*/ 62692 w 1514167"/>
                  <a:gd name="connsiteY6" fmla="*/ 201413 h 201413"/>
                  <a:gd name="connsiteX7" fmla="*/ 0 w 1514167"/>
                  <a:gd name="connsiteY7" fmla="*/ 138721 h 201413"/>
                  <a:gd name="connsiteX8" fmla="*/ 0 w 1514167"/>
                  <a:gd name="connsiteY8" fmla="*/ 62692 h 201413"/>
                  <a:gd name="connsiteX0" fmla="*/ 0 w 1514167"/>
                  <a:gd name="connsiteY0" fmla="*/ 62692 h 201413"/>
                  <a:gd name="connsiteX1" fmla="*/ 62692 w 1514167"/>
                  <a:gd name="connsiteY1" fmla="*/ 0 h 201413"/>
                  <a:gd name="connsiteX2" fmla="*/ 1451475 w 1514167"/>
                  <a:gd name="connsiteY2" fmla="*/ 0 h 201413"/>
                  <a:gd name="connsiteX3" fmla="*/ 1514167 w 1514167"/>
                  <a:gd name="connsiteY3" fmla="*/ 62692 h 201413"/>
                  <a:gd name="connsiteX4" fmla="*/ 1514167 w 1514167"/>
                  <a:gd name="connsiteY4" fmla="*/ 138721 h 201413"/>
                  <a:gd name="connsiteX5" fmla="*/ 1453856 w 1514167"/>
                  <a:gd name="connsiteY5" fmla="*/ 172838 h 201413"/>
                  <a:gd name="connsiteX6" fmla="*/ 62692 w 1514167"/>
                  <a:gd name="connsiteY6" fmla="*/ 201413 h 201413"/>
                  <a:gd name="connsiteX7" fmla="*/ 0 w 1514167"/>
                  <a:gd name="connsiteY7" fmla="*/ 138721 h 201413"/>
                  <a:gd name="connsiteX8" fmla="*/ 0 w 1514167"/>
                  <a:gd name="connsiteY8" fmla="*/ 62692 h 201413"/>
                  <a:gd name="connsiteX0" fmla="*/ 0 w 1514167"/>
                  <a:gd name="connsiteY0" fmla="*/ 62692 h 201413"/>
                  <a:gd name="connsiteX1" fmla="*/ 62692 w 1514167"/>
                  <a:gd name="connsiteY1" fmla="*/ 0 h 201413"/>
                  <a:gd name="connsiteX2" fmla="*/ 1453856 w 1514167"/>
                  <a:gd name="connsiteY2" fmla="*/ 28575 h 201413"/>
                  <a:gd name="connsiteX3" fmla="*/ 1514167 w 1514167"/>
                  <a:gd name="connsiteY3" fmla="*/ 62692 h 201413"/>
                  <a:gd name="connsiteX4" fmla="*/ 1514167 w 1514167"/>
                  <a:gd name="connsiteY4" fmla="*/ 138721 h 201413"/>
                  <a:gd name="connsiteX5" fmla="*/ 1453856 w 1514167"/>
                  <a:gd name="connsiteY5" fmla="*/ 172838 h 201413"/>
                  <a:gd name="connsiteX6" fmla="*/ 62692 w 1514167"/>
                  <a:gd name="connsiteY6" fmla="*/ 201413 h 201413"/>
                  <a:gd name="connsiteX7" fmla="*/ 0 w 1514167"/>
                  <a:gd name="connsiteY7" fmla="*/ 138721 h 201413"/>
                  <a:gd name="connsiteX8" fmla="*/ 0 w 1514167"/>
                  <a:gd name="connsiteY8" fmla="*/ 62692 h 201413"/>
                  <a:gd name="connsiteX0" fmla="*/ 0 w 1568936"/>
                  <a:gd name="connsiteY0" fmla="*/ 62692 h 201413"/>
                  <a:gd name="connsiteX1" fmla="*/ 62692 w 1568936"/>
                  <a:gd name="connsiteY1" fmla="*/ 0 h 201413"/>
                  <a:gd name="connsiteX2" fmla="*/ 1453856 w 1568936"/>
                  <a:gd name="connsiteY2" fmla="*/ 28575 h 201413"/>
                  <a:gd name="connsiteX3" fmla="*/ 1568936 w 1568936"/>
                  <a:gd name="connsiteY3" fmla="*/ 38879 h 201413"/>
                  <a:gd name="connsiteX4" fmla="*/ 1514167 w 1568936"/>
                  <a:gd name="connsiteY4" fmla="*/ 138721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53856 w 1568936"/>
                  <a:gd name="connsiteY2" fmla="*/ 28575 h 201413"/>
                  <a:gd name="connsiteX3" fmla="*/ 1568936 w 1568936"/>
                  <a:gd name="connsiteY3" fmla="*/ 38879 h 201413"/>
                  <a:gd name="connsiteX4" fmla="*/ 1566555 w 1568936"/>
                  <a:gd name="connsiteY4" fmla="*/ 162534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27662 w 1568936"/>
                  <a:gd name="connsiteY2" fmla="*/ 30956 h 201413"/>
                  <a:gd name="connsiteX3" fmla="*/ 1568936 w 1568936"/>
                  <a:gd name="connsiteY3" fmla="*/ 38879 h 201413"/>
                  <a:gd name="connsiteX4" fmla="*/ 1566555 w 1568936"/>
                  <a:gd name="connsiteY4" fmla="*/ 162534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27662 w 1568936"/>
                  <a:gd name="connsiteY2" fmla="*/ 30956 h 201413"/>
                  <a:gd name="connsiteX3" fmla="*/ 1568936 w 1568936"/>
                  <a:gd name="connsiteY3" fmla="*/ 38879 h 201413"/>
                  <a:gd name="connsiteX4" fmla="*/ 1566555 w 1568936"/>
                  <a:gd name="connsiteY4" fmla="*/ 162534 h 201413"/>
                  <a:gd name="connsiteX5" fmla="*/ 1425281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66555 w 1573327"/>
                  <a:gd name="connsiteY4" fmla="*/ 162534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368199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374970 w 1573327"/>
                  <a:gd name="connsiteY2" fmla="*/ 30956 h 201413"/>
                  <a:gd name="connsiteX3" fmla="*/ 1573327 w 1573327"/>
                  <a:gd name="connsiteY3" fmla="*/ 19619 h 201413"/>
                  <a:gd name="connsiteX4" fmla="*/ 1570948 w 1573327"/>
                  <a:gd name="connsiteY4" fmla="*/ 177941 h 201413"/>
                  <a:gd name="connsiteX5" fmla="*/ 1368199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85217"/>
                  <a:gd name="connsiteY0" fmla="*/ 62692 h 201413"/>
                  <a:gd name="connsiteX1" fmla="*/ 62692 w 1585217"/>
                  <a:gd name="connsiteY1" fmla="*/ 0 h 201413"/>
                  <a:gd name="connsiteX2" fmla="*/ 1374970 w 1585217"/>
                  <a:gd name="connsiteY2" fmla="*/ 30956 h 201413"/>
                  <a:gd name="connsiteX3" fmla="*/ 1573327 w 1585217"/>
                  <a:gd name="connsiteY3" fmla="*/ 19619 h 201413"/>
                  <a:gd name="connsiteX4" fmla="*/ 1584122 w 1585217"/>
                  <a:gd name="connsiteY4" fmla="*/ 177941 h 201413"/>
                  <a:gd name="connsiteX5" fmla="*/ 1368199 w 1585217"/>
                  <a:gd name="connsiteY5" fmla="*/ 172838 h 201413"/>
                  <a:gd name="connsiteX6" fmla="*/ 62692 w 1585217"/>
                  <a:gd name="connsiteY6" fmla="*/ 201413 h 201413"/>
                  <a:gd name="connsiteX7" fmla="*/ 0 w 1585217"/>
                  <a:gd name="connsiteY7" fmla="*/ 138721 h 201413"/>
                  <a:gd name="connsiteX8" fmla="*/ 0 w 1585217"/>
                  <a:gd name="connsiteY8" fmla="*/ 62692 h 201413"/>
                  <a:gd name="connsiteX0" fmla="*/ 0 w 1576484"/>
                  <a:gd name="connsiteY0" fmla="*/ 62692 h 203181"/>
                  <a:gd name="connsiteX1" fmla="*/ 62692 w 1576484"/>
                  <a:gd name="connsiteY1" fmla="*/ 0 h 203181"/>
                  <a:gd name="connsiteX2" fmla="*/ 1374970 w 1576484"/>
                  <a:gd name="connsiteY2" fmla="*/ 30956 h 203181"/>
                  <a:gd name="connsiteX3" fmla="*/ 1573327 w 1576484"/>
                  <a:gd name="connsiteY3" fmla="*/ 19619 h 203181"/>
                  <a:gd name="connsiteX4" fmla="*/ 1575341 w 1576484"/>
                  <a:gd name="connsiteY4" fmla="*/ 193348 h 203181"/>
                  <a:gd name="connsiteX5" fmla="*/ 1368199 w 1576484"/>
                  <a:gd name="connsiteY5" fmla="*/ 172838 h 203181"/>
                  <a:gd name="connsiteX6" fmla="*/ 62692 w 1576484"/>
                  <a:gd name="connsiteY6" fmla="*/ 201413 h 203181"/>
                  <a:gd name="connsiteX7" fmla="*/ 0 w 1576484"/>
                  <a:gd name="connsiteY7" fmla="*/ 138721 h 203181"/>
                  <a:gd name="connsiteX8" fmla="*/ 0 w 1576484"/>
                  <a:gd name="connsiteY8" fmla="*/ 62692 h 20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6484" h="203181">
                    <a:moveTo>
                      <a:pt x="0" y="62692"/>
                    </a:moveTo>
                    <a:cubicBezTo>
                      <a:pt x="0" y="28068"/>
                      <a:pt x="28068" y="0"/>
                      <a:pt x="62692" y="0"/>
                    </a:cubicBezTo>
                    <a:lnTo>
                      <a:pt x="1374970" y="30956"/>
                    </a:lnTo>
                    <a:cubicBezTo>
                      <a:pt x="1409594" y="30956"/>
                      <a:pt x="1573327" y="-15005"/>
                      <a:pt x="1573327" y="19619"/>
                    </a:cubicBezTo>
                    <a:cubicBezTo>
                      <a:pt x="1572533" y="60837"/>
                      <a:pt x="1576135" y="152130"/>
                      <a:pt x="1575341" y="193348"/>
                    </a:cubicBezTo>
                    <a:cubicBezTo>
                      <a:pt x="1592905" y="224121"/>
                      <a:pt x="1402823" y="172838"/>
                      <a:pt x="1368199" y="172838"/>
                    </a:cubicBezTo>
                    <a:cubicBezTo>
                      <a:pt x="905271" y="172838"/>
                      <a:pt x="525620" y="201413"/>
                      <a:pt x="62692" y="201413"/>
                    </a:cubicBezTo>
                    <a:cubicBezTo>
                      <a:pt x="28068" y="201413"/>
                      <a:pt x="0" y="173345"/>
                      <a:pt x="0" y="138721"/>
                    </a:cubicBezTo>
                    <a:lnTo>
                      <a:pt x="0" y="62692"/>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3E1CD26C-E21B-819E-FC20-B3D1BAB65DD4}"/>
                  </a:ext>
                </a:extLst>
              </p:cNvPr>
              <p:cNvSpPr>
                <a:spLocks noChangeAspect="1"/>
              </p:cNvSpPr>
              <p:nvPr/>
            </p:nvSpPr>
            <p:spPr>
              <a:xfrm>
                <a:off x="4563460" y="2209757"/>
                <a:ext cx="242581" cy="2405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CE330132-70CF-882A-BB35-E4273FF06742}"/>
                  </a:ext>
                </a:extLst>
              </p:cNvPr>
              <p:cNvSpPr>
                <a:spLocks noChangeAspect="1"/>
              </p:cNvSpPr>
              <p:nvPr/>
            </p:nvSpPr>
            <p:spPr>
              <a:xfrm>
                <a:off x="4608204" y="2253938"/>
                <a:ext cx="154932" cy="153980"/>
              </a:xfrm>
              <a:prstGeom prst="ellipse">
                <a:avLst/>
              </a:prstGeom>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 name="Group 13">
              <a:extLst>
                <a:ext uri="{FF2B5EF4-FFF2-40B4-BE49-F238E27FC236}">
                  <a16:creationId xmlns:a16="http://schemas.microsoft.com/office/drawing/2014/main" id="{991DBB53-A4C6-085E-5989-DC6765D91B4C}"/>
                </a:ext>
              </a:extLst>
            </p:cNvPr>
            <p:cNvGrpSpPr/>
            <p:nvPr/>
          </p:nvGrpSpPr>
          <p:grpSpPr>
            <a:xfrm rot="19599411">
              <a:off x="3983455" y="3184129"/>
              <a:ext cx="1069882" cy="240549"/>
              <a:chOff x="3736159" y="2209757"/>
              <a:chExt cx="1069882" cy="240549"/>
            </a:xfrm>
          </p:grpSpPr>
          <p:sp>
            <p:nvSpPr>
              <p:cNvPr id="32" name="Rectangle: Rounded Corners 50">
                <a:extLst>
                  <a:ext uri="{FF2B5EF4-FFF2-40B4-BE49-F238E27FC236}">
                    <a16:creationId xmlns:a16="http://schemas.microsoft.com/office/drawing/2014/main" id="{5113DC13-25BE-B848-CF99-501A4ACE12EE}"/>
                  </a:ext>
                </a:extLst>
              </p:cNvPr>
              <p:cNvSpPr>
                <a:spLocks noChangeAspect="1"/>
              </p:cNvSpPr>
              <p:nvPr/>
            </p:nvSpPr>
            <p:spPr>
              <a:xfrm>
                <a:off x="3736159" y="2263172"/>
                <a:ext cx="854928" cy="125613"/>
              </a:xfrm>
              <a:custGeom>
                <a:avLst/>
                <a:gdLst>
                  <a:gd name="connsiteX0" fmla="*/ 0 w 1514167"/>
                  <a:gd name="connsiteY0" fmla="*/ 62692 h 201413"/>
                  <a:gd name="connsiteX1" fmla="*/ 62692 w 1514167"/>
                  <a:gd name="connsiteY1" fmla="*/ 0 h 201413"/>
                  <a:gd name="connsiteX2" fmla="*/ 1451475 w 1514167"/>
                  <a:gd name="connsiteY2" fmla="*/ 0 h 201413"/>
                  <a:gd name="connsiteX3" fmla="*/ 1514167 w 1514167"/>
                  <a:gd name="connsiteY3" fmla="*/ 62692 h 201413"/>
                  <a:gd name="connsiteX4" fmla="*/ 1514167 w 1514167"/>
                  <a:gd name="connsiteY4" fmla="*/ 138721 h 201413"/>
                  <a:gd name="connsiteX5" fmla="*/ 1451475 w 1514167"/>
                  <a:gd name="connsiteY5" fmla="*/ 201413 h 201413"/>
                  <a:gd name="connsiteX6" fmla="*/ 62692 w 1514167"/>
                  <a:gd name="connsiteY6" fmla="*/ 201413 h 201413"/>
                  <a:gd name="connsiteX7" fmla="*/ 0 w 1514167"/>
                  <a:gd name="connsiteY7" fmla="*/ 138721 h 201413"/>
                  <a:gd name="connsiteX8" fmla="*/ 0 w 1514167"/>
                  <a:gd name="connsiteY8" fmla="*/ 62692 h 201413"/>
                  <a:gd name="connsiteX0" fmla="*/ 0 w 1514167"/>
                  <a:gd name="connsiteY0" fmla="*/ 62692 h 201413"/>
                  <a:gd name="connsiteX1" fmla="*/ 62692 w 1514167"/>
                  <a:gd name="connsiteY1" fmla="*/ 0 h 201413"/>
                  <a:gd name="connsiteX2" fmla="*/ 1451475 w 1514167"/>
                  <a:gd name="connsiteY2" fmla="*/ 0 h 201413"/>
                  <a:gd name="connsiteX3" fmla="*/ 1514167 w 1514167"/>
                  <a:gd name="connsiteY3" fmla="*/ 62692 h 201413"/>
                  <a:gd name="connsiteX4" fmla="*/ 1514167 w 1514167"/>
                  <a:gd name="connsiteY4" fmla="*/ 138721 h 201413"/>
                  <a:gd name="connsiteX5" fmla="*/ 1453856 w 1514167"/>
                  <a:gd name="connsiteY5" fmla="*/ 172838 h 201413"/>
                  <a:gd name="connsiteX6" fmla="*/ 62692 w 1514167"/>
                  <a:gd name="connsiteY6" fmla="*/ 201413 h 201413"/>
                  <a:gd name="connsiteX7" fmla="*/ 0 w 1514167"/>
                  <a:gd name="connsiteY7" fmla="*/ 138721 h 201413"/>
                  <a:gd name="connsiteX8" fmla="*/ 0 w 1514167"/>
                  <a:gd name="connsiteY8" fmla="*/ 62692 h 201413"/>
                  <a:gd name="connsiteX0" fmla="*/ 0 w 1514167"/>
                  <a:gd name="connsiteY0" fmla="*/ 62692 h 201413"/>
                  <a:gd name="connsiteX1" fmla="*/ 62692 w 1514167"/>
                  <a:gd name="connsiteY1" fmla="*/ 0 h 201413"/>
                  <a:gd name="connsiteX2" fmla="*/ 1453856 w 1514167"/>
                  <a:gd name="connsiteY2" fmla="*/ 28575 h 201413"/>
                  <a:gd name="connsiteX3" fmla="*/ 1514167 w 1514167"/>
                  <a:gd name="connsiteY3" fmla="*/ 62692 h 201413"/>
                  <a:gd name="connsiteX4" fmla="*/ 1514167 w 1514167"/>
                  <a:gd name="connsiteY4" fmla="*/ 138721 h 201413"/>
                  <a:gd name="connsiteX5" fmla="*/ 1453856 w 1514167"/>
                  <a:gd name="connsiteY5" fmla="*/ 172838 h 201413"/>
                  <a:gd name="connsiteX6" fmla="*/ 62692 w 1514167"/>
                  <a:gd name="connsiteY6" fmla="*/ 201413 h 201413"/>
                  <a:gd name="connsiteX7" fmla="*/ 0 w 1514167"/>
                  <a:gd name="connsiteY7" fmla="*/ 138721 h 201413"/>
                  <a:gd name="connsiteX8" fmla="*/ 0 w 1514167"/>
                  <a:gd name="connsiteY8" fmla="*/ 62692 h 201413"/>
                  <a:gd name="connsiteX0" fmla="*/ 0 w 1568936"/>
                  <a:gd name="connsiteY0" fmla="*/ 62692 h 201413"/>
                  <a:gd name="connsiteX1" fmla="*/ 62692 w 1568936"/>
                  <a:gd name="connsiteY1" fmla="*/ 0 h 201413"/>
                  <a:gd name="connsiteX2" fmla="*/ 1453856 w 1568936"/>
                  <a:gd name="connsiteY2" fmla="*/ 28575 h 201413"/>
                  <a:gd name="connsiteX3" fmla="*/ 1568936 w 1568936"/>
                  <a:gd name="connsiteY3" fmla="*/ 38879 h 201413"/>
                  <a:gd name="connsiteX4" fmla="*/ 1514167 w 1568936"/>
                  <a:gd name="connsiteY4" fmla="*/ 138721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53856 w 1568936"/>
                  <a:gd name="connsiteY2" fmla="*/ 28575 h 201413"/>
                  <a:gd name="connsiteX3" fmla="*/ 1568936 w 1568936"/>
                  <a:gd name="connsiteY3" fmla="*/ 38879 h 201413"/>
                  <a:gd name="connsiteX4" fmla="*/ 1566555 w 1568936"/>
                  <a:gd name="connsiteY4" fmla="*/ 162534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27662 w 1568936"/>
                  <a:gd name="connsiteY2" fmla="*/ 30956 h 201413"/>
                  <a:gd name="connsiteX3" fmla="*/ 1568936 w 1568936"/>
                  <a:gd name="connsiteY3" fmla="*/ 38879 h 201413"/>
                  <a:gd name="connsiteX4" fmla="*/ 1566555 w 1568936"/>
                  <a:gd name="connsiteY4" fmla="*/ 162534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27662 w 1568936"/>
                  <a:gd name="connsiteY2" fmla="*/ 30956 h 201413"/>
                  <a:gd name="connsiteX3" fmla="*/ 1568936 w 1568936"/>
                  <a:gd name="connsiteY3" fmla="*/ 38879 h 201413"/>
                  <a:gd name="connsiteX4" fmla="*/ 1566555 w 1568936"/>
                  <a:gd name="connsiteY4" fmla="*/ 162534 h 201413"/>
                  <a:gd name="connsiteX5" fmla="*/ 1425281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66555 w 1573327"/>
                  <a:gd name="connsiteY4" fmla="*/ 162534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368199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374970 w 1573327"/>
                  <a:gd name="connsiteY2" fmla="*/ 30956 h 201413"/>
                  <a:gd name="connsiteX3" fmla="*/ 1573327 w 1573327"/>
                  <a:gd name="connsiteY3" fmla="*/ 19619 h 201413"/>
                  <a:gd name="connsiteX4" fmla="*/ 1570948 w 1573327"/>
                  <a:gd name="connsiteY4" fmla="*/ 177941 h 201413"/>
                  <a:gd name="connsiteX5" fmla="*/ 1368199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85217"/>
                  <a:gd name="connsiteY0" fmla="*/ 62692 h 201413"/>
                  <a:gd name="connsiteX1" fmla="*/ 62692 w 1585217"/>
                  <a:gd name="connsiteY1" fmla="*/ 0 h 201413"/>
                  <a:gd name="connsiteX2" fmla="*/ 1374970 w 1585217"/>
                  <a:gd name="connsiteY2" fmla="*/ 30956 h 201413"/>
                  <a:gd name="connsiteX3" fmla="*/ 1573327 w 1585217"/>
                  <a:gd name="connsiteY3" fmla="*/ 19619 h 201413"/>
                  <a:gd name="connsiteX4" fmla="*/ 1584122 w 1585217"/>
                  <a:gd name="connsiteY4" fmla="*/ 177941 h 201413"/>
                  <a:gd name="connsiteX5" fmla="*/ 1368199 w 1585217"/>
                  <a:gd name="connsiteY5" fmla="*/ 172838 h 201413"/>
                  <a:gd name="connsiteX6" fmla="*/ 62692 w 1585217"/>
                  <a:gd name="connsiteY6" fmla="*/ 201413 h 201413"/>
                  <a:gd name="connsiteX7" fmla="*/ 0 w 1585217"/>
                  <a:gd name="connsiteY7" fmla="*/ 138721 h 201413"/>
                  <a:gd name="connsiteX8" fmla="*/ 0 w 1585217"/>
                  <a:gd name="connsiteY8" fmla="*/ 62692 h 201413"/>
                  <a:gd name="connsiteX0" fmla="*/ 0 w 1576484"/>
                  <a:gd name="connsiteY0" fmla="*/ 62692 h 203181"/>
                  <a:gd name="connsiteX1" fmla="*/ 62692 w 1576484"/>
                  <a:gd name="connsiteY1" fmla="*/ 0 h 203181"/>
                  <a:gd name="connsiteX2" fmla="*/ 1374970 w 1576484"/>
                  <a:gd name="connsiteY2" fmla="*/ 30956 h 203181"/>
                  <a:gd name="connsiteX3" fmla="*/ 1573327 w 1576484"/>
                  <a:gd name="connsiteY3" fmla="*/ 19619 h 203181"/>
                  <a:gd name="connsiteX4" fmla="*/ 1575341 w 1576484"/>
                  <a:gd name="connsiteY4" fmla="*/ 193348 h 203181"/>
                  <a:gd name="connsiteX5" fmla="*/ 1368199 w 1576484"/>
                  <a:gd name="connsiteY5" fmla="*/ 172838 h 203181"/>
                  <a:gd name="connsiteX6" fmla="*/ 62692 w 1576484"/>
                  <a:gd name="connsiteY6" fmla="*/ 201413 h 203181"/>
                  <a:gd name="connsiteX7" fmla="*/ 0 w 1576484"/>
                  <a:gd name="connsiteY7" fmla="*/ 138721 h 203181"/>
                  <a:gd name="connsiteX8" fmla="*/ 0 w 1576484"/>
                  <a:gd name="connsiteY8" fmla="*/ 62692 h 20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6484" h="203181">
                    <a:moveTo>
                      <a:pt x="0" y="62692"/>
                    </a:moveTo>
                    <a:cubicBezTo>
                      <a:pt x="0" y="28068"/>
                      <a:pt x="28068" y="0"/>
                      <a:pt x="62692" y="0"/>
                    </a:cubicBezTo>
                    <a:lnTo>
                      <a:pt x="1374970" y="30956"/>
                    </a:lnTo>
                    <a:cubicBezTo>
                      <a:pt x="1409594" y="30956"/>
                      <a:pt x="1573327" y="-15005"/>
                      <a:pt x="1573327" y="19619"/>
                    </a:cubicBezTo>
                    <a:cubicBezTo>
                      <a:pt x="1572533" y="60837"/>
                      <a:pt x="1576135" y="152130"/>
                      <a:pt x="1575341" y="193348"/>
                    </a:cubicBezTo>
                    <a:cubicBezTo>
                      <a:pt x="1592905" y="224121"/>
                      <a:pt x="1402823" y="172838"/>
                      <a:pt x="1368199" y="172838"/>
                    </a:cubicBezTo>
                    <a:cubicBezTo>
                      <a:pt x="905271" y="172838"/>
                      <a:pt x="525620" y="201413"/>
                      <a:pt x="62692" y="201413"/>
                    </a:cubicBezTo>
                    <a:cubicBezTo>
                      <a:pt x="28068" y="201413"/>
                      <a:pt x="0" y="173345"/>
                      <a:pt x="0" y="138721"/>
                    </a:cubicBezTo>
                    <a:lnTo>
                      <a:pt x="0" y="62692"/>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F6804624-F271-B9C4-B750-DADDBA753AA1}"/>
                  </a:ext>
                </a:extLst>
              </p:cNvPr>
              <p:cNvSpPr>
                <a:spLocks noChangeAspect="1"/>
              </p:cNvSpPr>
              <p:nvPr/>
            </p:nvSpPr>
            <p:spPr>
              <a:xfrm>
                <a:off x="4563460" y="2209757"/>
                <a:ext cx="242581" cy="240549"/>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94A039C4-E367-8237-7926-56919CFDF8C2}"/>
                  </a:ext>
                </a:extLst>
              </p:cNvPr>
              <p:cNvSpPr>
                <a:spLocks noChangeAspect="1"/>
              </p:cNvSpPr>
              <p:nvPr/>
            </p:nvSpPr>
            <p:spPr>
              <a:xfrm>
                <a:off x="4608204" y="2253938"/>
                <a:ext cx="154932" cy="153980"/>
              </a:xfrm>
              <a:prstGeom prst="ellipse">
                <a:avLst/>
              </a:prstGeom>
              <a:solidFill>
                <a:schemeClr val="tx2"/>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 name="Group 15">
              <a:extLst>
                <a:ext uri="{FF2B5EF4-FFF2-40B4-BE49-F238E27FC236}">
                  <a16:creationId xmlns:a16="http://schemas.microsoft.com/office/drawing/2014/main" id="{97B0893B-7DFA-09CF-08DD-09F52340BEA3}"/>
                </a:ext>
              </a:extLst>
            </p:cNvPr>
            <p:cNvGrpSpPr/>
            <p:nvPr/>
          </p:nvGrpSpPr>
          <p:grpSpPr>
            <a:xfrm rot="17396518">
              <a:off x="4882240" y="3946945"/>
              <a:ext cx="1069882" cy="240549"/>
              <a:chOff x="3736159" y="2209757"/>
              <a:chExt cx="1069882" cy="240549"/>
            </a:xfrm>
            <a:solidFill>
              <a:schemeClr val="accent2"/>
            </a:solidFill>
          </p:grpSpPr>
          <p:sp>
            <p:nvSpPr>
              <p:cNvPr id="29" name="Rectangle: Rounded Corners 50">
                <a:extLst>
                  <a:ext uri="{FF2B5EF4-FFF2-40B4-BE49-F238E27FC236}">
                    <a16:creationId xmlns:a16="http://schemas.microsoft.com/office/drawing/2014/main" id="{CF042187-92C0-28BC-F578-FF24B4F531C9}"/>
                  </a:ext>
                </a:extLst>
              </p:cNvPr>
              <p:cNvSpPr>
                <a:spLocks noChangeAspect="1"/>
              </p:cNvSpPr>
              <p:nvPr/>
            </p:nvSpPr>
            <p:spPr>
              <a:xfrm>
                <a:off x="3736159" y="2263172"/>
                <a:ext cx="854928" cy="125613"/>
              </a:xfrm>
              <a:custGeom>
                <a:avLst/>
                <a:gdLst>
                  <a:gd name="connsiteX0" fmla="*/ 0 w 1514167"/>
                  <a:gd name="connsiteY0" fmla="*/ 62692 h 201413"/>
                  <a:gd name="connsiteX1" fmla="*/ 62692 w 1514167"/>
                  <a:gd name="connsiteY1" fmla="*/ 0 h 201413"/>
                  <a:gd name="connsiteX2" fmla="*/ 1451475 w 1514167"/>
                  <a:gd name="connsiteY2" fmla="*/ 0 h 201413"/>
                  <a:gd name="connsiteX3" fmla="*/ 1514167 w 1514167"/>
                  <a:gd name="connsiteY3" fmla="*/ 62692 h 201413"/>
                  <a:gd name="connsiteX4" fmla="*/ 1514167 w 1514167"/>
                  <a:gd name="connsiteY4" fmla="*/ 138721 h 201413"/>
                  <a:gd name="connsiteX5" fmla="*/ 1451475 w 1514167"/>
                  <a:gd name="connsiteY5" fmla="*/ 201413 h 201413"/>
                  <a:gd name="connsiteX6" fmla="*/ 62692 w 1514167"/>
                  <a:gd name="connsiteY6" fmla="*/ 201413 h 201413"/>
                  <a:gd name="connsiteX7" fmla="*/ 0 w 1514167"/>
                  <a:gd name="connsiteY7" fmla="*/ 138721 h 201413"/>
                  <a:gd name="connsiteX8" fmla="*/ 0 w 1514167"/>
                  <a:gd name="connsiteY8" fmla="*/ 62692 h 201413"/>
                  <a:gd name="connsiteX0" fmla="*/ 0 w 1514167"/>
                  <a:gd name="connsiteY0" fmla="*/ 62692 h 201413"/>
                  <a:gd name="connsiteX1" fmla="*/ 62692 w 1514167"/>
                  <a:gd name="connsiteY1" fmla="*/ 0 h 201413"/>
                  <a:gd name="connsiteX2" fmla="*/ 1451475 w 1514167"/>
                  <a:gd name="connsiteY2" fmla="*/ 0 h 201413"/>
                  <a:gd name="connsiteX3" fmla="*/ 1514167 w 1514167"/>
                  <a:gd name="connsiteY3" fmla="*/ 62692 h 201413"/>
                  <a:gd name="connsiteX4" fmla="*/ 1514167 w 1514167"/>
                  <a:gd name="connsiteY4" fmla="*/ 138721 h 201413"/>
                  <a:gd name="connsiteX5" fmla="*/ 1453856 w 1514167"/>
                  <a:gd name="connsiteY5" fmla="*/ 172838 h 201413"/>
                  <a:gd name="connsiteX6" fmla="*/ 62692 w 1514167"/>
                  <a:gd name="connsiteY6" fmla="*/ 201413 h 201413"/>
                  <a:gd name="connsiteX7" fmla="*/ 0 w 1514167"/>
                  <a:gd name="connsiteY7" fmla="*/ 138721 h 201413"/>
                  <a:gd name="connsiteX8" fmla="*/ 0 w 1514167"/>
                  <a:gd name="connsiteY8" fmla="*/ 62692 h 201413"/>
                  <a:gd name="connsiteX0" fmla="*/ 0 w 1514167"/>
                  <a:gd name="connsiteY0" fmla="*/ 62692 h 201413"/>
                  <a:gd name="connsiteX1" fmla="*/ 62692 w 1514167"/>
                  <a:gd name="connsiteY1" fmla="*/ 0 h 201413"/>
                  <a:gd name="connsiteX2" fmla="*/ 1453856 w 1514167"/>
                  <a:gd name="connsiteY2" fmla="*/ 28575 h 201413"/>
                  <a:gd name="connsiteX3" fmla="*/ 1514167 w 1514167"/>
                  <a:gd name="connsiteY3" fmla="*/ 62692 h 201413"/>
                  <a:gd name="connsiteX4" fmla="*/ 1514167 w 1514167"/>
                  <a:gd name="connsiteY4" fmla="*/ 138721 h 201413"/>
                  <a:gd name="connsiteX5" fmla="*/ 1453856 w 1514167"/>
                  <a:gd name="connsiteY5" fmla="*/ 172838 h 201413"/>
                  <a:gd name="connsiteX6" fmla="*/ 62692 w 1514167"/>
                  <a:gd name="connsiteY6" fmla="*/ 201413 h 201413"/>
                  <a:gd name="connsiteX7" fmla="*/ 0 w 1514167"/>
                  <a:gd name="connsiteY7" fmla="*/ 138721 h 201413"/>
                  <a:gd name="connsiteX8" fmla="*/ 0 w 1514167"/>
                  <a:gd name="connsiteY8" fmla="*/ 62692 h 201413"/>
                  <a:gd name="connsiteX0" fmla="*/ 0 w 1568936"/>
                  <a:gd name="connsiteY0" fmla="*/ 62692 h 201413"/>
                  <a:gd name="connsiteX1" fmla="*/ 62692 w 1568936"/>
                  <a:gd name="connsiteY1" fmla="*/ 0 h 201413"/>
                  <a:gd name="connsiteX2" fmla="*/ 1453856 w 1568936"/>
                  <a:gd name="connsiteY2" fmla="*/ 28575 h 201413"/>
                  <a:gd name="connsiteX3" fmla="*/ 1568936 w 1568936"/>
                  <a:gd name="connsiteY3" fmla="*/ 38879 h 201413"/>
                  <a:gd name="connsiteX4" fmla="*/ 1514167 w 1568936"/>
                  <a:gd name="connsiteY4" fmla="*/ 138721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53856 w 1568936"/>
                  <a:gd name="connsiteY2" fmla="*/ 28575 h 201413"/>
                  <a:gd name="connsiteX3" fmla="*/ 1568936 w 1568936"/>
                  <a:gd name="connsiteY3" fmla="*/ 38879 h 201413"/>
                  <a:gd name="connsiteX4" fmla="*/ 1566555 w 1568936"/>
                  <a:gd name="connsiteY4" fmla="*/ 162534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27662 w 1568936"/>
                  <a:gd name="connsiteY2" fmla="*/ 30956 h 201413"/>
                  <a:gd name="connsiteX3" fmla="*/ 1568936 w 1568936"/>
                  <a:gd name="connsiteY3" fmla="*/ 38879 h 201413"/>
                  <a:gd name="connsiteX4" fmla="*/ 1566555 w 1568936"/>
                  <a:gd name="connsiteY4" fmla="*/ 162534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27662 w 1568936"/>
                  <a:gd name="connsiteY2" fmla="*/ 30956 h 201413"/>
                  <a:gd name="connsiteX3" fmla="*/ 1568936 w 1568936"/>
                  <a:gd name="connsiteY3" fmla="*/ 38879 h 201413"/>
                  <a:gd name="connsiteX4" fmla="*/ 1566555 w 1568936"/>
                  <a:gd name="connsiteY4" fmla="*/ 162534 h 201413"/>
                  <a:gd name="connsiteX5" fmla="*/ 1425281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66555 w 1573327"/>
                  <a:gd name="connsiteY4" fmla="*/ 162534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368199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374970 w 1573327"/>
                  <a:gd name="connsiteY2" fmla="*/ 30956 h 201413"/>
                  <a:gd name="connsiteX3" fmla="*/ 1573327 w 1573327"/>
                  <a:gd name="connsiteY3" fmla="*/ 19619 h 201413"/>
                  <a:gd name="connsiteX4" fmla="*/ 1570948 w 1573327"/>
                  <a:gd name="connsiteY4" fmla="*/ 177941 h 201413"/>
                  <a:gd name="connsiteX5" fmla="*/ 1368199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85217"/>
                  <a:gd name="connsiteY0" fmla="*/ 62692 h 201413"/>
                  <a:gd name="connsiteX1" fmla="*/ 62692 w 1585217"/>
                  <a:gd name="connsiteY1" fmla="*/ 0 h 201413"/>
                  <a:gd name="connsiteX2" fmla="*/ 1374970 w 1585217"/>
                  <a:gd name="connsiteY2" fmla="*/ 30956 h 201413"/>
                  <a:gd name="connsiteX3" fmla="*/ 1573327 w 1585217"/>
                  <a:gd name="connsiteY3" fmla="*/ 19619 h 201413"/>
                  <a:gd name="connsiteX4" fmla="*/ 1584122 w 1585217"/>
                  <a:gd name="connsiteY4" fmla="*/ 177941 h 201413"/>
                  <a:gd name="connsiteX5" fmla="*/ 1368199 w 1585217"/>
                  <a:gd name="connsiteY5" fmla="*/ 172838 h 201413"/>
                  <a:gd name="connsiteX6" fmla="*/ 62692 w 1585217"/>
                  <a:gd name="connsiteY6" fmla="*/ 201413 h 201413"/>
                  <a:gd name="connsiteX7" fmla="*/ 0 w 1585217"/>
                  <a:gd name="connsiteY7" fmla="*/ 138721 h 201413"/>
                  <a:gd name="connsiteX8" fmla="*/ 0 w 1585217"/>
                  <a:gd name="connsiteY8" fmla="*/ 62692 h 201413"/>
                  <a:gd name="connsiteX0" fmla="*/ 0 w 1576484"/>
                  <a:gd name="connsiteY0" fmla="*/ 62692 h 203181"/>
                  <a:gd name="connsiteX1" fmla="*/ 62692 w 1576484"/>
                  <a:gd name="connsiteY1" fmla="*/ 0 h 203181"/>
                  <a:gd name="connsiteX2" fmla="*/ 1374970 w 1576484"/>
                  <a:gd name="connsiteY2" fmla="*/ 30956 h 203181"/>
                  <a:gd name="connsiteX3" fmla="*/ 1573327 w 1576484"/>
                  <a:gd name="connsiteY3" fmla="*/ 19619 h 203181"/>
                  <a:gd name="connsiteX4" fmla="*/ 1575341 w 1576484"/>
                  <a:gd name="connsiteY4" fmla="*/ 193348 h 203181"/>
                  <a:gd name="connsiteX5" fmla="*/ 1368199 w 1576484"/>
                  <a:gd name="connsiteY5" fmla="*/ 172838 h 203181"/>
                  <a:gd name="connsiteX6" fmla="*/ 62692 w 1576484"/>
                  <a:gd name="connsiteY6" fmla="*/ 201413 h 203181"/>
                  <a:gd name="connsiteX7" fmla="*/ 0 w 1576484"/>
                  <a:gd name="connsiteY7" fmla="*/ 138721 h 203181"/>
                  <a:gd name="connsiteX8" fmla="*/ 0 w 1576484"/>
                  <a:gd name="connsiteY8" fmla="*/ 62692 h 20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6484" h="203181">
                    <a:moveTo>
                      <a:pt x="0" y="62692"/>
                    </a:moveTo>
                    <a:cubicBezTo>
                      <a:pt x="0" y="28068"/>
                      <a:pt x="28068" y="0"/>
                      <a:pt x="62692" y="0"/>
                    </a:cubicBezTo>
                    <a:lnTo>
                      <a:pt x="1374970" y="30956"/>
                    </a:lnTo>
                    <a:cubicBezTo>
                      <a:pt x="1409594" y="30956"/>
                      <a:pt x="1573327" y="-15005"/>
                      <a:pt x="1573327" y="19619"/>
                    </a:cubicBezTo>
                    <a:cubicBezTo>
                      <a:pt x="1572533" y="60837"/>
                      <a:pt x="1576135" y="152130"/>
                      <a:pt x="1575341" y="193348"/>
                    </a:cubicBezTo>
                    <a:cubicBezTo>
                      <a:pt x="1592905" y="224121"/>
                      <a:pt x="1402823" y="172838"/>
                      <a:pt x="1368199" y="172838"/>
                    </a:cubicBezTo>
                    <a:cubicBezTo>
                      <a:pt x="905271" y="172838"/>
                      <a:pt x="525620" y="201413"/>
                      <a:pt x="62692" y="201413"/>
                    </a:cubicBezTo>
                    <a:cubicBezTo>
                      <a:pt x="28068" y="201413"/>
                      <a:pt x="0" y="173345"/>
                      <a:pt x="0" y="138721"/>
                    </a:cubicBezTo>
                    <a:lnTo>
                      <a:pt x="0" y="62692"/>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192B1026-FC30-D52F-0347-121A40E64217}"/>
                  </a:ext>
                </a:extLst>
              </p:cNvPr>
              <p:cNvSpPr>
                <a:spLocks noChangeAspect="1"/>
              </p:cNvSpPr>
              <p:nvPr/>
            </p:nvSpPr>
            <p:spPr>
              <a:xfrm>
                <a:off x="4563460" y="2209757"/>
                <a:ext cx="242581" cy="240549"/>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041B1B78-3FFC-D869-0333-E70BF9D817DB}"/>
                  </a:ext>
                </a:extLst>
              </p:cNvPr>
              <p:cNvSpPr>
                <a:spLocks noChangeAspect="1"/>
              </p:cNvSpPr>
              <p:nvPr/>
            </p:nvSpPr>
            <p:spPr>
              <a:xfrm>
                <a:off x="4608204" y="2253938"/>
                <a:ext cx="154932" cy="153980"/>
              </a:xfrm>
              <a:prstGeom prst="ellipse">
                <a:avLst/>
              </a:prstGeom>
              <a:grp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 name="Group 16">
              <a:extLst>
                <a:ext uri="{FF2B5EF4-FFF2-40B4-BE49-F238E27FC236}">
                  <a16:creationId xmlns:a16="http://schemas.microsoft.com/office/drawing/2014/main" id="{F92FE705-7E7A-FDAE-8AB6-664A5E999A61}"/>
                </a:ext>
              </a:extLst>
            </p:cNvPr>
            <p:cNvGrpSpPr/>
            <p:nvPr/>
          </p:nvGrpSpPr>
          <p:grpSpPr>
            <a:xfrm rot="14881204">
              <a:off x="6249007" y="3921210"/>
              <a:ext cx="1069882" cy="240549"/>
              <a:chOff x="3736159" y="2209757"/>
              <a:chExt cx="1069882" cy="240549"/>
            </a:xfrm>
            <a:solidFill>
              <a:schemeClr val="accent3"/>
            </a:solidFill>
          </p:grpSpPr>
          <p:sp>
            <p:nvSpPr>
              <p:cNvPr id="26" name="Rectangle: Rounded Corners 50">
                <a:extLst>
                  <a:ext uri="{FF2B5EF4-FFF2-40B4-BE49-F238E27FC236}">
                    <a16:creationId xmlns:a16="http://schemas.microsoft.com/office/drawing/2014/main" id="{BE6738BB-8367-7442-2CF4-1F94F66B7872}"/>
                  </a:ext>
                </a:extLst>
              </p:cNvPr>
              <p:cNvSpPr>
                <a:spLocks noChangeAspect="1"/>
              </p:cNvSpPr>
              <p:nvPr/>
            </p:nvSpPr>
            <p:spPr>
              <a:xfrm>
                <a:off x="3736159" y="2263172"/>
                <a:ext cx="854928" cy="125613"/>
              </a:xfrm>
              <a:custGeom>
                <a:avLst/>
                <a:gdLst>
                  <a:gd name="connsiteX0" fmla="*/ 0 w 1514167"/>
                  <a:gd name="connsiteY0" fmla="*/ 62692 h 201413"/>
                  <a:gd name="connsiteX1" fmla="*/ 62692 w 1514167"/>
                  <a:gd name="connsiteY1" fmla="*/ 0 h 201413"/>
                  <a:gd name="connsiteX2" fmla="*/ 1451475 w 1514167"/>
                  <a:gd name="connsiteY2" fmla="*/ 0 h 201413"/>
                  <a:gd name="connsiteX3" fmla="*/ 1514167 w 1514167"/>
                  <a:gd name="connsiteY3" fmla="*/ 62692 h 201413"/>
                  <a:gd name="connsiteX4" fmla="*/ 1514167 w 1514167"/>
                  <a:gd name="connsiteY4" fmla="*/ 138721 h 201413"/>
                  <a:gd name="connsiteX5" fmla="*/ 1451475 w 1514167"/>
                  <a:gd name="connsiteY5" fmla="*/ 201413 h 201413"/>
                  <a:gd name="connsiteX6" fmla="*/ 62692 w 1514167"/>
                  <a:gd name="connsiteY6" fmla="*/ 201413 h 201413"/>
                  <a:gd name="connsiteX7" fmla="*/ 0 w 1514167"/>
                  <a:gd name="connsiteY7" fmla="*/ 138721 h 201413"/>
                  <a:gd name="connsiteX8" fmla="*/ 0 w 1514167"/>
                  <a:gd name="connsiteY8" fmla="*/ 62692 h 201413"/>
                  <a:gd name="connsiteX0" fmla="*/ 0 w 1514167"/>
                  <a:gd name="connsiteY0" fmla="*/ 62692 h 201413"/>
                  <a:gd name="connsiteX1" fmla="*/ 62692 w 1514167"/>
                  <a:gd name="connsiteY1" fmla="*/ 0 h 201413"/>
                  <a:gd name="connsiteX2" fmla="*/ 1451475 w 1514167"/>
                  <a:gd name="connsiteY2" fmla="*/ 0 h 201413"/>
                  <a:gd name="connsiteX3" fmla="*/ 1514167 w 1514167"/>
                  <a:gd name="connsiteY3" fmla="*/ 62692 h 201413"/>
                  <a:gd name="connsiteX4" fmla="*/ 1514167 w 1514167"/>
                  <a:gd name="connsiteY4" fmla="*/ 138721 h 201413"/>
                  <a:gd name="connsiteX5" fmla="*/ 1453856 w 1514167"/>
                  <a:gd name="connsiteY5" fmla="*/ 172838 h 201413"/>
                  <a:gd name="connsiteX6" fmla="*/ 62692 w 1514167"/>
                  <a:gd name="connsiteY6" fmla="*/ 201413 h 201413"/>
                  <a:gd name="connsiteX7" fmla="*/ 0 w 1514167"/>
                  <a:gd name="connsiteY7" fmla="*/ 138721 h 201413"/>
                  <a:gd name="connsiteX8" fmla="*/ 0 w 1514167"/>
                  <a:gd name="connsiteY8" fmla="*/ 62692 h 201413"/>
                  <a:gd name="connsiteX0" fmla="*/ 0 w 1514167"/>
                  <a:gd name="connsiteY0" fmla="*/ 62692 h 201413"/>
                  <a:gd name="connsiteX1" fmla="*/ 62692 w 1514167"/>
                  <a:gd name="connsiteY1" fmla="*/ 0 h 201413"/>
                  <a:gd name="connsiteX2" fmla="*/ 1453856 w 1514167"/>
                  <a:gd name="connsiteY2" fmla="*/ 28575 h 201413"/>
                  <a:gd name="connsiteX3" fmla="*/ 1514167 w 1514167"/>
                  <a:gd name="connsiteY3" fmla="*/ 62692 h 201413"/>
                  <a:gd name="connsiteX4" fmla="*/ 1514167 w 1514167"/>
                  <a:gd name="connsiteY4" fmla="*/ 138721 h 201413"/>
                  <a:gd name="connsiteX5" fmla="*/ 1453856 w 1514167"/>
                  <a:gd name="connsiteY5" fmla="*/ 172838 h 201413"/>
                  <a:gd name="connsiteX6" fmla="*/ 62692 w 1514167"/>
                  <a:gd name="connsiteY6" fmla="*/ 201413 h 201413"/>
                  <a:gd name="connsiteX7" fmla="*/ 0 w 1514167"/>
                  <a:gd name="connsiteY7" fmla="*/ 138721 h 201413"/>
                  <a:gd name="connsiteX8" fmla="*/ 0 w 1514167"/>
                  <a:gd name="connsiteY8" fmla="*/ 62692 h 201413"/>
                  <a:gd name="connsiteX0" fmla="*/ 0 w 1568936"/>
                  <a:gd name="connsiteY0" fmla="*/ 62692 h 201413"/>
                  <a:gd name="connsiteX1" fmla="*/ 62692 w 1568936"/>
                  <a:gd name="connsiteY1" fmla="*/ 0 h 201413"/>
                  <a:gd name="connsiteX2" fmla="*/ 1453856 w 1568936"/>
                  <a:gd name="connsiteY2" fmla="*/ 28575 h 201413"/>
                  <a:gd name="connsiteX3" fmla="*/ 1568936 w 1568936"/>
                  <a:gd name="connsiteY3" fmla="*/ 38879 h 201413"/>
                  <a:gd name="connsiteX4" fmla="*/ 1514167 w 1568936"/>
                  <a:gd name="connsiteY4" fmla="*/ 138721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53856 w 1568936"/>
                  <a:gd name="connsiteY2" fmla="*/ 28575 h 201413"/>
                  <a:gd name="connsiteX3" fmla="*/ 1568936 w 1568936"/>
                  <a:gd name="connsiteY3" fmla="*/ 38879 h 201413"/>
                  <a:gd name="connsiteX4" fmla="*/ 1566555 w 1568936"/>
                  <a:gd name="connsiteY4" fmla="*/ 162534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27662 w 1568936"/>
                  <a:gd name="connsiteY2" fmla="*/ 30956 h 201413"/>
                  <a:gd name="connsiteX3" fmla="*/ 1568936 w 1568936"/>
                  <a:gd name="connsiteY3" fmla="*/ 38879 h 201413"/>
                  <a:gd name="connsiteX4" fmla="*/ 1566555 w 1568936"/>
                  <a:gd name="connsiteY4" fmla="*/ 162534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27662 w 1568936"/>
                  <a:gd name="connsiteY2" fmla="*/ 30956 h 201413"/>
                  <a:gd name="connsiteX3" fmla="*/ 1568936 w 1568936"/>
                  <a:gd name="connsiteY3" fmla="*/ 38879 h 201413"/>
                  <a:gd name="connsiteX4" fmla="*/ 1566555 w 1568936"/>
                  <a:gd name="connsiteY4" fmla="*/ 162534 h 201413"/>
                  <a:gd name="connsiteX5" fmla="*/ 1425281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66555 w 1573327"/>
                  <a:gd name="connsiteY4" fmla="*/ 162534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368199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374970 w 1573327"/>
                  <a:gd name="connsiteY2" fmla="*/ 30956 h 201413"/>
                  <a:gd name="connsiteX3" fmla="*/ 1573327 w 1573327"/>
                  <a:gd name="connsiteY3" fmla="*/ 19619 h 201413"/>
                  <a:gd name="connsiteX4" fmla="*/ 1570948 w 1573327"/>
                  <a:gd name="connsiteY4" fmla="*/ 177941 h 201413"/>
                  <a:gd name="connsiteX5" fmla="*/ 1368199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85217"/>
                  <a:gd name="connsiteY0" fmla="*/ 62692 h 201413"/>
                  <a:gd name="connsiteX1" fmla="*/ 62692 w 1585217"/>
                  <a:gd name="connsiteY1" fmla="*/ 0 h 201413"/>
                  <a:gd name="connsiteX2" fmla="*/ 1374970 w 1585217"/>
                  <a:gd name="connsiteY2" fmla="*/ 30956 h 201413"/>
                  <a:gd name="connsiteX3" fmla="*/ 1573327 w 1585217"/>
                  <a:gd name="connsiteY3" fmla="*/ 19619 h 201413"/>
                  <a:gd name="connsiteX4" fmla="*/ 1584122 w 1585217"/>
                  <a:gd name="connsiteY4" fmla="*/ 177941 h 201413"/>
                  <a:gd name="connsiteX5" fmla="*/ 1368199 w 1585217"/>
                  <a:gd name="connsiteY5" fmla="*/ 172838 h 201413"/>
                  <a:gd name="connsiteX6" fmla="*/ 62692 w 1585217"/>
                  <a:gd name="connsiteY6" fmla="*/ 201413 h 201413"/>
                  <a:gd name="connsiteX7" fmla="*/ 0 w 1585217"/>
                  <a:gd name="connsiteY7" fmla="*/ 138721 h 201413"/>
                  <a:gd name="connsiteX8" fmla="*/ 0 w 1585217"/>
                  <a:gd name="connsiteY8" fmla="*/ 62692 h 201413"/>
                  <a:gd name="connsiteX0" fmla="*/ 0 w 1576484"/>
                  <a:gd name="connsiteY0" fmla="*/ 62692 h 203181"/>
                  <a:gd name="connsiteX1" fmla="*/ 62692 w 1576484"/>
                  <a:gd name="connsiteY1" fmla="*/ 0 h 203181"/>
                  <a:gd name="connsiteX2" fmla="*/ 1374970 w 1576484"/>
                  <a:gd name="connsiteY2" fmla="*/ 30956 h 203181"/>
                  <a:gd name="connsiteX3" fmla="*/ 1573327 w 1576484"/>
                  <a:gd name="connsiteY3" fmla="*/ 19619 h 203181"/>
                  <a:gd name="connsiteX4" fmla="*/ 1575341 w 1576484"/>
                  <a:gd name="connsiteY4" fmla="*/ 193348 h 203181"/>
                  <a:gd name="connsiteX5" fmla="*/ 1368199 w 1576484"/>
                  <a:gd name="connsiteY5" fmla="*/ 172838 h 203181"/>
                  <a:gd name="connsiteX6" fmla="*/ 62692 w 1576484"/>
                  <a:gd name="connsiteY6" fmla="*/ 201413 h 203181"/>
                  <a:gd name="connsiteX7" fmla="*/ 0 w 1576484"/>
                  <a:gd name="connsiteY7" fmla="*/ 138721 h 203181"/>
                  <a:gd name="connsiteX8" fmla="*/ 0 w 1576484"/>
                  <a:gd name="connsiteY8" fmla="*/ 62692 h 20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6484" h="203181">
                    <a:moveTo>
                      <a:pt x="0" y="62692"/>
                    </a:moveTo>
                    <a:cubicBezTo>
                      <a:pt x="0" y="28068"/>
                      <a:pt x="28068" y="0"/>
                      <a:pt x="62692" y="0"/>
                    </a:cubicBezTo>
                    <a:lnTo>
                      <a:pt x="1374970" y="30956"/>
                    </a:lnTo>
                    <a:cubicBezTo>
                      <a:pt x="1409594" y="30956"/>
                      <a:pt x="1573327" y="-15005"/>
                      <a:pt x="1573327" y="19619"/>
                    </a:cubicBezTo>
                    <a:cubicBezTo>
                      <a:pt x="1572533" y="60837"/>
                      <a:pt x="1576135" y="152130"/>
                      <a:pt x="1575341" y="193348"/>
                    </a:cubicBezTo>
                    <a:cubicBezTo>
                      <a:pt x="1592905" y="224121"/>
                      <a:pt x="1402823" y="172838"/>
                      <a:pt x="1368199" y="172838"/>
                    </a:cubicBezTo>
                    <a:cubicBezTo>
                      <a:pt x="905271" y="172838"/>
                      <a:pt x="525620" y="201413"/>
                      <a:pt x="62692" y="201413"/>
                    </a:cubicBezTo>
                    <a:cubicBezTo>
                      <a:pt x="28068" y="201413"/>
                      <a:pt x="0" y="173345"/>
                      <a:pt x="0" y="138721"/>
                    </a:cubicBezTo>
                    <a:lnTo>
                      <a:pt x="0" y="62692"/>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9BD7274C-7703-7486-8BD6-0D2EFC91541B}"/>
                  </a:ext>
                </a:extLst>
              </p:cNvPr>
              <p:cNvSpPr>
                <a:spLocks noChangeAspect="1"/>
              </p:cNvSpPr>
              <p:nvPr/>
            </p:nvSpPr>
            <p:spPr>
              <a:xfrm>
                <a:off x="4563460" y="2209757"/>
                <a:ext cx="242581" cy="240549"/>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D8FF735E-D290-AAD2-EADE-8583BF9350F0}"/>
                  </a:ext>
                </a:extLst>
              </p:cNvPr>
              <p:cNvSpPr>
                <a:spLocks noChangeAspect="1"/>
              </p:cNvSpPr>
              <p:nvPr/>
            </p:nvSpPr>
            <p:spPr>
              <a:xfrm>
                <a:off x="4608204" y="2253938"/>
                <a:ext cx="154932" cy="153980"/>
              </a:xfrm>
              <a:prstGeom prst="ellipse">
                <a:avLst/>
              </a:prstGeom>
              <a:grp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 name="Group 17">
              <a:extLst>
                <a:ext uri="{FF2B5EF4-FFF2-40B4-BE49-F238E27FC236}">
                  <a16:creationId xmlns:a16="http://schemas.microsoft.com/office/drawing/2014/main" id="{00D68B5D-965D-AC67-AC9D-BFEDC829BB52}"/>
                </a:ext>
              </a:extLst>
            </p:cNvPr>
            <p:cNvGrpSpPr/>
            <p:nvPr/>
          </p:nvGrpSpPr>
          <p:grpSpPr>
            <a:xfrm rot="12617912">
              <a:off x="7144467" y="3163348"/>
              <a:ext cx="1069882" cy="240549"/>
              <a:chOff x="3736159" y="2209757"/>
              <a:chExt cx="1069882" cy="240549"/>
            </a:xfrm>
            <a:solidFill>
              <a:schemeClr val="accent4"/>
            </a:solidFill>
          </p:grpSpPr>
          <p:sp>
            <p:nvSpPr>
              <p:cNvPr id="23" name="Rectangle: Rounded Corners 50">
                <a:extLst>
                  <a:ext uri="{FF2B5EF4-FFF2-40B4-BE49-F238E27FC236}">
                    <a16:creationId xmlns:a16="http://schemas.microsoft.com/office/drawing/2014/main" id="{EA037CC7-EDD3-4C74-CCDE-E1AF17240DD3}"/>
                  </a:ext>
                </a:extLst>
              </p:cNvPr>
              <p:cNvSpPr>
                <a:spLocks noChangeAspect="1"/>
              </p:cNvSpPr>
              <p:nvPr/>
            </p:nvSpPr>
            <p:spPr>
              <a:xfrm>
                <a:off x="3736159" y="2263172"/>
                <a:ext cx="854928" cy="125613"/>
              </a:xfrm>
              <a:custGeom>
                <a:avLst/>
                <a:gdLst>
                  <a:gd name="connsiteX0" fmla="*/ 0 w 1514167"/>
                  <a:gd name="connsiteY0" fmla="*/ 62692 h 201413"/>
                  <a:gd name="connsiteX1" fmla="*/ 62692 w 1514167"/>
                  <a:gd name="connsiteY1" fmla="*/ 0 h 201413"/>
                  <a:gd name="connsiteX2" fmla="*/ 1451475 w 1514167"/>
                  <a:gd name="connsiteY2" fmla="*/ 0 h 201413"/>
                  <a:gd name="connsiteX3" fmla="*/ 1514167 w 1514167"/>
                  <a:gd name="connsiteY3" fmla="*/ 62692 h 201413"/>
                  <a:gd name="connsiteX4" fmla="*/ 1514167 w 1514167"/>
                  <a:gd name="connsiteY4" fmla="*/ 138721 h 201413"/>
                  <a:gd name="connsiteX5" fmla="*/ 1451475 w 1514167"/>
                  <a:gd name="connsiteY5" fmla="*/ 201413 h 201413"/>
                  <a:gd name="connsiteX6" fmla="*/ 62692 w 1514167"/>
                  <a:gd name="connsiteY6" fmla="*/ 201413 h 201413"/>
                  <a:gd name="connsiteX7" fmla="*/ 0 w 1514167"/>
                  <a:gd name="connsiteY7" fmla="*/ 138721 h 201413"/>
                  <a:gd name="connsiteX8" fmla="*/ 0 w 1514167"/>
                  <a:gd name="connsiteY8" fmla="*/ 62692 h 201413"/>
                  <a:gd name="connsiteX0" fmla="*/ 0 w 1514167"/>
                  <a:gd name="connsiteY0" fmla="*/ 62692 h 201413"/>
                  <a:gd name="connsiteX1" fmla="*/ 62692 w 1514167"/>
                  <a:gd name="connsiteY1" fmla="*/ 0 h 201413"/>
                  <a:gd name="connsiteX2" fmla="*/ 1451475 w 1514167"/>
                  <a:gd name="connsiteY2" fmla="*/ 0 h 201413"/>
                  <a:gd name="connsiteX3" fmla="*/ 1514167 w 1514167"/>
                  <a:gd name="connsiteY3" fmla="*/ 62692 h 201413"/>
                  <a:gd name="connsiteX4" fmla="*/ 1514167 w 1514167"/>
                  <a:gd name="connsiteY4" fmla="*/ 138721 h 201413"/>
                  <a:gd name="connsiteX5" fmla="*/ 1453856 w 1514167"/>
                  <a:gd name="connsiteY5" fmla="*/ 172838 h 201413"/>
                  <a:gd name="connsiteX6" fmla="*/ 62692 w 1514167"/>
                  <a:gd name="connsiteY6" fmla="*/ 201413 h 201413"/>
                  <a:gd name="connsiteX7" fmla="*/ 0 w 1514167"/>
                  <a:gd name="connsiteY7" fmla="*/ 138721 h 201413"/>
                  <a:gd name="connsiteX8" fmla="*/ 0 w 1514167"/>
                  <a:gd name="connsiteY8" fmla="*/ 62692 h 201413"/>
                  <a:gd name="connsiteX0" fmla="*/ 0 w 1514167"/>
                  <a:gd name="connsiteY0" fmla="*/ 62692 h 201413"/>
                  <a:gd name="connsiteX1" fmla="*/ 62692 w 1514167"/>
                  <a:gd name="connsiteY1" fmla="*/ 0 h 201413"/>
                  <a:gd name="connsiteX2" fmla="*/ 1453856 w 1514167"/>
                  <a:gd name="connsiteY2" fmla="*/ 28575 h 201413"/>
                  <a:gd name="connsiteX3" fmla="*/ 1514167 w 1514167"/>
                  <a:gd name="connsiteY3" fmla="*/ 62692 h 201413"/>
                  <a:gd name="connsiteX4" fmla="*/ 1514167 w 1514167"/>
                  <a:gd name="connsiteY4" fmla="*/ 138721 h 201413"/>
                  <a:gd name="connsiteX5" fmla="*/ 1453856 w 1514167"/>
                  <a:gd name="connsiteY5" fmla="*/ 172838 h 201413"/>
                  <a:gd name="connsiteX6" fmla="*/ 62692 w 1514167"/>
                  <a:gd name="connsiteY6" fmla="*/ 201413 h 201413"/>
                  <a:gd name="connsiteX7" fmla="*/ 0 w 1514167"/>
                  <a:gd name="connsiteY7" fmla="*/ 138721 h 201413"/>
                  <a:gd name="connsiteX8" fmla="*/ 0 w 1514167"/>
                  <a:gd name="connsiteY8" fmla="*/ 62692 h 201413"/>
                  <a:gd name="connsiteX0" fmla="*/ 0 w 1568936"/>
                  <a:gd name="connsiteY0" fmla="*/ 62692 h 201413"/>
                  <a:gd name="connsiteX1" fmla="*/ 62692 w 1568936"/>
                  <a:gd name="connsiteY1" fmla="*/ 0 h 201413"/>
                  <a:gd name="connsiteX2" fmla="*/ 1453856 w 1568936"/>
                  <a:gd name="connsiteY2" fmla="*/ 28575 h 201413"/>
                  <a:gd name="connsiteX3" fmla="*/ 1568936 w 1568936"/>
                  <a:gd name="connsiteY3" fmla="*/ 38879 h 201413"/>
                  <a:gd name="connsiteX4" fmla="*/ 1514167 w 1568936"/>
                  <a:gd name="connsiteY4" fmla="*/ 138721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53856 w 1568936"/>
                  <a:gd name="connsiteY2" fmla="*/ 28575 h 201413"/>
                  <a:gd name="connsiteX3" fmla="*/ 1568936 w 1568936"/>
                  <a:gd name="connsiteY3" fmla="*/ 38879 h 201413"/>
                  <a:gd name="connsiteX4" fmla="*/ 1566555 w 1568936"/>
                  <a:gd name="connsiteY4" fmla="*/ 162534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27662 w 1568936"/>
                  <a:gd name="connsiteY2" fmla="*/ 30956 h 201413"/>
                  <a:gd name="connsiteX3" fmla="*/ 1568936 w 1568936"/>
                  <a:gd name="connsiteY3" fmla="*/ 38879 h 201413"/>
                  <a:gd name="connsiteX4" fmla="*/ 1566555 w 1568936"/>
                  <a:gd name="connsiteY4" fmla="*/ 162534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27662 w 1568936"/>
                  <a:gd name="connsiteY2" fmla="*/ 30956 h 201413"/>
                  <a:gd name="connsiteX3" fmla="*/ 1568936 w 1568936"/>
                  <a:gd name="connsiteY3" fmla="*/ 38879 h 201413"/>
                  <a:gd name="connsiteX4" fmla="*/ 1566555 w 1568936"/>
                  <a:gd name="connsiteY4" fmla="*/ 162534 h 201413"/>
                  <a:gd name="connsiteX5" fmla="*/ 1425281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66555 w 1573327"/>
                  <a:gd name="connsiteY4" fmla="*/ 162534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368199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374970 w 1573327"/>
                  <a:gd name="connsiteY2" fmla="*/ 30956 h 201413"/>
                  <a:gd name="connsiteX3" fmla="*/ 1573327 w 1573327"/>
                  <a:gd name="connsiteY3" fmla="*/ 19619 h 201413"/>
                  <a:gd name="connsiteX4" fmla="*/ 1570948 w 1573327"/>
                  <a:gd name="connsiteY4" fmla="*/ 177941 h 201413"/>
                  <a:gd name="connsiteX5" fmla="*/ 1368199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85217"/>
                  <a:gd name="connsiteY0" fmla="*/ 62692 h 201413"/>
                  <a:gd name="connsiteX1" fmla="*/ 62692 w 1585217"/>
                  <a:gd name="connsiteY1" fmla="*/ 0 h 201413"/>
                  <a:gd name="connsiteX2" fmla="*/ 1374970 w 1585217"/>
                  <a:gd name="connsiteY2" fmla="*/ 30956 h 201413"/>
                  <a:gd name="connsiteX3" fmla="*/ 1573327 w 1585217"/>
                  <a:gd name="connsiteY3" fmla="*/ 19619 h 201413"/>
                  <a:gd name="connsiteX4" fmla="*/ 1584122 w 1585217"/>
                  <a:gd name="connsiteY4" fmla="*/ 177941 h 201413"/>
                  <a:gd name="connsiteX5" fmla="*/ 1368199 w 1585217"/>
                  <a:gd name="connsiteY5" fmla="*/ 172838 h 201413"/>
                  <a:gd name="connsiteX6" fmla="*/ 62692 w 1585217"/>
                  <a:gd name="connsiteY6" fmla="*/ 201413 h 201413"/>
                  <a:gd name="connsiteX7" fmla="*/ 0 w 1585217"/>
                  <a:gd name="connsiteY7" fmla="*/ 138721 h 201413"/>
                  <a:gd name="connsiteX8" fmla="*/ 0 w 1585217"/>
                  <a:gd name="connsiteY8" fmla="*/ 62692 h 201413"/>
                  <a:gd name="connsiteX0" fmla="*/ 0 w 1576484"/>
                  <a:gd name="connsiteY0" fmla="*/ 62692 h 203181"/>
                  <a:gd name="connsiteX1" fmla="*/ 62692 w 1576484"/>
                  <a:gd name="connsiteY1" fmla="*/ 0 h 203181"/>
                  <a:gd name="connsiteX2" fmla="*/ 1374970 w 1576484"/>
                  <a:gd name="connsiteY2" fmla="*/ 30956 h 203181"/>
                  <a:gd name="connsiteX3" fmla="*/ 1573327 w 1576484"/>
                  <a:gd name="connsiteY3" fmla="*/ 19619 h 203181"/>
                  <a:gd name="connsiteX4" fmla="*/ 1575341 w 1576484"/>
                  <a:gd name="connsiteY4" fmla="*/ 193348 h 203181"/>
                  <a:gd name="connsiteX5" fmla="*/ 1368199 w 1576484"/>
                  <a:gd name="connsiteY5" fmla="*/ 172838 h 203181"/>
                  <a:gd name="connsiteX6" fmla="*/ 62692 w 1576484"/>
                  <a:gd name="connsiteY6" fmla="*/ 201413 h 203181"/>
                  <a:gd name="connsiteX7" fmla="*/ 0 w 1576484"/>
                  <a:gd name="connsiteY7" fmla="*/ 138721 h 203181"/>
                  <a:gd name="connsiteX8" fmla="*/ 0 w 1576484"/>
                  <a:gd name="connsiteY8" fmla="*/ 62692 h 20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6484" h="203181">
                    <a:moveTo>
                      <a:pt x="0" y="62692"/>
                    </a:moveTo>
                    <a:cubicBezTo>
                      <a:pt x="0" y="28068"/>
                      <a:pt x="28068" y="0"/>
                      <a:pt x="62692" y="0"/>
                    </a:cubicBezTo>
                    <a:lnTo>
                      <a:pt x="1374970" y="30956"/>
                    </a:lnTo>
                    <a:cubicBezTo>
                      <a:pt x="1409594" y="30956"/>
                      <a:pt x="1573327" y="-15005"/>
                      <a:pt x="1573327" y="19619"/>
                    </a:cubicBezTo>
                    <a:cubicBezTo>
                      <a:pt x="1572533" y="60837"/>
                      <a:pt x="1576135" y="152130"/>
                      <a:pt x="1575341" y="193348"/>
                    </a:cubicBezTo>
                    <a:cubicBezTo>
                      <a:pt x="1592905" y="224121"/>
                      <a:pt x="1402823" y="172838"/>
                      <a:pt x="1368199" y="172838"/>
                    </a:cubicBezTo>
                    <a:cubicBezTo>
                      <a:pt x="905271" y="172838"/>
                      <a:pt x="525620" y="201413"/>
                      <a:pt x="62692" y="201413"/>
                    </a:cubicBezTo>
                    <a:cubicBezTo>
                      <a:pt x="28068" y="201413"/>
                      <a:pt x="0" y="173345"/>
                      <a:pt x="0" y="138721"/>
                    </a:cubicBezTo>
                    <a:lnTo>
                      <a:pt x="0" y="62692"/>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1E3DC430-7057-2C64-D53C-F44E8A2FAE5D}"/>
                  </a:ext>
                </a:extLst>
              </p:cNvPr>
              <p:cNvSpPr>
                <a:spLocks noChangeAspect="1"/>
              </p:cNvSpPr>
              <p:nvPr/>
            </p:nvSpPr>
            <p:spPr>
              <a:xfrm>
                <a:off x="4563460" y="2209757"/>
                <a:ext cx="242581" cy="240549"/>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7F20329A-CE51-AB4E-63A3-CEB3F2B94E3A}"/>
                  </a:ext>
                </a:extLst>
              </p:cNvPr>
              <p:cNvSpPr>
                <a:spLocks noChangeAspect="1"/>
              </p:cNvSpPr>
              <p:nvPr/>
            </p:nvSpPr>
            <p:spPr>
              <a:xfrm>
                <a:off x="4608204" y="2253938"/>
                <a:ext cx="154932" cy="153980"/>
              </a:xfrm>
              <a:prstGeom prst="ellipse">
                <a:avLst/>
              </a:prstGeom>
              <a:grp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9" name="Group 18">
              <a:extLst>
                <a:ext uri="{FF2B5EF4-FFF2-40B4-BE49-F238E27FC236}">
                  <a16:creationId xmlns:a16="http://schemas.microsoft.com/office/drawing/2014/main" id="{252D571F-E68A-E678-77DC-9029A9E247EB}"/>
                </a:ext>
              </a:extLst>
            </p:cNvPr>
            <p:cNvGrpSpPr/>
            <p:nvPr/>
          </p:nvGrpSpPr>
          <p:grpSpPr>
            <a:xfrm rot="10800000">
              <a:off x="7403074" y="2205703"/>
              <a:ext cx="1069882" cy="240549"/>
              <a:chOff x="3736159" y="2209757"/>
              <a:chExt cx="1069882" cy="240549"/>
            </a:xfrm>
            <a:solidFill>
              <a:schemeClr val="accent5"/>
            </a:solidFill>
          </p:grpSpPr>
          <p:sp>
            <p:nvSpPr>
              <p:cNvPr id="20" name="Rectangle: Rounded Corners 50">
                <a:extLst>
                  <a:ext uri="{FF2B5EF4-FFF2-40B4-BE49-F238E27FC236}">
                    <a16:creationId xmlns:a16="http://schemas.microsoft.com/office/drawing/2014/main" id="{A53803B2-77B4-485C-F0BB-85663A601610}"/>
                  </a:ext>
                </a:extLst>
              </p:cNvPr>
              <p:cNvSpPr>
                <a:spLocks noChangeAspect="1"/>
              </p:cNvSpPr>
              <p:nvPr/>
            </p:nvSpPr>
            <p:spPr>
              <a:xfrm>
                <a:off x="3736159" y="2263172"/>
                <a:ext cx="854928" cy="125613"/>
              </a:xfrm>
              <a:custGeom>
                <a:avLst/>
                <a:gdLst>
                  <a:gd name="connsiteX0" fmla="*/ 0 w 1514167"/>
                  <a:gd name="connsiteY0" fmla="*/ 62692 h 201413"/>
                  <a:gd name="connsiteX1" fmla="*/ 62692 w 1514167"/>
                  <a:gd name="connsiteY1" fmla="*/ 0 h 201413"/>
                  <a:gd name="connsiteX2" fmla="*/ 1451475 w 1514167"/>
                  <a:gd name="connsiteY2" fmla="*/ 0 h 201413"/>
                  <a:gd name="connsiteX3" fmla="*/ 1514167 w 1514167"/>
                  <a:gd name="connsiteY3" fmla="*/ 62692 h 201413"/>
                  <a:gd name="connsiteX4" fmla="*/ 1514167 w 1514167"/>
                  <a:gd name="connsiteY4" fmla="*/ 138721 h 201413"/>
                  <a:gd name="connsiteX5" fmla="*/ 1451475 w 1514167"/>
                  <a:gd name="connsiteY5" fmla="*/ 201413 h 201413"/>
                  <a:gd name="connsiteX6" fmla="*/ 62692 w 1514167"/>
                  <a:gd name="connsiteY6" fmla="*/ 201413 h 201413"/>
                  <a:gd name="connsiteX7" fmla="*/ 0 w 1514167"/>
                  <a:gd name="connsiteY7" fmla="*/ 138721 h 201413"/>
                  <a:gd name="connsiteX8" fmla="*/ 0 w 1514167"/>
                  <a:gd name="connsiteY8" fmla="*/ 62692 h 201413"/>
                  <a:gd name="connsiteX0" fmla="*/ 0 w 1514167"/>
                  <a:gd name="connsiteY0" fmla="*/ 62692 h 201413"/>
                  <a:gd name="connsiteX1" fmla="*/ 62692 w 1514167"/>
                  <a:gd name="connsiteY1" fmla="*/ 0 h 201413"/>
                  <a:gd name="connsiteX2" fmla="*/ 1451475 w 1514167"/>
                  <a:gd name="connsiteY2" fmla="*/ 0 h 201413"/>
                  <a:gd name="connsiteX3" fmla="*/ 1514167 w 1514167"/>
                  <a:gd name="connsiteY3" fmla="*/ 62692 h 201413"/>
                  <a:gd name="connsiteX4" fmla="*/ 1514167 w 1514167"/>
                  <a:gd name="connsiteY4" fmla="*/ 138721 h 201413"/>
                  <a:gd name="connsiteX5" fmla="*/ 1453856 w 1514167"/>
                  <a:gd name="connsiteY5" fmla="*/ 172838 h 201413"/>
                  <a:gd name="connsiteX6" fmla="*/ 62692 w 1514167"/>
                  <a:gd name="connsiteY6" fmla="*/ 201413 h 201413"/>
                  <a:gd name="connsiteX7" fmla="*/ 0 w 1514167"/>
                  <a:gd name="connsiteY7" fmla="*/ 138721 h 201413"/>
                  <a:gd name="connsiteX8" fmla="*/ 0 w 1514167"/>
                  <a:gd name="connsiteY8" fmla="*/ 62692 h 201413"/>
                  <a:gd name="connsiteX0" fmla="*/ 0 w 1514167"/>
                  <a:gd name="connsiteY0" fmla="*/ 62692 h 201413"/>
                  <a:gd name="connsiteX1" fmla="*/ 62692 w 1514167"/>
                  <a:gd name="connsiteY1" fmla="*/ 0 h 201413"/>
                  <a:gd name="connsiteX2" fmla="*/ 1453856 w 1514167"/>
                  <a:gd name="connsiteY2" fmla="*/ 28575 h 201413"/>
                  <a:gd name="connsiteX3" fmla="*/ 1514167 w 1514167"/>
                  <a:gd name="connsiteY3" fmla="*/ 62692 h 201413"/>
                  <a:gd name="connsiteX4" fmla="*/ 1514167 w 1514167"/>
                  <a:gd name="connsiteY4" fmla="*/ 138721 h 201413"/>
                  <a:gd name="connsiteX5" fmla="*/ 1453856 w 1514167"/>
                  <a:gd name="connsiteY5" fmla="*/ 172838 h 201413"/>
                  <a:gd name="connsiteX6" fmla="*/ 62692 w 1514167"/>
                  <a:gd name="connsiteY6" fmla="*/ 201413 h 201413"/>
                  <a:gd name="connsiteX7" fmla="*/ 0 w 1514167"/>
                  <a:gd name="connsiteY7" fmla="*/ 138721 h 201413"/>
                  <a:gd name="connsiteX8" fmla="*/ 0 w 1514167"/>
                  <a:gd name="connsiteY8" fmla="*/ 62692 h 201413"/>
                  <a:gd name="connsiteX0" fmla="*/ 0 w 1568936"/>
                  <a:gd name="connsiteY0" fmla="*/ 62692 h 201413"/>
                  <a:gd name="connsiteX1" fmla="*/ 62692 w 1568936"/>
                  <a:gd name="connsiteY1" fmla="*/ 0 h 201413"/>
                  <a:gd name="connsiteX2" fmla="*/ 1453856 w 1568936"/>
                  <a:gd name="connsiteY2" fmla="*/ 28575 h 201413"/>
                  <a:gd name="connsiteX3" fmla="*/ 1568936 w 1568936"/>
                  <a:gd name="connsiteY3" fmla="*/ 38879 h 201413"/>
                  <a:gd name="connsiteX4" fmla="*/ 1514167 w 1568936"/>
                  <a:gd name="connsiteY4" fmla="*/ 138721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53856 w 1568936"/>
                  <a:gd name="connsiteY2" fmla="*/ 28575 h 201413"/>
                  <a:gd name="connsiteX3" fmla="*/ 1568936 w 1568936"/>
                  <a:gd name="connsiteY3" fmla="*/ 38879 h 201413"/>
                  <a:gd name="connsiteX4" fmla="*/ 1566555 w 1568936"/>
                  <a:gd name="connsiteY4" fmla="*/ 162534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27662 w 1568936"/>
                  <a:gd name="connsiteY2" fmla="*/ 30956 h 201413"/>
                  <a:gd name="connsiteX3" fmla="*/ 1568936 w 1568936"/>
                  <a:gd name="connsiteY3" fmla="*/ 38879 h 201413"/>
                  <a:gd name="connsiteX4" fmla="*/ 1566555 w 1568936"/>
                  <a:gd name="connsiteY4" fmla="*/ 162534 h 201413"/>
                  <a:gd name="connsiteX5" fmla="*/ 1453856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68936"/>
                  <a:gd name="connsiteY0" fmla="*/ 62692 h 201413"/>
                  <a:gd name="connsiteX1" fmla="*/ 62692 w 1568936"/>
                  <a:gd name="connsiteY1" fmla="*/ 0 h 201413"/>
                  <a:gd name="connsiteX2" fmla="*/ 1427662 w 1568936"/>
                  <a:gd name="connsiteY2" fmla="*/ 30956 h 201413"/>
                  <a:gd name="connsiteX3" fmla="*/ 1568936 w 1568936"/>
                  <a:gd name="connsiteY3" fmla="*/ 38879 h 201413"/>
                  <a:gd name="connsiteX4" fmla="*/ 1566555 w 1568936"/>
                  <a:gd name="connsiteY4" fmla="*/ 162534 h 201413"/>
                  <a:gd name="connsiteX5" fmla="*/ 1425281 w 1568936"/>
                  <a:gd name="connsiteY5" fmla="*/ 172838 h 201413"/>
                  <a:gd name="connsiteX6" fmla="*/ 62692 w 1568936"/>
                  <a:gd name="connsiteY6" fmla="*/ 201413 h 201413"/>
                  <a:gd name="connsiteX7" fmla="*/ 0 w 1568936"/>
                  <a:gd name="connsiteY7" fmla="*/ 138721 h 201413"/>
                  <a:gd name="connsiteX8" fmla="*/ 0 w 1568936"/>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66555 w 1573327"/>
                  <a:gd name="connsiteY4" fmla="*/ 162534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425281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427662 w 1573327"/>
                  <a:gd name="connsiteY2" fmla="*/ 30956 h 201413"/>
                  <a:gd name="connsiteX3" fmla="*/ 1573327 w 1573327"/>
                  <a:gd name="connsiteY3" fmla="*/ 19619 h 201413"/>
                  <a:gd name="connsiteX4" fmla="*/ 1570948 w 1573327"/>
                  <a:gd name="connsiteY4" fmla="*/ 177941 h 201413"/>
                  <a:gd name="connsiteX5" fmla="*/ 1368199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73327"/>
                  <a:gd name="connsiteY0" fmla="*/ 62692 h 201413"/>
                  <a:gd name="connsiteX1" fmla="*/ 62692 w 1573327"/>
                  <a:gd name="connsiteY1" fmla="*/ 0 h 201413"/>
                  <a:gd name="connsiteX2" fmla="*/ 1374970 w 1573327"/>
                  <a:gd name="connsiteY2" fmla="*/ 30956 h 201413"/>
                  <a:gd name="connsiteX3" fmla="*/ 1573327 w 1573327"/>
                  <a:gd name="connsiteY3" fmla="*/ 19619 h 201413"/>
                  <a:gd name="connsiteX4" fmla="*/ 1570948 w 1573327"/>
                  <a:gd name="connsiteY4" fmla="*/ 177941 h 201413"/>
                  <a:gd name="connsiteX5" fmla="*/ 1368199 w 1573327"/>
                  <a:gd name="connsiteY5" fmla="*/ 172838 h 201413"/>
                  <a:gd name="connsiteX6" fmla="*/ 62692 w 1573327"/>
                  <a:gd name="connsiteY6" fmla="*/ 201413 h 201413"/>
                  <a:gd name="connsiteX7" fmla="*/ 0 w 1573327"/>
                  <a:gd name="connsiteY7" fmla="*/ 138721 h 201413"/>
                  <a:gd name="connsiteX8" fmla="*/ 0 w 1573327"/>
                  <a:gd name="connsiteY8" fmla="*/ 62692 h 201413"/>
                  <a:gd name="connsiteX0" fmla="*/ 0 w 1585217"/>
                  <a:gd name="connsiteY0" fmla="*/ 62692 h 201413"/>
                  <a:gd name="connsiteX1" fmla="*/ 62692 w 1585217"/>
                  <a:gd name="connsiteY1" fmla="*/ 0 h 201413"/>
                  <a:gd name="connsiteX2" fmla="*/ 1374970 w 1585217"/>
                  <a:gd name="connsiteY2" fmla="*/ 30956 h 201413"/>
                  <a:gd name="connsiteX3" fmla="*/ 1573327 w 1585217"/>
                  <a:gd name="connsiteY3" fmla="*/ 19619 h 201413"/>
                  <a:gd name="connsiteX4" fmla="*/ 1584122 w 1585217"/>
                  <a:gd name="connsiteY4" fmla="*/ 177941 h 201413"/>
                  <a:gd name="connsiteX5" fmla="*/ 1368199 w 1585217"/>
                  <a:gd name="connsiteY5" fmla="*/ 172838 h 201413"/>
                  <a:gd name="connsiteX6" fmla="*/ 62692 w 1585217"/>
                  <a:gd name="connsiteY6" fmla="*/ 201413 h 201413"/>
                  <a:gd name="connsiteX7" fmla="*/ 0 w 1585217"/>
                  <a:gd name="connsiteY7" fmla="*/ 138721 h 201413"/>
                  <a:gd name="connsiteX8" fmla="*/ 0 w 1585217"/>
                  <a:gd name="connsiteY8" fmla="*/ 62692 h 201413"/>
                  <a:gd name="connsiteX0" fmla="*/ 0 w 1576484"/>
                  <a:gd name="connsiteY0" fmla="*/ 62692 h 203181"/>
                  <a:gd name="connsiteX1" fmla="*/ 62692 w 1576484"/>
                  <a:gd name="connsiteY1" fmla="*/ 0 h 203181"/>
                  <a:gd name="connsiteX2" fmla="*/ 1374970 w 1576484"/>
                  <a:gd name="connsiteY2" fmla="*/ 30956 h 203181"/>
                  <a:gd name="connsiteX3" fmla="*/ 1573327 w 1576484"/>
                  <a:gd name="connsiteY3" fmla="*/ 19619 h 203181"/>
                  <a:gd name="connsiteX4" fmla="*/ 1575341 w 1576484"/>
                  <a:gd name="connsiteY4" fmla="*/ 193348 h 203181"/>
                  <a:gd name="connsiteX5" fmla="*/ 1368199 w 1576484"/>
                  <a:gd name="connsiteY5" fmla="*/ 172838 h 203181"/>
                  <a:gd name="connsiteX6" fmla="*/ 62692 w 1576484"/>
                  <a:gd name="connsiteY6" fmla="*/ 201413 h 203181"/>
                  <a:gd name="connsiteX7" fmla="*/ 0 w 1576484"/>
                  <a:gd name="connsiteY7" fmla="*/ 138721 h 203181"/>
                  <a:gd name="connsiteX8" fmla="*/ 0 w 1576484"/>
                  <a:gd name="connsiteY8" fmla="*/ 62692 h 20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6484" h="203181">
                    <a:moveTo>
                      <a:pt x="0" y="62692"/>
                    </a:moveTo>
                    <a:cubicBezTo>
                      <a:pt x="0" y="28068"/>
                      <a:pt x="28068" y="0"/>
                      <a:pt x="62692" y="0"/>
                    </a:cubicBezTo>
                    <a:lnTo>
                      <a:pt x="1374970" y="30956"/>
                    </a:lnTo>
                    <a:cubicBezTo>
                      <a:pt x="1409594" y="30956"/>
                      <a:pt x="1573327" y="-15005"/>
                      <a:pt x="1573327" y="19619"/>
                    </a:cubicBezTo>
                    <a:cubicBezTo>
                      <a:pt x="1572533" y="60837"/>
                      <a:pt x="1576135" y="152130"/>
                      <a:pt x="1575341" y="193348"/>
                    </a:cubicBezTo>
                    <a:cubicBezTo>
                      <a:pt x="1592905" y="224121"/>
                      <a:pt x="1402823" y="172838"/>
                      <a:pt x="1368199" y="172838"/>
                    </a:cubicBezTo>
                    <a:cubicBezTo>
                      <a:pt x="905271" y="172838"/>
                      <a:pt x="525620" y="201413"/>
                      <a:pt x="62692" y="201413"/>
                    </a:cubicBezTo>
                    <a:cubicBezTo>
                      <a:pt x="28068" y="201413"/>
                      <a:pt x="0" y="173345"/>
                      <a:pt x="0" y="138721"/>
                    </a:cubicBezTo>
                    <a:lnTo>
                      <a:pt x="0" y="62692"/>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1B62BF95-9753-4049-1116-B4CC019E5C30}"/>
                  </a:ext>
                </a:extLst>
              </p:cNvPr>
              <p:cNvSpPr>
                <a:spLocks noChangeAspect="1"/>
              </p:cNvSpPr>
              <p:nvPr/>
            </p:nvSpPr>
            <p:spPr>
              <a:xfrm>
                <a:off x="4563460" y="2209757"/>
                <a:ext cx="242581" cy="240549"/>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83A0E184-8A38-AABB-9758-7F58AA163D4B}"/>
                  </a:ext>
                </a:extLst>
              </p:cNvPr>
              <p:cNvSpPr>
                <a:spLocks noChangeAspect="1"/>
              </p:cNvSpPr>
              <p:nvPr/>
            </p:nvSpPr>
            <p:spPr>
              <a:xfrm>
                <a:off x="4608204" y="2253938"/>
                <a:ext cx="154932" cy="153980"/>
              </a:xfrm>
              <a:prstGeom prst="ellipse">
                <a:avLst/>
              </a:prstGeom>
              <a:grp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66" name="Group 65">
            <a:extLst>
              <a:ext uri="{FF2B5EF4-FFF2-40B4-BE49-F238E27FC236}">
                <a16:creationId xmlns:a16="http://schemas.microsoft.com/office/drawing/2014/main" id="{36AEC73F-2D0A-2B6B-2ABF-9A5EC681AC54}"/>
              </a:ext>
            </a:extLst>
          </p:cNvPr>
          <p:cNvGrpSpPr/>
          <p:nvPr/>
        </p:nvGrpSpPr>
        <p:grpSpPr>
          <a:xfrm>
            <a:off x="-23586" y="3334820"/>
            <a:ext cx="3281910" cy="1190263"/>
            <a:chOff x="537828" y="3259759"/>
            <a:chExt cx="3281910" cy="1190263"/>
          </a:xfrm>
        </p:grpSpPr>
        <p:sp>
          <p:nvSpPr>
            <p:cNvPr id="67" name="TextBox 66">
              <a:extLst>
                <a:ext uri="{FF2B5EF4-FFF2-40B4-BE49-F238E27FC236}">
                  <a16:creationId xmlns:a16="http://schemas.microsoft.com/office/drawing/2014/main" id="{70CD1CB3-BDF8-0FDF-D88D-6D69EACD8E76}"/>
                </a:ext>
              </a:extLst>
            </p:cNvPr>
            <p:cNvSpPr txBox="1"/>
            <p:nvPr/>
          </p:nvSpPr>
          <p:spPr>
            <a:xfrm>
              <a:off x="970446" y="3549776"/>
              <a:ext cx="2849292" cy="900246"/>
            </a:xfrm>
            <a:prstGeom prst="rect">
              <a:avLst/>
            </a:prstGeom>
            <a:noFill/>
          </p:spPr>
          <p:txBody>
            <a:bodyPr wrap="square" lIns="91440" tIns="45720" rIns="91440" bIns="45720" rtlCol="0" anchor="t">
              <a:spAutoFit/>
            </a:bodyPr>
            <a:lstStyle/>
            <a:p>
              <a:pPr algn="r"/>
              <a:r>
                <a:rPr lang="en-US" sz="1050" dirty="0"/>
                <a:t>Agree on a simple rule: 2–3 hours per week per person for learning. Put this in the calendar, same slot every week. Treat it like a project meeting, not “nice to have”.</a:t>
              </a:r>
              <a:endParaRPr lang="en-US" sz="1050" dirty="0">
                <a:solidFill>
                  <a:schemeClr val="tx1">
                    <a:lumMod val="65000"/>
                    <a:lumOff val="35000"/>
                  </a:schemeClr>
                </a:solidFill>
                <a:latin typeface="Century Gothic" panose="020B0502020202020204" pitchFamily="34" charset="0"/>
              </a:endParaRPr>
            </a:p>
          </p:txBody>
        </p:sp>
        <p:sp>
          <p:nvSpPr>
            <p:cNvPr id="68" name="TextBox 67">
              <a:extLst>
                <a:ext uri="{FF2B5EF4-FFF2-40B4-BE49-F238E27FC236}">
                  <a16:creationId xmlns:a16="http://schemas.microsoft.com/office/drawing/2014/main" id="{3D128E26-2DE5-5E7A-4272-25593DCC2B97}"/>
                </a:ext>
              </a:extLst>
            </p:cNvPr>
            <p:cNvSpPr txBox="1"/>
            <p:nvPr/>
          </p:nvSpPr>
          <p:spPr>
            <a:xfrm>
              <a:off x="537828" y="3259759"/>
              <a:ext cx="3273584" cy="369332"/>
            </a:xfrm>
            <a:prstGeom prst="rect">
              <a:avLst/>
            </a:prstGeom>
            <a:noFill/>
          </p:spPr>
          <p:txBody>
            <a:bodyPr wrap="square">
              <a:spAutoFit/>
            </a:bodyPr>
            <a:lstStyle/>
            <a:p>
              <a:pPr algn="r"/>
              <a:r>
                <a:rPr lang="en-US" b="1" dirty="0">
                  <a:solidFill>
                    <a:schemeClr val="tx2"/>
                  </a:solidFill>
                </a:rPr>
                <a:t>2. Block real learning time</a:t>
              </a:r>
              <a:endParaRPr lang="en-GB" b="1" dirty="0">
                <a:solidFill>
                  <a:schemeClr val="tx2"/>
                </a:solidFill>
              </a:endParaRPr>
            </a:p>
          </p:txBody>
        </p:sp>
      </p:grpSp>
      <p:grpSp>
        <p:nvGrpSpPr>
          <p:cNvPr id="69" name="Group 68">
            <a:extLst>
              <a:ext uri="{FF2B5EF4-FFF2-40B4-BE49-F238E27FC236}">
                <a16:creationId xmlns:a16="http://schemas.microsoft.com/office/drawing/2014/main" id="{D0FB1412-C26F-D233-3F7D-A8EE824B0B8A}"/>
              </a:ext>
            </a:extLst>
          </p:cNvPr>
          <p:cNvGrpSpPr/>
          <p:nvPr/>
        </p:nvGrpSpPr>
        <p:grpSpPr>
          <a:xfrm>
            <a:off x="-199775" y="4883595"/>
            <a:ext cx="4757727" cy="1365530"/>
            <a:chOff x="-163606" y="5291912"/>
            <a:chExt cx="4757727" cy="1365530"/>
          </a:xfrm>
        </p:grpSpPr>
        <p:sp>
          <p:nvSpPr>
            <p:cNvPr id="70" name="TextBox 69">
              <a:extLst>
                <a:ext uri="{FF2B5EF4-FFF2-40B4-BE49-F238E27FC236}">
                  <a16:creationId xmlns:a16="http://schemas.microsoft.com/office/drawing/2014/main" id="{332B41DE-87C4-C833-0D11-410B5CD0380D}"/>
                </a:ext>
              </a:extLst>
            </p:cNvPr>
            <p:cNvSpPr txBox="1"/>
            <p:nvPr/>
          </p:nvSpPr>
          <p:spPr>
            <a:xfrm>
              <a:off x="338254" y="5595613"/>
              <a:ext cx="4255867" cy="1061829"/>
            </a:xfrm>
            <a:prstGeom prst="rect">
              <a:avLst/>
            </a:prstGeom>
            <a:noFill/>
          </p:spPr>
          <p:txBody>
            <a:bodyPr wrap="square" lIns="91440" tIns="45720" rIns="91440" bIns="45720" rtlCol="0" anchor="t">
              <a:spAutoFit/>
            </a:bodyPr>
            <a:lstStyle/>
            <a:p>
              <a:pPr algn="r"/>
              <a:r>
                <a:rPr lang="en-US" sz="1050" dirty="0"/>
                <a:t>Take the tables module by module, in order. For each module:</a:t>
              </a:r>
            </a:p>
            <a:p>
              <a:pPr marL="171450" indent="-171450">
                <a:buFont typeface="Arial" panose="020B0604020202020204" pitchFamily="34" charset="0"/>
                <a:buChar char="•"/>
              </a:pPr>
              <a:r>
                <a:rPr lang="en-US" sz="1050" dirty="0"/>
                <a:t>Everyone watches / reads the resource for their track</a:t>
              </a:r>
            </a:p>
            <a:p>
              <a:pPr marL="171450" indent="-171450">
                <a:buFont typeface="Arial" panose="020B0604020202020204" pitchFamily="34" charset="0"/>
                <a:buChar char="•"/>
              </a:pPr>
              <a:r>
                <a:rPr lang="en-US" sz="1050" dirty="0"/>
                <a:t>They write 3 bullets: “what I learned” and “what this could mean for Workday”</a:t>
              </a:r>
            </a:p>
            <a:p>
              <a:pPr marL="171450" indent="-171450">
                <a:buFont typeface="Arial" panose="020B0604020202020204" pitchFamily="34" charset="0"/>
                <a:buChar char="•"/>
              </a:pPr>
              <a:r>
                <a:rPr lang="en-US" sz="1050" dirty="0"/>
                <a:t>They bring those bullets to a short discussions in your team meeting</a:t>
              </a:r>
              <a:endParaRPr lang="en-US" sz="1050" dirty="0">
                <a:latin typeface="Century Gothic" panose="020B0502020202020204" pitchFamily="34" charset="0"/>
              </a:endParaRPr>
            </a:p>
          </p:txBody>
        </p:sp>
        <p:sp>
          <p:nvSpPr>
            <p:cNvPr id="71" name="TextBox 70">
              <a:extLst>
                <a:ext uri="{FF2B5EF4-FFF2-40B4-BE49-F238E27FC236}">
                  <a16:creationId xmlns:a16="http://schemas.microsoft.com/office/drawing/2014/main" id="{AEB1534A-2E47-67EC-3291-727E623F5944}"/>
                </a:ext>
              </a:extLst>
            </p:cNvPr>
            <p:cNvSpPr txBox="1"/>
            <p:nvPr/>
          </p:nvSpPr>
          <p:spPr>
            <a:xfrm>
              <a:off x="-163606" y="5291912"/>
              <a:ext cx="4744095" cy="369332"/>
            </a:xfrm>
            <a:prstGeom prst="rect">
              <a:avLst/>
            </a:prstGeom>
            <a:noFill/>
          </p:spPr>
          <p:txBody>
            <a:bodyPr wrap="square">
              <a:spAutoFit/>
            </a:bodyPr>
            <a:lstStyle/>
            <a:p>
              <a:pPr algn="r"/>
              <a:r>
                <a:rPr lang="en-US" b="1" dirty="0">
                  <a:solidFill>
                    <a:schemeClr val="accent2"/>
                  </a:solidFill>
                </a:rPr>
                <a:t>3. Learn in small sprints</a:t>
              </a:r>
              <a:endParaRPr lang="en-GB" b="1" dirty="0">
                <a:solidFill>
                  <a:schemeClr val="accent2"/>
                </a:solidFill>
              </a:endParaRPr>
            </a:p>
          </p:txBody>
        </p:sp>
      </p:grpSp>
      <p:grpSp>
        <p:nvGrpSpPr>
          <p:cNvPr id="72" name="Group 71">
            <a:extLst>
              <a:ext uri="{FF2B5EF4-FFF2-40B4-BE49-F238E27FC236}">
                <a16:creationId xmlns:a16="http://schemas.microsoft.com/office/drawing/2014/main" id="{EDDA7F62-8CCD-CEAF-CD1B-1CEEDEABDBAB}"/>
              </a:ext>
            </a:extLst>
          </p:cNvPr>
          <p:cNvGrpSpPr/>
          <p:nvPr/>
        </p:nvGrpSpPr>
        <p:grpSpPr>
          <a:xfrm>
            <a:off x="7489591" y="4883595"/>
            <a:ext cx="5159609" cy="1736426"/>
            <a:chOff x="7728704" y="4901236"/>
            <a:chExt cx="5159609" cy="1736426"/>
          </a:xfrm>
        </p:grpSpPr>
        <p:sp>
          <p:nvSpPr>
            <p:cNvPr id="73" name="TextBox 72">
              <a:extLst>
                <a:ext uri="{FF2B5EF4-FFF2-40B4-BE49-F238E27FC236}">
                  <a16:creationId xmlns:a16="http://schemas.microsoft.com/office/drawing/2014/main" id="{42E11E00-CE6B-1DA6-516B-CB353F1C29AA}"/>
                </a:ext>
              </a:extLst>
            </p:cNvPr>
            <p:cNvSpPr txBox="1"/>
            <p:nvPr/>
          </p:nvSpPr>
          <p:spPr>
            <a:xfrm>
              <a:off x="7728704" y="5252667"/>
              <a:ext cx="4683060" cy="1384995"/>
            </a:xfrm>
            <a:prstGeom prst="rect">
              <a:avLst/>
            </a:prstGeom>
            <a:noFill/>
          </p:spPr>
          <p:txBody>
            <a:bodyPr wrap="square" lIns="91440" tIns="45720" rIns="91440" bIns="45720" rtlCol="0" anchor="t">
              <a:spAutoFit/>
            </a:bodyPr>
            <a:lstStyle/>
            <a:p>
              <a:r>
                <a:rPr lang="en-US" sz="1050" b="0" i="0" dirty="0">
                  <a:solidFill>
                    <a:srgbClr val="0D0D0D"/>
                  </a:solidFill>
                  <a:effectLst/>
                </a:rPr>
                <a:t>After every 2–3 modules, run a 30–45 minute team </a:t>
              </a:r>
              <a:r>
                <a:rPr lang="en-US" sz="1050" b="0" i="0" dirty="0" err="1">
                  <a:solidFill>
                    <a:srgbClr val="0D0D0D"/>
                  </a:solidFill>
                  <a:effectLst/>
                </a:rPr>
                <a:t>sessionAsk</a:t>
              </a:r>
              <a:r>
                <a:rPr lang="en-US" sz="1050" b="0" i="0" dirty="0">
                  <a:solidFill>
                    <a:srgbClr val="0D0D0D"/>
                  </a:solidFill>
                  <a:effectLst/>
                </a:rPr>
                <a:t> functional track: </a:t>
              </a:r>
            </a:p>
            <a:p>
              <a:pPr marL="171450" indent="-171450">
                <a:buFont typeface="Arial" panose="020B0604020202020204" pitchFamily="34" charset="0"/>
                <a:buChar char="•"/>
              </a:pPr>
              <a:r>
                <a:rPr lang="en-US" sz="1050" b="0" i="0" dirty="0">
                  <a:solidFill>
                    <a:srgbClr val="0D0D0D"/>
                  </a:solidFill>
                  <a:effectLst/>
                </a:rPr>
                <a:t>“Which HR processes could benefit from this, in our tenant</a:t>
              </a:r>
            </a:p>
            <a:p>
              <a:pPr marL="171450" indent="-171450">
                <a:buFont typeface="Arial" panose="020B0604020202020204" pitchFamily="34" charset="0"/>
                <a:buChar char="•"/>
              </a:pPr>
              <a:r>
                <a:rPr lang="en-US" sz="1050" b="0" i="0" dirty="0">
                  <a:solidFill>
                    <a:srgbClr val="0D0D0D"/>
                  </a:solidFill>
                  <a:effectLst/>
                </a:rPr>
                <a:t>”Ask technical track: “How would we roughly implement this, with Workday tools we know”</a:t>
              </a:r>
            </a:p>
            <a:p>
              <a:r>
                <a:rPr lang="en-US" sz="1050" b="0" i="0" dirty="0">
                  <a:solidFill>
                    <a:srgbClr val="0D0D0D"/>
                  </a:solidFill>
                  <a:effectLst/>
                </a:rPr>
                <a:t>Capture outputs in your Agent Use Case Library and Business Case tabs. Force yourself to end each session with one concrete idea added or updated</a:t>
              </a:r>
              <a:endParaRPr lang="en-GB" sz="1050" dirty="0">
                <a:solidFill>
                  <a:srgbClr val="0D0D0D"/>
                </a:solidFill>
              </a:endParaRPr>
            </a:p>
          </p:txBody>
        </p:sp>
        <p:sp>
          <p:nvSpPr>
            <p:cNvPr id="74" name="TextBox 73">
              <a:extLst>
                <a:ext uri="{FF2B5EF4-FFF2-40B4-BE49-F238E27FC236}">
                  <a16:creationId xmlns:a16="http://schemas.microsoft.com/office/drawing/2014/main" id="{5F7D974F-59EF-520A-7ECE-6C33D184BE2C}"/>
                </a:ext>
              </a:extLst>
            </p:cNvPr>
            <p:cNvSpPr txBox="1"/>
            <p:nvPr/>
          </p:nvSpPr>
          <p:spPr>
            <a:xfrm>
              <a:off x="7728704" y="4901236"/>
              <a:ext cx="5159609" cy="369332"/>
            </a:xfrm>
            <a:prstGeom prst="rect">
              <a:avLst/>
            </a:prstGeom>
            <a:noFill/>
          </p:spPr>
          <p:txBody>
            <a:bodyPr wrap="square">
              <a:spAutoFit/>
            </a:bodyPr>
            <a:lstStyle/>
            <a:p>
              <a:r>
                <a:rPr lang="en-US" b="1" dirty="0">
                  <a:solidFill>
                    <a:schemeClr val="accent3"/>
                  </a:solidFill>
                </a:rPr>
                <a:t>4. Connect learning to real use cases</a:t>
              </a:r>
              <a:endParaRPr lang="en-GB" b="1" dirty="0">
                <a:solidFill>
                  <a:schemeClr val="accent3"/>
                </a:solidFill>
              </a:endParaRPr>
            </a:p>
          </p:txBody>
        </p:sp>
      </p:grpSp>
      <p:grpSp>
        <p:nvGrpSpPr>
          <p:cNvPr id="75" name="Group 74">
            <a:extLst>
              <a:ext uri="{FF2B5EF4-FFF2-40B4-BE49-F238E27FC236}">
                <a16:creationId xmlns:a16="http://schemas.microsoft.com/office/drawing/2014/main" id="{25B96EC6-B4A5-F7D9-7BD4-7D1054F6D956}"/>
              </a:ext>
            </a:extLst>
          </p:cNvPr>
          <p:cNvGrpSpPr/>
          <p:nvPr/>
        </p:nvGrpSpPr>
        <p:grpSpPr>
          <a:xfrm>
            <a:off x="8800053" y="3274486"/>
            <a:ext cx="3791978" cy="1720540"/>
            <a:chOff x="8630324" y="3620678"/>
            <a:chExt cx="3791978" cy="1720540"/>
          </a:xfrm>
        </p:grpSpPr>
        <p:sp>
          <p:nvSpPr>
            <p:cNvPr id="76" name="TextBox 75">
              <a:extLst>
                <a:ext uri="{FF2B5EF4-FFF2-40B4-BE49-F238E27FC236}">
                  <a16:creationId xmlns:a16="http://schemas.microsoft.com/office/drawing/2014/main" id="{63F1D71E-ABF0-6148-0BD1-5EF2682A8B8D}"/>
                </a:ext>
              </a:extLst>
            </p:cNvPr>
            <p:cNvSpPr txBox="1"/>
            <p:nvPr/>
          </p:nvSpPr>
          <p:spPr>
            <a:xfrm>
              <a:off x="8662580" y="3956223"/>
              <a:ext cx="3366022" cy="1384995"/>
            </a:xfrm>
            <a:prstGeom prst="rect">
              <a:avLst/>
            </a:prstGeom>
            <a:noFill/>
          </p:spPr>
          <p:txBody>
            <a:bodyPr wrap="square" lIns="91440" tIns="45720" rIns="91440" bIns="45720" rtlCol="0" anchor="t">
              <a:spAutoFit/>
            </a:bodyPr>
            <a:lstStyle/>
            <a:p>
              <a:r>
                <a:rPr lang="en-US" sz="1050" b="0" i="0" dirty="0">
                  <a:solidFill>
                    <a:srgbClr val="0D0D0D"/>
                  </a:solidFill>
                  <a:effectLst/>
                </a:rPr>
                <a:t>For each promising use case, create a small pair. One functional owner and one technical owner. </a:t>
              </a:r>
            </a:p>
            <a:p>
              <a:endParaRPr lang="en-US" sz="1050" dirty="0">
                <a:solidFill>
                  <a:srgbClr val="0D0D0D"/>
                </a:solidFill>
              </a:endParaRPr>
            </a:p>
            <a:p>
              <a:r>
                <a:rPr lang="en-US" sz="1050" b="0" i="0" dirty="0">
                  <a:solidFill>
                    <a:srgbClr val="0D0D0D"/>
                  </a:solidFill>
                  <a:effectLst/>
                </a:rPr>
                <a:t>Ask them to use the next modules to: </a:t>
              </a:r>
            </a:p>
            <a:p>
              <a:pPr marL="171450" indent="-171450">
                <a:buFont typeface="Arial" panose="020B0604020202020204" pitchFamily="34" charset="0"/>
                <a:buChar char="•"/>
              </a:pPr>
              <a:r>
                <a:rPr lang="en-US" sz="1050" b="0" i="0" dirty="0">
                  <a:solidFill>
                    <a:srgbClr val="0D0D0D"/>
                  </a:solidFill>
                  <a:effectLst/>
                </a:rPr>
                <a:t>Refine the process design (where to keep deterministic steps, where an agent)</a:t>
              </a:r>
            </a:p>
            <a:p>
              <a:pPr marL="171450" indent="-171450">
                <a:buFont typeface="Arial" panose="020B0604020202020204" pitchFamily="34" charset="0"/>
                <a:buChar char="•"/>
              </a:pPr>
              <a:r>
                <a:rPr lang="en-US" sz="1050" b="0" i="0" dirty="0">
                  <a:solidFill>
                    <a:srgbClr val="0D0D0D"/>
                  </a:solidFill>
                  <a:effectLst/>
                </a:rPr>
                <a:t>Sketch a simple architecture using Workday and, later, </a:t>
              </a:r>
              <a:r>
                <a:rPr lang="en-US" sz="1050" b="0" i="0" dirty="0" err="1">
                  <a:solidFill>
                    <a:srgbClr val="0D0D0D"/>
                  </a:solidFill>
                  <a:effectLst/>
                </a:rPr>
                <a:t>Flowise</a:t>
              </a:r>
              <a:r>
                <a:rPr lang="en-US" sz="1050" b="0" i="0" dirty="0">
                  <a:solidFill>
                    <a:srgbClr val="0D0D0D"/>
                  </a:solidFill>
                  <a:effectLst/>
                </a:rPr>
                <a:t> or other tools</a:t>
              </a:r>
              <a:endParaRPr lang="en-US" sz="1050" dirty="0"/>
            </a:p>
          </p:txBody>
        </p:sp>
        <p:sp>
          <p:nvSpPr>
            <p:cNvPr id="77" name="TextBox 76">
              <a:extLst>
                <a:ext uri="{FF2B5EF4-FFF2-40B4-BE49-F238E27FC236}">
                  <a16:creationId xmlns:a16="http://schemas.microsoft.com/office/drawing/2014/main" id="{6800F5A9-2D54-46E7-30EF-B6B94E32A0A2}"/>
                </a:ext>
              </a:extLst>
            </p:cNvPr>
            <p:cNvSpPr txBox="1"/>
            <p:nvPr/>
          </p:nvSpPr>
          <p:spPr>
            <a:xfrm>
              <a:off x="8630324" y="3620678"/>
              <a:ext cx="3791978" cy="369332"/>
            </a:xfrm>
            <a:prstGeom prst="rect">
              <a:avLst/>
            </a:prstGeom>
            <a:noFill/>
          </p:spPr>
          <p:txBody>
            <a:bodyPr wrap="square">
              <a:spAutoFit/>
            </a:bodyPr>
            <a:lstStyle/>
            <a:p>
              <a:r>
                <a:rPr lang="en-US" b="1" dirty="0">
                  <a:solidFill>
                    <a:schemeClr val="accent4">
                      <a:lumMod val="75000"/>
                    </a:schemeClr>
                  </a:solidFill>
                </a:rPr>
                <a:t>5. Pair functional and tech</a:t>
              </a:r>
              <a:endParaRPr lang="en-GB" b="1" dirty="0">
                <a:solidFill>
                  <a:schemeClr val="accent4">
                    <a:lumMod val="75000"/>
                  </a:schemeClr>
                </a:solidFill>
              </a:endParaRPr>
            </a:p>
          </p:txBody>
        </p:sp>
      </p:grpSp>
      <p:grpSp>
        <p:nvGrpSpPr>
          <p:cNvPr id="78" name="Group 77">
            <a:extLst>
              <a:ext uri="{FF2B5EF4-FFF2-40B4-BE49-F238E27FC236}">
                <a16:creationId xmlns:a16="http://schemas.microsoft.com/office/drawing/2014/main" id="{F57D0915-2E27-3F76-113F-AED33DE49A45}"/>
              </a:ext>
            </a:extLst>
          </p:cNvPr>
          <p:cNvGrpSpPr/>
          <p:nvPr/>
        </p:nvGrpSpPr>
        <p:grpSpPr>
          <a:xfrm>
            <a:off x="9200084" y="1763672"/>
            <a:ext cx="3296715" cy="1568310"/>
            <a:chOff x="8122355" y="1824146"/>
            <a:chExt cx="4319673" cy="1568310"/>
          </a:xfrm>
        </p:grpSpPr>
        <p:sp>
          <p:nvSpPr>
            <p:cNvPr id="79" name="TextBox 78">
              <a:extLst>
                <a:ext uri="{FF2B5EF4-FFF2-40B4-BE49-F238E27FC236}">
                  <a16:creationId xmlns:a16="http://schemas.microsoft.com/office/drawing/2014/main" id="{DAEFD549-879A-1E19-A151-23888954CBAF}"/>
                </a:ext>
              </a:extLst>
            </p:cNvPr>
            <p:cNvSpPr txBox="1"/>
            <p:nvPr/>
          </p:nvSpPr>
          <p:spPr>
            <a:xfrm>
              <a:off x="8122355" y="2169044"/>
              <a:ext cx="3920296" cy="1223412"/>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1050" dirty="0"/>
                <a:t>When a use case looks solid, use the Risk and Controls checklist and Business Case tab</a:t>
              </a:r>
            </a:p>
            <a:p>
              <a:pPr marL="171450" indent="-171450">
                <a:buFont typeface="Arial" panose="020B0604020202020204" pitchFamily="34" charset="0"/>
                <a:buChar char="•"/>
              </a:pPr>
              <a:r>
                <a:rPr lang="en-US" sz="1050" dirty="0"/>
                <a:t>Bring these to your AI governance board or similar forum for review</a:t>
              </a:r>
            </a:p>
            <a:p>
              <a:pPr marL="171450" indent="-171450">
                <a:buFont typeface="Arial" panose="020B0604020202020204" pitchFamily="34" charset="0"/>
                <a:buChar char="•"/>
              </a:pPr>
              <a:r>
                <a:rPr lang="en-US" sz="1050" dirty="0"/>
                <a:t>Add approved use cases to your HRIS / Workday roadmap</a:t>
              </a:r>
            </a:p>
          </p:txBody>
        </p:sp>
        <p:sp>
          <p:nvSpPr>
            <p:cNvPr id="80" name="TextBox 79">
              <a:extLst>
                <a:ext uri="{FF2B5EF4-FFF2-40B4-BE49-F238E27FC236}">
                  <a16:creationId xmlns:a16="http://schemas.microsoft.com/office/drawing/2014/main" id="{D476117C-71E3-DA1B-2BAA-50DA0C25CE68}"/>
                </a:ext>
              </a:extLst>
            </p:cNvPr>
            <p:cNvSpPr txBox="1"/>
            <p:nvPr/>
          </p:nvSpPr>
          <p:spPr>
            <a:xfrm>
              <a:off x="8122355" y="1824146"/>
              <a:ext cx="4319673" cy="369332"/>
            </a:xfrm>
            <a:prstGeom prst="rect">
              <a:avLst/>
            </a:prstGeom>
            <a:noFill/>
          </p:spPr>
          <p:txBody>
            <a:bodyPr wrap="square">
              <a:spAutoFit/>
            </a:bodyPr>
            <a:lstStyle/>
            <a:p>
              <a:r>
                <a:rPr lang="en-US" b="1" dirty="0">
                  <a:solidFill>
                    <a:schemeClr val="accent5"/>
                  </a:solidFill>
                </a:rPr>
                <a:t>6. Feed into roadmap</a:t>
              </a:r>
              <a:endParaRPr lang="en-GB" b="1" dirty="0">
                <a:solidFill>
                  <a:schemeClr val="accent5"/>
                </a:solidFill>
              </a:endParaRPr>
            </a:p>
          </p:txBody>
        </p:sp>
      </p:grpSp>
      <p:sp>
        <p:nvSpPr>
          <p:cNvPr id="82" name="TextBox 81">
            <a:extLst>
              <a:ext uri="{FF2B5EF4-FFF2-40B4-BE49-F238E27FC236}">
                <a16:creationId xmlns:a16="http://schemas.microsoft.com/office/drawing/2014/main" id="{98DDD773-1637-E426-BC7C-72A6B837AF06}"/>
              </a:ext>
            </a:extLst>
          </p:cNvPr>
          <p:cNvSpPr txBox="1"/>
          <p:nvPr/>
        </p:nvSpPr>
        <p:spPr>
          <a:xfrm>
            <a:off x="-15614" y="2138600"/>
            <a:ext cx="3067800" cy="1223412"/>
          </a:xfrm>
          <a:prstGeom prst="rect">
            <a:avLst/>
          </a:prstGeom>
          <a:noFill/>
        </p:spPr>
        <p:txBody>
          <a:bodyPr wrap="square" lIns="91440" tIns="45720" rIns="91440" bIns="45720" rtlCol="0" anchor="t">
            <a:spAutoFit/>
          </a:bodyPr>
          <a:lstStyle/>
          <a:p>
            <a:r>
              <a:rPr lang="en-US" sz="1050" dirty="0"/>
              <a:t>Assign each team member to a primary track: </a:t>
            </a:r>
          </a:p>
          <a:p>
            <a:pPr marL="171450" indent="-171450">
              <a:buFont typeface="Arial" panose="020B0604020202020204" pitchFamily="34" charset="0"/>
              <a:buChar char="•"/>
            </a:pPr>
            <a:r>
              <a:rPr lang="en-US" sz="1050" dirty="0"/>
              <a:t>Functional track for HRIS product owners, HR process owners, HRBPs</a:t>
            </a:r>
          </a:p>
          <a:p>
            <a:pPr marL="171450" indent="-171450">
              <a:buFont typeface="Arial" panose="020B0604020202020204" pitchFamily="34" charset="0"/>
              <a:buChar char="•"/>
            </a:pPr>
            <a:r>
              <a:rPr lang="en-US" sz="1050" dirty="0"/>
              <a:t>Technical track for HRIS analysts, integration specialists, developers</a:t>
            </a:r>
          </a:p>
          <a:p>
            <a:pPr marL="171450" indent="-171450">
              <a:buFont typeface="Arial" panose="020B0604020202020204" pitchFamily="34" charset="0"/>
              <a:buChar char="•"/>
            </a:pPr>
            <a:r>
              <a:rPr lang="en-US" sz="1050" dirty="0"/>
              <a:t>All should complete the </a:t>
            </a:r>
            <a:r>
              <a:rPr lang="en-US" sz="1050" dirty="0" err="1"/>
              <a:t>Flowise</a:t>
            </a:r>
            <a:r>
              <a:rPr lang="en-US" sz="1050" dirty="0"/>
              <a:t> sessions</a:t>
            </a:r>
            <a:endParaRPr lang="en-GB" sz="1050" dirty="0"/>
          </a:p>
        </p:txBody>
      </p:sp>
      <p:sp>
        <p:nvSpPr>
          <p:cNvPr id="83" name="TextBox 82">
            <a:extLst>
              <a:ext uri="{FF2B5EF4-FFF2-40B4-BE49-F238E27FC236}">
                <a16:creationId xmlns:a16="http://schemas.microsoft.com/office/drawing/2014/main" id="{F4C61333-2707-FFAA-324F-6918F247943F}"/>
              </a:ext>
            </a:extLst>
          </p:cNvPr>
          <p:cNvSpPr txBox="1"/>
          <p:nvPr/>
        </p:nvSpPr>
        <p:spPr>
          <a:xfrm>
            <a:off x="-191803" y="1817691"/>
            <a:ext cx="3156475" cy="369332"/>
          </a:xfrm>
          <a:prstGeom prst="rect">
            <a:avLst/>
          </a:prstGeom>
          <a:noFill/>
        </p:spPr>
        <p:txBody>
          <a:bodyPr wrap="square">
            <a:spAutoFit/>
          </a:bodyPr>
          <a:lstStyle/>
          <a:p>
            <a:pPr algn="r"/>
            <a:r>
              <a:rPr lang="en-US" b="1" dirty="0">
                <a:solidFill>
                  <a:schemeClr val="accent1"/>
                </a:solidFill>
              </a:rPr>
              <a:t>1. Pick people and tracks</a:t>
            </a:r>
            <a:endParaRPr lang="en-GB" b="1" dirty="0">
              <a:solidFill>
                <a:schemeClr val="accent1"/>
              </a:solidFill>
            </a:endParaRPr>
          </a:p>
        </p:txBody>
      </p:sp>
      <p:pic>
        <p:nvPicPr>
          <p:cNvPr id="91" name="Graphic 90" descr="Artificial Intelligence with solid fill">
            <a:extLst>
              <a:ext uri="{FF2B5EF4-FFF2-40B4-BE49-F238E27FC236}">
                <a16:creationId xmlns:a16="http://schemas.microsoft.com/office/drawing/2014/main" id="{C525E0CF-865F-2C48-2F4D-CCDFC71F3B5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624916" y="1619996"/>
            <a:ext cx="914400" cy="914400"/>
          </a:xfrm>
          <a:prstGeom prst="rect">
            <a:avLst/>
          </a:prstGeom>
        </p:spPr>
      </p:pic>
    </p:spTree>
    <p:extLst>
      <p:ext uri="{BB962C8B-B14F-4D97-AF65-F5344CB8AC3E}">
        <p14:creationId xmlns:p14="http://schemas.microsoft.com/office/powerpoint/2010/main" val="2221638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5BE5EA-89B5-C941-6248-3E1BC9BA5F98}"/>
              </a:ext>
            </a:extLst>
          </p:cNvPr>
          <p:cNvSpPr>
            <a:spLocks noGrp="1"/>
          </p:cNvSpPr>
          <p:nvPr>
            <p:ph type="sldNum" sz="quarter" idx="4"/>
          </p:nvPr>
        </p:nvSpPr>
        <p:spPr/>
        <p:txBody>
          <a:bodyPr/>
          <a:lstStyle/>
          <a:p>
            <a:fld id="{B97DCD48-F2F0-436C-978D-7C4D59D5E31F}" type="slidenum">
              <a:rPr lang="en-US" smtClean="0"/>
              <a:pPr/>
              <a:t>28</a:t>
            </a:fld>
            <a:endParaRPr lang="en-US"/>
          </a:p>
        </p:txBody>
      </p:sp>
      <p:sp>
        <p:nvSpPr>
          <p:cNvPr id="3" name="Title 2">
            <a:extLst>
              <a:ext uri="{FF2B5EF4-FFF2-40B4-BE49-F238E27FC236}">
                <a16:creationId xmlns:a16="http://schemas.microsoft.com/office/drawing/2014/main" id="{D12C5E6F-5A28-2731-8CDB-F965C3666C44}"/>
              </a:ext>
            </a:extLst>
          </p:cNvPr>
          <p:cNvSpPr>
            <a:spLocks noGrp="1"/>
          </p:cNvSpPr>
          <p:nvPr>
            <p:ph type="title"/>
          </p:nvPr>
        </p:nvSpPr>
        <p:spPr/>
        <p:txBody>
          <a:bodyPr/>
          <a:lstStyle/>
          <a:p>
            <a:r>
              <a:rPr lang="en-US" dirty="0"/>
              <a:t>Functional Upskilling Track</a:t>
            </a:r>
          </a:p>
        </p:txBody>
      </p:sp>
      <p:graphicFrame>
        <p:nvGraphicFramePr>
          <p:cNvPr id="4" name="Table 3">
            <a:extLst>
              <a:ext uri="{FF2B5EF4-FFF2-40B4-BE49-F238E27FC236}">
                <a16:creationId xmlns:a16="http://schemas.microsoft.com/office/drawing/2014/main" id="{91452099-E7E9-E572-4402-0D1E454C9B73}"/>
              </a:ext>
            </a:extLst>
          </p:cNvPr>
          <p:cNvGraphicFramePr>
            <a:graphicFrameLocks noGrp="1"/>
          </p:cNvGraphicFramePr>
          <p:nvPr>
            <p:extLst>
              <p:ext uri="{D42A27DB-BD31-4B8C-83A1-F6EECF244321}">
                <p14:modId xmlns:p14="http://schemas.microsoft.com/office/powerpoint/2010/main" val="645307402"/>
              </p:ext>
            </p:extLst>
          </p:nvPr>
        </p:nvGraphicFramePr>
        <p:xfrm>
          <a:off x="382270" y="1271589"/>
          <a:ext cx="11473179" cy="4652563"/>
        </p:xfrm>
        <a:graphic>
          <a:graphicData uri="http://schemas.openxmlformats.org/drawingml/2006/table">
            <a:tbl>
              <a:tblPr firstRow="1">
                <a:tableStyleId>{5C22544A-7EE6-4342-B048-85BDC9FD1C3A}</a:tableStyleId>
              </a:tblPr>
              <a:tblGrid>
                <a:gridCol w="2016250">
                  <a:extLst>
                    <a:ext uri="{9D8B030D-6E8A-4147-A177-3AD203B41FA5}">
                      <a16:colId xmlns:a16="http://schemas.microsoft.com/office/drawing/2014/main" val="2951864832"/>
                    </a:ext>
                  </a:extLst>
                </a:gridCol>
                <a:gridCol w="2517754">
                  <a:extLst>
                    <a:ext uri="{9D8B030D-6E8A-4147-A177-3AD203B41FA5}">
                      <a16:colId xmlns:a16="http://schemas.microsoft.com/office/drawing/2014/main" val="2279244561"/>
                    </a:ext>
                  </a:extLst>
                </a:gridCol>
                <a:gridCol w="1408326">
                  <a:extLst>
                    <a:ext uri="{9D8B030D-6E8A-4147-A177-3AD203B41FA5}">
                      <a16:colId xmlns:a16="http://schemas.microsoft.com/office/drawing/2014/main" val="3896220757"/>
                    </a:ext>
                  </a:extLst>
                </a:gridCol>
                <a:gridCol w="5530849">
                  <a:extLst>
                    <a:ext uri="{9D8B030D-6E8A-4147-A177-3AD203B41FA5}">
                      <a16:colId xmlns:a16="http://schemas.microsoft.com/office/drawing/2014/main" val="1283946421"/>
                    </a:ext>
                  </a:extLst>
                </a:gridCol>
              </a:tblGrid>
              <a:tr h="235108">
                <a:tc>
                  <a:txBody>
                    <a:bodyPr/>
                    <a:lstStyle/>
                    <a:p>
                      <a:pPr algn="ctr" fontAlgn="ctr">
                        <a:buNone/>
                      </a:pPr>
                      <a:r>
                        <a:rPr lang="en-US" sz="1200" u="none" strike="noStrike" dirty="0">
                          <a:effectLst/>
                        </a:rPr>
                        <a:t>Topic / Module</a:t>
                      </a:r>
                      <a:endParaRPr lang="en-US" sz="1200" b="1" i="0" u="none" strike="noStrike" dirty="0">
                        <a:solidFill>
                          <a:srgbClr val="000000"/>
                        </a:solidFill>
                        <a:effectLst/>
                        <a:latin typeface="Aptos Narrow" panose="020B0004020202020204" pitchFamily="34" charset="0"/>
                      </a:endParaRPr>
                    </a:p>
                  </a:txBody>
                  <a:tcPr marL="4580" marR="4580" marT="4580" marB="0" anchor="ctr"/>
                </a:tc>
                <a:tc>
                  <a:txBody>
                    <a:bodyPr/>
                    <a:lstStyle/>
                    <a:p>
                      <a:pPr algn="ctr" fontAlgn="ctr">
                        <a:buNone/>
                      </a:pPr>
                      <a:r>
                        <a:rPr lang="en-US" sz="1200" u="none" strike="noStrike" dirty="0">
                          <a:effectLst/>
                        </a:rPr>
                        <a:t>Resource (Link)</a:t>
                      </a:r>
                      <a:endParaRPr lang="en-US" sz="1200" b="1" i="0" u="none" strike="noStrike" dirty="0">
                        <a:solidFill>
                          <a:srgbClr val="000000"/>
                        </a:solidFill>
                        <a:effectLst/>
                        <a:latin typeface="Aptos Narrow" panose="020B0004020202020204" pitchFamily="34" charset="0"/>
                      </a:endParaRPr>
                    </a:p>
                  </a:txBody>
                  <a:tcPr marL="4580" marR="4580" marT="4580" marB="0" anchor="ctr"/>
                </a:tc>
                <a:tc>
                  <a:txBody>
                    <a:bodyPr/>
                    <a:lstStyle/>
                    <a:p>
                      <a:pPr algn="ctr" fontAlgn="ctr">
                        <a:buNone/>
                      </a:pPr>
                      <a:r>
                        <a:rPr lang="en-US" sz="1200" u="none" strike="noStrike" dirty="0">
                          <a:effectLst/>
                        </a:rPr>
                        <a:t>Format</a:t>
                      </a:r>
                      <a:endParaRPr lang="en-US" sz="1200" b="1" i="0" u="none" strike="noStrike" dirty="0">
                        <a:solidFill>
                          <a:srgbClr val="000000"/>
                        </a:solidFill>
                        <a:effectLst/>
                        <a:latin typeface="Aptos Narrow" panose="020B0004020202020204" pitchFamily="34" charset="0"/>
                      </a:endParaRPr>
                    </a:p>
                  </a:txBody>
                  <a:tcPr marL="4580" marR="4580" marT="4580" marB="0" anchor="ctr"/>
                </a:tc>
                <a:tc>
                  <a:txBody>
                    <a:bodyPr/>
                    <a:lstStyle/>
                    <a:p>
                      <a:pPr algn="ctr" fontAlgn="ctr">
                        <a:buNone/>
                      </a:pPr>
                      <a:r>
                        <a:rPr lang="en-US" sz="1200" u="none" strike="noStrike" dirty="0">
                          <a:effectLst/>
                        </a:rPr>
                        <a:t>Description / Key Learning</a:t>
                      </a:r>
                      <a:endParaRPr lang="en-US" sz="1200" b="1" i="0" u="none" strike="noStrike" dirty="0">
                        <a:solidFill>
                          <a:srgbClr val="000000"/>
                        </a:solidFill>
                        <a:effectLst/>
                        <a:latin typeface="Aptos Narrow" panose="020B0004020202020204" pitchFamily="34" charset="0"/>
                      </a:endParaRPr>
                    </a:p>
                  </a:txBody>
                  <a:tcPr marL="4580" marR="4580" marT="4580" marB="0" anchor="ctr"/>
                </a:tc>
                <a:extLst>
                  <a:ext uri="{0D108BD9-81ED-4DB2-BD59-A6C34878D82A}">
                    <a16:rowId xmlns:a16="http://schemas.microsoft.com/office/drawing/2014/main" val="3390782145"/>
                  </a:ext>
                </a:extLst>
              </a:tr>
              <a:tr h="313477">
                <a:tc>
                  <a:txBody>
                    <a:bodyPr/>
                    <a:lstStyle/>
                    <a:p>
                      <a:pPr algn="l" fontAlgn="ctr">
                        <a:buNone/>
                      </a:pPr>
                      <a:r>
                        <a:rPr lang="en-US" sz="800" b="1" u="none" strike="noStrike">
                          <a:effectLst/>
                        </a:rPr>
                        <a:t>AI Agents 101 – Foundations</a:t>
                      </a:r>
                      <a:endParaRPr lang="en-US" sz="800" b="1"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sng" strike="noStrike">
                          <a:effectLst/>
                          <a:hlinkClick r:id="rId2"/>
                        </a:rPr>
                        <a:t>Introduction to AI Agents (DataCamp Course)</a:t>
                      </a:r>
                      <a:endParaRPr lang="en-US" sz="800" b="0" i="0" u="sng" strike="noStrike">
                        <a:solidFill>
                          <a:srgbClr val="467886"/>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a:effectLst/>
                        </a:rPr>
                        <a:t>Online Course</a:t>
                      </a:r>
                      <a:endParaRPr lang="en-US" sz="800" b="0"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dirty="0">
                          <a:effectLst/>
                        </a:rPr>
                        <a:t>Fundamental concepts of AI agents. Explains what agents are and how they differ from chatbots or basic automation, covering key components (like memory, tool use, orchestration) and the Thought-Action-Observation (TAO) loop – all without coding. Provides a beginner-friendly foundation for understanding “agentic” AI systems in business.</a:t>
                      </a:r>
                      <a:endParaRPr lang="en-US" sz="800" b="0" i="1" u="none" strike="noStrike" dirty="0">
                        <a:solidFill>
                          <a:srgbClr val="000000"/>
                        </a:solidFill>
                        <a:effectLst/>
                        <a:latin typeface="Aptos Narrow" panose="020B0004020202020204" pitchFamily="34" charset="0"/>
                      </a:endParaRPr>
                    </a:p>
                  </a:txBody>
                  <a:tcPr marL="4580" marR="4580" marT="4580" marB="0" anchor="ctr"/>
                </a:tc>
                <a:extLst>
                  <a:ext uri="{0D108BD9-81ED-4DB2-BD59-A6C34878D82A}">
                    <a16:rowId xmlns:a16="http://schemas.microsoft.com/office/drawing/2014/main" val="153116305"/>
                  </a:ext>
                </a:extLst>
              </a:tr>
              <a:tr h="470215">
                <a:tc>
                  <a:txBody>
                    <a:bodyPr/>
                    <a:lstStyle/>
                    <a:p>
                      <a:pPr algn="l" fontAlgn="ctr">
                        <a:buNone/>
                      </a:pPr>
                      <a:r>
                        <a:rPr lang="en-US" sz="800" b="1" u="none" strike="noStrike" dirty="0">
                          <a:effectLst/>
                        </a:rPr>
                        <a:t>Agents vs. Chatbots – What’s the Difference?</a:t>
                      </a:r>
                      <a:endParaRPr lang="en-US" sz="800" b="1" i="0" u="none" strike="noStrike" dirty="0">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sng" strike="noStrike">
                          <a:effectLst/>
                          <a:hlinkClick r:id="rId3"/>
                        </a:rPr>
                        <a:t>AI Agents in HR: 10 Practical Use Cases (Teamflect Blog)</a:t>
                      </a:r>
                      <a:endParaRPr lang="en-US" sz="800" b="0" i="0" u="sng" strike="noStrike">
                        <a:solidFill>
                          <a:srgbClr val="467886"/>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a:effectLst/>
                        </a:rPr>
                        <a:t>Article</a:t>
                      </a:r>
                      <a:endParaRPr lang="en-US" sz="800" b="0"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dirty="0">
                          <a:effectLst/>
                        </a:rPr>
                        <a:t>Clarifies the capabilities of AI agents in contrast to standard chatbots. Emphasizes that chatbots answer questions, while AI agents take action to get things done, automating tasks and making recommendations. Through 10 HR-specific use cases (from automating job postings to analyzing engagement surveys), readers see how agents can save HR teams hours by handling recruiting, onboarding, policy Q&amp;A, performance reviews, etc.. This builds understanding of where agents fit into HR workflows.</a:t>
                      </a:r>
                      <a:endParaRPr lang="en-US" sz="800" b="0" i="1" u="none" strike="noStrike" dirty="0">
                        <a:solidFill>
                          <a:srgbClr val="000000"/>
                        </a:solidFill>
                        <a:effectLst/>
                        <a:latin typeface="Aptos Narrow" panose="020B0004020202020204" pitchFamily="34" charset="0"/>
                      </a:endParaRPr>
                    </a:p>
                  </a:txBody>
                  <a:tcPr marL="4580" marR="4580" marT="4580" marB="0" anchor="ctr"/>
                </a:tc>
                <a:extLst>
                  <a:ext uri="{0D108BD9-81ED-4DB2-BD59-A6C34878D82A}">
                    <a16:rowId xmlns:a16="http://schemas.microsoft.com/office/drawing/2014/main" val="2334089473"/>
                  </a:ext>
                </a:extLst>
              </a:tr>
              <a:tr h="470215">
                <a:tc>
                  <a:txBody>
                    <a:bodyPr/>
                    <a:lstStyle/>
                    <a:p>
                      <a:pPr algn="l" fontAlgn="ctr">
                        <a:buNone/>
                      </a:pPr>
                      <a:r>
                        <a:rPr lang="en-US" sz="800" b="1" i="0" u="none" strike="noStrike" dirty="0" err="1">
                          <a:solidFill>
                            <a:srgbClr val="000000"/>
                          </a:solidFill>
                          <a:effectLst/>
                          <a:latin typeface="+mn-lt"/>
                        </a:rPr>
                        <a:t>Flowise</a:t>
                      </a:r>
                      <a:r>
                        <a:rPr lang="en-US" sz="800" b="1" i="0" u="none" strike="noStrike" dirty="0">
                          <a:solidFill>
                            <a:srgbClr val="000000"/>
                          </a:solidFill>
                          <a:effectLst/>
                          <a:latin typeface="+mn-lt"/>
                        </a:rPr>
                        <a:t> Tutorials</a:t>
                      </a:r>
                    </a:p>
                  </a:txBody>
                  <a:tcPr marL="4580" marR="4580" marT="4580" marB="0" anchor="ctr"/>
                </a:tc>
                <a:tc>
                  <a:txBody>
                    <a:bodyPr/>
                    <a:lstStyle/>
                    <a:p>
                      <a:pPr algn="l" fontAlgn="ctr">
                        <a:buNone/>
                      </a:pPr>
                      <a:r>
                        <a:rPr lang="en-US" sz="800" b="0" i="0" u="sng" strike="noStrike" dirty="0" err="1">
                          <a:solidFill>
                            <a:srgbClr val="467886"/>
                          </a:solidFill>
                          <a:effectLst/>
                          <a:latin typeface="+mn-lt"/>
                          <a:hlinkClick r:id="rId4"/>
                        </a:rPr>
                        <a:t>Flowise</a:t>
                      </a:r>
                      <a:r>
                        <a:rPr lang="en-US" sz="800" b="0" i="0" u="sng" strike="noStrike" dirty="0">
                          <a:solidFill>
                            <a:srgbClr val="467886"/>
                          </a:solidFill>
                          <a:effectLst/>
                          <a:latin typeface="+mn-lt"/>
                          <a:hlinkClick r:id="rId4"/>
                        </a:rPr>
                        <a:t> Tutorials on </a:t>
                      </a:r>
                      <a:r>
                        <a:rPr lang="en-US" sz="800" b="0" i="0" u="sng" strike="noStrike" dirty="0" err="1">
                          <a:solidFill>
                            <a:srgbClr val="467886"/>
                          </a:solidFill>
                          <a:effectLst/>
                          <a:latin typeface="+mn-lt"/>
                          <a:hlinkClick r:id="rId4"/>
                        </a:rPr>
                        <a:t>Youtube</a:t>
                      </a:r>
                      <a:endParaRPr lang="en-US" sz="800" b="0" i="0" u="sng" strike="noStrike" dirty="0">
                        <a:solidFill>
                          <a:srgbClr val="467886"/>
                        </a:solidFill>
                        <a:effectLst/>
                        <a:latin typeface="+mn-lt"/>
                      </a:endParaRPr>
                    </a:p>
                  </a:txBody>
                  <a:tcPr marL="4580" marR="4580" marT="4580" marB="0" anchor="ctr"/>
                </a:tc>
                <a:tc>
                  <a:txBody>
                    <a:bodyPr/>
                    <a:lstStyle/>
                    <a:p>
                      <a:pPr algn="l" fontAlgn="ctr">
                        <a:buNone/>
                      </a:pPr>
                      <a:r>
                        <a:rPr lang="en-US" sz="800" b="0" i="0" u="none" strike="noStrike" dirty="0">
                          <a:solidFill>
                            <a:srgbClr val="000000"/>
                          </a:solidFill>
                          <a:effectLst/>
                          <a:latin typeface="+mn-lt"/>
                        </a:rPr>
                        <a:t>Video Series</a:t>
                      </a:r>
                    </a:p>
                  </a:txBody>
                  <a:tcPr marL="4580" marR="4580" marT="4580" marB="0" anchor="ctr"/>
                </a:tc>
                <a:tc>
                  <a:txBody>
                    <a:bodyPr/>
                    <a:lstStyle/>
                    <a:p>
                      <a:pPr algn="l" fontAlgn="ctr">
                        <a:buNone/>
                      </a:pPr>
                      <a:r>
                        <a:rPr lang="en-US" sz="800" b="0" i="0" u="none" strike="noStrike" dirty="0">
                          <a:solidFill>
                            <a:srgbClr val="000000"/>
                          </a:solidFill>
                          <a:effectLst/>
                          <a:latin typeface="+mn-lt"/>
                        </a:rPr>
                        <a:t>In our own </a:t>
                      </a:r>
                      <a:r>
                        <a:rPr lang="en-US" sz="800" b="0" i="0" u="none" strike="noStrike" dirty="0" err="1">
                          <a:solidFill>
                            <a:srgbClr val="000000"/>
                          </a:solidFill>
                          <a:effectLst/>
                          <a:latin typeface="+mn-lt"/>
                        </a:rPr>
                        <a:t>Incubane</a:t>
                      </a:r>
                      <a:r>
                        <a:rPr lang="en-US" sz="800" b="0" i="0" u="none" strike="noStrike" dirty="0">
                          <a:solidFill>
                            <a:srgbClr val="000000"/>
                          </a:solidFill>
                          <a:effectLst/>
                          <a:latin typeface="+mn-lt"/>
                        </a:rPr>
                        <a:t> </a:t>
                      </a:r>
                      <a:r>
                        <a:rPr lang="en-US" sz="800" b="0" i="0" u="none" strike="noStrike" dirty="0" err="1">
                          <a:solidFill>
                            <a:srgbClr val="000000"/>
                          </a:solidFill>
                          <a:effectLst/>
                          <a:latin typeface="+mn-lt"/>
                        </a:rPr>
                        <a:t>Flowise</a:t>
                      </a:r>
                      <a:r>
                        <a:rPr lang="en-US" sz="800" b="0" i="0" u="none" strike="noStrike" dirty="0">
                          <a:solidFill>
                            <a:srgbClr val="000000"/>
                          </a:solidFill>
                          <a:effectLst/>
                          <a:latin typeface="+mn-lt"/>
                        </a:rPr>
                        <a:t> tutorials we show you the basics from </a:t>
                      </a:r>
                      <a:r>
                        <a:rPr lang="en-US" sz="800" b="0" i="0" u="none" strike="noStrike" dirty="0" err="1">
                          <a:solidFill>
                            <a:srgbClr val="000000"/>
                          </a:solidFill>
                          <a:effectLst/>
                          <a:latin typeface="+mn-lt"/>
                        </a:rPr>
                        <a:t>Flowise</a:t>
                      </a:r>
                      <a:r>
                        <a:rPr lang="en-US" sz="800" b="0" i="0" u="none" strike="noStrike" dirty="0">
                          <a:solidFill>
                            <a:srgbClr val="000000"/>
                          </a:solidFill>
                          <a:effectLst/>
                          <a:latin typeface="+mn-lt"/>
                        </a:rPr>
                        <a:t>. You will understand some of the core concepts, which will give you a good starting point if your organization decides to move forward with </a:t>
                      </a:r>
                      <a:r>
                        <a:rPr lang="en-US" sz="800" b="0" i="0" u="none" strike="noStrike" dirty="0" err="1">
                          <a:solidFill>
                            <a:srgbClr val="000000"/>
                          </a:solidFill>
                          <a:effectLst/>
                          <a:latin typeface="+mn-lt"/>
                        </a:rPr>
                        <a:t>Flowise</a:t>
                      </a:r>
                      <a:r>
                        <a:rPr lang="en-US" sz="800" b="0" i="0" u="none" strike="noStrike" dirty="0">
                          <a:solidFill>
                            <a:srgbClr val="000000"/>
                          </a:solidFill>
                          <a:effectLst/>
                          <a:latin typeface="+mn-lt"/>
                        </a:rPr>
                        <a:t>. </a:t>
                      </a:r>
                    </a:p>
                  </a:txBody>
                  <a:tcPr marL="4580" marR="4580" marT="4580" marB="0" anchor="ctr"/>
                </a:tc>
                <a:extLst>
                  <a:ext uri="{0D108BD9-81ED-4DB2-BD59-A6C34878D82A}">
                    <a16:rowId xmlns:a16="http://schemas.microsoft.com/office/drawing/2014/main" val="882659006"/>
                  </a:ext>
                </a:extLst>
              </a:tr>
              <a:tr h="313477">
                <a:tc>
                  <a:txBody>
                    <a:bodyPr/>
                    <a:lstStyle/>
                    <a:p>
                      <a:pPr algn="l" fontAlgn="ctr">
                        <a:buNone/>
                      </a:pPr>
                      <a:r>
                        <a:rPr lang="en-US" sz="800" b="1" u="none" strike="noStrike" dirty="0">
                          <a:effectLst/>
                        </a:rPr>
                        <a:t>Super Agents</a:t>
                      </a:r>
                      <a:endParaRPr lang="en-US" sz="800" b="1" i="0" u="none" strike="noStrike" dirty="0">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sng" strike="noStrike">
                          <a:effectLst/>
                          <a:hlinkClick r:id="rId5"/>
                        </a:rPr>
                        <a:t>From Assistants to Super Agents: Where AI is Going Next</a:t>
                      </a:r>
                      <a:endParaRPr lang="en-US" sz="800" b="0" i="0" u="sng" strike="noStrike">
                        <a:solidFill>
                          <a:srgbClr val="467886"/>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a:effectLst/>
                        </a:rPr>
                        <a:t>Podcast</a:t>
                      </a:r>
                      <a:endParaRPr lang="en-US" sz="800" b="0"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dirty="0">
                          <a:effectLst/>
                        </a:rPr>
                        <a:t>In this podcast Josh Bersin discusses the evolution of AI in the enterprise and how we shift from a focus on individual productivity to a focus on multi-functional </a:t>
                      </a:r>
                      <a:r>
                        <a:rPr lang="en-US" sz="800" u="none" strike="noStrike" dirty="0" err="1">
                          <a:effectLst/>
                        </a:rPr>
                        <a:t>Superagents</a:t>
                      </a:r>
                      <a:r>
                        <a:rPr lang="en-US" sz="800" u="none" strike="noStrike" dirty="0">
                          <a:effectLst/>
                        </a:rPr>
                        <a:t>. In HR the idea of </a:t>
                      </a:r>
                      <a:r>
                        <a:rPr lang="en-US" sz="800" u="none" strike="noStrike" dirty="0" err="1">
                          <a:effectLst/>
                        </a:rPr>
                        <a:t>Superagents</a:t>
                      </a:r>
                      <a:r>
                        <a:rPr lang="en-US" sz="800" u="none" strike="noStrike" dirty="0">
                          <a:effectLst/>
                        </a:rPr>
                        <a:t> lets us rethink our HR practices from the ground up and vastly simplify the way our company works. And </a:t>
                      </a:r>
                      <a:r>
                        <a:rPr lang="en-US" sz="800" u="none" strike="noStrike" dirty="0" err="1">
                          <a:effectLst/>
                        </a:rPr>
                        <a:t>Superagents</a:t>
                      </a:r>
                      <a:r>
                        <a:rPr lang="en-US" sz="800" u="none" strike="noStrike" dirty="0">
                          <a:effectLst/>
                        </a:rPr>
                        <a:t> bring autonomy to business.</a:t>
                      </a:r>
                      <a:endParaRPr lang="en-US" sz="800" b="0" i="1" u="none" strike="noStrike" dirty="0">
                        <a:solidFill>
                          <a:srgbClr val="000000"/>
                        </a:solidFill>
                        <a:effectLst/>
                        <a:latin typeface="Aptos Narrow" panose="020B0004020202020204" pitchFamily="34" charset="0"/>
                      </a:endParaRPr>
                    </a:p>
                  </a:txBody>
                  <a:tcPr marL="4580" marR="4580" marT="4580" marB="0" anchor="ctr"/>
                </a:tc>
                <a:extLst>
                  <a:ext uri="{0D108BD9-81ED-4DB2-BD59-A6C34878D82A}">
                    <a16:rowId xmlns:a16="http://schemas.microsoft.com/office/drawing/2014/main" val="739139234"/>
                  </a:ext>
                </a:extLst>
              </a:tr>
              <a:tr h="391846">
                <a:tc>
                  <a:txBody>
                    <a:bodyPr/>
                    <a:lstStyle/>
                    <a:p>
                      <a:pPr algn="l" fontAlgn="ctr">
                        <a:buNone/>
                      </a:pPr>
                      <a:r>
                        <a:rPr lang="en-US" sz="800" b="1" u="none" strike="noStrike">
                          <a:effectLst/>
                        </a:rPr>
                        <a:t>HR Case Study – Recruiting with AI</a:t>
                      </a:r>
                      <a:endParaRPr lang="en-US" sz="800" b="1"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sng" strike="noStrike">
                          <a:effectLst/>
                          <a:hlinkClick r:id="rId6"/>
                        </a:rPr>
                        <a:t>Ace Hardware’s AI Hiring “Aha Moment” (Paradox Blog Interview)</a:t>
                      </a:r>
                      <a:endParaRPr lang="en-US" sz="800" b="0" i="0" u="sng" strike="noStrike">
                        <a:solidFill>
                          <a:srgbClr val="467886"/>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a:effectLst/>
                        </a:rPr>
                        <a:t>Article (Interview)</a:t>
                      </a:r>
                      <a:endParaRPr lang="en-US" sz="800" b="0"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a:effectLst/>
                        </a:rPr>
                        <a:t>Case study of agent implementation in recruiting. An interview with Ace Hardware’s TA Director on using a conversational AI agent (via Paradox) integrated with Workday Recruiting. It details how AI handled interview scheduling and candidate communications, resulting in an 86% candidate conversion rate and thousands of hours saved. Offers functional teams a concrete example of improving hiring speed and freeing HR staff for higher-value work.</a:t>
                      </a:r>
                      <a:endParaRPr lang="en-US" sz="800" b="0" i="1" u="none" strike="noStrike">
                        <a:solidFill>
                          <a:srgbClr val="000000"/>
                        </a:solidFill>
                        <a:effectLst/>
                        <a:latin typeface="Aptos Narrow" panose="020B0004020202020204" pitchFamily="34" charset="0"/>
                      </a:endParaRPr>
                    </a:p>
                  </a:txBody>
                  <a:tcPr marL="4580" marR="4580" marT="4580" marB="0" anchor="ctr"/>
                </a:tc>
                <a:extLst>
                  <a:ext uri="{0D108BD9-81ED-4DB2-BD59-A6C34878D82A}">
                    <a16:rowId xmlns:a16="http://schemas.microsoft.com/office/drawing/2014/main" val="931686290"/>
                  </a:ext>
                </a:extLst>
              </a:tr>
              <a:tr h="156738">
                <a:tc>
                  <a:txBody>
                    <a:bodyPr/>
                    <a:lstStyle/>
                    <a:p>
                      <a:pPr algn="l" fontAlgn="ctr">
                        <a:buNone/>
                      </a:pPr>
                      <a:r>
                        <a:rPr lang="en-US" sz="800" b="1" u="none" strike="noStrike">
                          <a:effectLst/>
                        </a:rPr>
                        <a:t>Responsible AI &amp; AI Governance</a:t>
                      </a:r>
                      <a:endParaRPr lang="en-US" sz="800" b="1"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sng" strike="noStrike">
                          <a:effectLst/>
                          <a:hlinkClick r:id="rId7"/>
                        </a:rPr>
                        <a:t>Workday’s AI Masterclass</a:t>
                      </a:r>
                      <a:endParaRPr lang="en-US" sz="800" b="0" i="0" u="sng" strike="noStrike">
                        <a:solidFill>
                          <a:srgbClr val="467886"/>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a:effectLst/>
                        </a:rPr>
                        <a:t>Video series</a:t>
                      </a:r>
                      <a:endParaRPr lang="en-US" sz="800" b="0"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a:effectLst/>
                        </a:rPr>
                        <a:t>Learn to responsibly build, deploy, and govern AI for business. Workday AI Masterclass features expert insights for creating a brighter work day. Visit each module to access all lessons and resources.</a:t>
                      </a:r>
                      <a:endParaRPr lang="en-US" sz="800" b="0" i="1" u="none" strike="noStrike">
                        <a:solidFill>
                          <a:srgbClr val="000000"/>
                        </a:solidFill>
                        <a:effectLst/>
                        <a:latin typeface="Aptos Narrow" panose="020B0004020202020204" pitchFamily="34" charset="0"/>
                      </a:endParaRPr>
                    </a:p>
                  </a:txBody>
                  <a:tcPr marL="4580" marR="4580" marT="4580" marB="0" anchor="ctr"/>
                </a:tc>
                <a:extLst>
                  <a:ext uri="{0D108BD9-81ED-4DB2-BD59-A6C34878D82A}">
                    <a16:rowId xmlns:a16="http://schemas.microsoft.com/office/drawing/2014/main" val="2879811527"/>
                  </a:ext>
                </a:extLst>
              </a:tr>
              <a:tr h="156738">
                <a:tc>
                  <a:txBody>
                    <a:bodyPr/>
                    <a:lstStyle/>
                    <a:p>
                      <a:pPr algn="l" fontAlgn="ctr">
                        <a:buNone/>
                      </a:pPr>
                      <a:r>
                        <a:rPr lang="en-US" sz="800" b="1" u="none" strike="noStrike">
                          <a:effectLst/>
                        </a:rPr>
                        <a:t>Designing Agentic Workflows</a:t>
                      </a:r>
                      <a:endParaRPr lang="en-US" sz="800" b="1"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sng" strike="noStrike">
                          <a:effectLst/>
                          <a:hlinkClick r:id="rId8"/>
                        </a:rPr>
                        <a:t>Agentic AI: Workflows vs. agents</a:t>
                      </a:r>
                      <a:endParaRPr lang="en-US" sz="800" b="0" i="0" u="sng" strike="noStrike">
                        <a:solidFill>
                          <a:srgbClr val="467886"/>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a:effectLst/>
                        </a:rPr>
                        <a:t>Video</a:t>
                      </a:r>
                      <a:endParaRPr lang="en-US" sz="800" b="0"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a:effectLst/>
                        </a:rPr>
                        <a:t>In this video, Aja and Jason discuss agentic workflows, how agents are different from workflows, and when to use an agentic workflow. </a:t>
                      </a:r>
                      <a:endParaRPr lang="en-US" sz="800" b="0" i="1" u="none" strike="noStrike">
                        <a:solidFill>
                          <a:srgbClr val="000000"/>
                        </a:solidFill>
                        <a:effectLst/>
                        <a:latin typeface="Aptos Narrow" panose="020B0004020202020204" pitchFamily="34" charset="0"/>
                      </a:endParaRPr>
                    </a:p>
                  </a:txBody>
                  <a:tcPr marL="4580" marR="4580" marT="4580" marB="0" anchor="ctr"/>
                </a:tc>
                <a:extLst>
                  <a:ext uri="{0D108BD9-81ED-4DB2-BD59-A6C34878D82A}">
                    <a16:rowId xmlns:a16="http://schemas.microsoft.com/office/drawing/2014/main" val="2585857670"/>
                  </a:ext>
                </a:extLst>
              </a:tr>
              <a:tr h="235108">
                <a:tc>
                  <a:txBody>
                    <a:bodyPr/>
                    <a:lstStyle/>
                    <a:p>
                      <a:pPr algn="l" fontAlgn="ctr">
                        <a:buNone/>
                      </a:pPr>
                      <a:r>
                        <a:rPr lang="en-US" sz="800" b="1" u="none" strike="noStrike">
                          <a:effectLst/>
                        </a:rPr>
                        <a:t>AI Agents in Production</a:t>
                      </a:r>
                      <a:endParaRPr lang="en-US" sz="800" b="1"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b">
                        <a:buNone/>
                      </a:pPr>
                      <a:r>
                        <a:rPr lang="en-US" sz="800" u="sng" strike="noStrike">
                          <a:effectLst/>
                          <a:hlinkClick r:id="rId9"/>
                        </a:rPr>
                        <a:t>AI Agents in Production: Lessons from Rippling and LangChain</a:t>
                      </a:r>
                      <a:endParaRPr lang="en-US" sz="800" b="0" i="0" u="sng" strike="noStrike">
                        <a:solidFill>
                          <a:srgbClr val="467886"/>
                        </a:solidFill>
                        <a:effectLst/>
                        <a:latin typeface="Aptos Narrow" panose="020B0004020202020204" pitchFamily="34" charset="0"/>
                      </a:endParaRPr>
                    </a:p>
                  </a:txBody>
                  <a:tcPr marL="4580" marR="4580" marT="4580" marB="0" anchor="b"/>
                </a:tc>
                <a:tc>
                  <a:txBody>
                    <a:bodyPr/>
                    <a:lstStyle/>
                    <a:p>
                      <a:pPr algn="l" fontAlgn="ctr">
                        <a:buNone/>
                      </a:pPr>
                      <a:r>
                        <a:rPr lang="en-US" sz="800" u="none" strike="noStrike">
                          <a:effectLst/>
                        </a:rPr>
                        <a:t>Video</a:t>
                      </a:r>
                      <a:endParaRPr lang="en-US" sz="800" b="0"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a:effectLst/>
                        </a:rPr>
                        <a:t>How does a company deploy AI agents across HR, payroll, IT, and finance products used by thousands of companies? Ankur Bhatt, Head of AI at Rippling, shares insights on building production-ready agents with Harrison Chase, CEO of LangChain.</a:t>
                      </a:r>
                      <a:endParaRPr lang="en-US" sz="800" b="0" i="1" u="none" strike="noStrike">
                        <a:solidFill>
                          <a:srgbClr val="000000"/>
                        </a:solidFill>
                        <a:effectLst/>
                        <a:latin typeface="Aptos Narrow" panose="020B0004020202020204" pitchFamily="34" charset="0"/>
                      </a:endParaRPr>
                    </a:p>
                  </a:txBody>
                  <a:tcPr marL="4580" marR="4580" marT="4580" marB="0" anchor="ctr"/>
                </a:tc>
                <a:extLst>
                  <a:ext uri="{0D108BD9-81ED-4DB2-BD59-A6C34878D82A}">
                    <a16:rowId xmlns:a16="http://schemas.microsoft.com/office/drawing/2014/main" val="1175768663"/>
                  </a:ext>
                </a:extLst>
              </a:tr>
              <a:tr h="156738">
                <a:tc>
                  <a:txBody>
                    <a:bodyPr/>
                    <a:lstStyle/>
                    <a:p>
                      <a:pPr algn="l" fontAlgn="ctr">
                        <a:buNone/>
                      </a:pPr>
                      <a:r>
                        <a:rPr lang="en-US" sz="800" b="1" u="none" strike="noStrike">
                          <a:effectLst/>
                        </a:rPr>
                        <a:t>Workday Agents</a:t>
                      </a:r>
                      <a:endParaRPr lang="en-US" sz="800" b="1"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sng" strike="noStrike">
                          <a:effectLst/>
                          <a:hlinkClick r:id="rId10"/>
                        </a:rPr>
                        <a:t>Workday's Talent Mobility Agent</a:t>
                      </a:r>
                      <a:endParaRPr lang="en-US" sz="800" b="0" i="0" u="sng" strike="noStrike">
                        <a:solidFill>
                          <a:srgbClr val="467886"/>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a:effectLst/>
                        </a:rPr>
                        <a:t>Workday Learning (free course)</a:t>
                      </a:r>
                      <a:endParaRPr lang="en-US" sz="800" b="0"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a:effectLst/>
                        </a:rPr>
                        <a:t>This video highlights how HiredScore AI for Talent Mobility integrates with Workday Talent Optimization. We also cover how the Talent Mobility agent benefits employees, recruiters, managers, and talent leaders.</a:t>
                      </a:r>
                      <a:endParaRPr lang="en-US" sz="800" b="0" i="1" u="none" strike="noStrike">
                        <a:solidFill>
                          <a:srgbClr val="000000"/>
                        </a:solidFill>
                        <a:effectLst/>
                        <a:latin typeface="Aptos Narrow" panose="020B0004020202020204" pitchFamily="34" charset="0"/>
                      </a:endParaRPr>
                    </a:p>
                  </a:txBody>
                  <a:tcPr marL="4580" marR="4580" marT="4580" marB="0" anchor="ctr"/>
                </a:tc>
                <a:extLst>
                  <a:ext uri="{0D108BD9-81ED-4DB2-BD59-A6C34878D82A}">
                    <a16:rowId xmlns:a16="http://schemas.microsoft.com/office/drawing/2014/main" val="643179335"/>
                  </a:ext>
                </a:extLst>
              </a:tr>
              <a:tr h="235108">
                <a:tc>
                  <a:txBody>
                    <a:bodyPr/>
                    <a:lstStyle/>
                    <a:p>
                      <a:pPr algn="l" fontAlgn="ctr">
                        <a:buNone/>
                      </a:pPr>
                      <a:r>
                        <a:rPr lang="en-US" sz="800" b="1" u="none" strike="noStrike">
                          <a:effectLst/>
                        </a:rPr>
                        <a:t>Workday Agents</a:t>
                      </a:r>
                      <a:endParaRPr lang="en-US" sz="800" b="1"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b">
                        <a:buNone/>
                      </a:pPr>
                      <a:r>
                        <a:rPr lang="en-US" sz="800" u="sng" strike="noStrike">
                          <a:effectLst/>
                          <a:hlinkClick r:id="rId11"/>
                        </a:rPr>
                        <a:t>Contract Negotiation Agent</a:t>
                      </a:r>
                      <a:endParaRPr lang="en-US" sz="800" b="0" i="0" u="sng" strike="noStrike">
                        <a:solidFill>
                          <a:srgbClr val="467886"/>
                        </a:solidFill>
                        <a:effectLst/>
                        <a:latin typeface="Aptos Narrow" panose="020B0004020202020204" pitchFamily="34" charset="0"/>
                      </a:endParaRPr>
                    </a:p>
                  </a:txBody>
                  <a:tcPr marL="4580" marR="4580" marT="4580" marB="0" anchor="b"/>
                </a:tc>
                <a:tc>
                  <a:txBody>
                    <a:bodyPr/>
                    <a:lstStyle/>
                    <a:p>
                      <a:pPr algn="l" fontAlgn="ctr">
                        <a:buNone/>
                      </a:pPr>
                      <a:r>
                        <a:rPr lang="en-US" sz="800" u="none" strike="noStrike">
                          <a:effectLst/>
                        </a:rPr>
                        <a:t>Workday Learning (free course)</a:t>
                      </a:r>
                      <a:endParaRPr lang="en-US" sz="800" b="0"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a:effectLst/>
                        </a:rPr>
                        <a:t>This video explores the Contract Negotiation Agent, a built-in document editor that provides a seamless experience for editing, reviewing, and redlining your workflow documents. You will also review some AI drafting tools.</a:t>
                      </a:r>
                      <a:endParaRPr lang="en-US" sz="800" b="0" i="1" u="none" strike="noStrike">
                        <a:solidFill>
                          <a:srgbClr val="000000"/>
                        </a:solidFill>
                        <a:effectLst/>
                        <a:latin typeface="Aptos Narrow" panose="020B0004020202020204" pitchFamily="34" charset="0"/>
                      </a:endParaRPr>
                    </a:p>
                  </a:txBody>
                  <a:tcPr marL="4580" marR="4580" marT="4580" marB="0" anchor="ctr"/>
                </a:tc>
                <a:extLst>
                  <a:ext uri="{0D108BD9-81ED-4DB2-BD59-A6C34878D82A}">
                    <a16:rowId xmlns:a16="http://schemas.microsoft.com/office/drawing/2014/main" val="2316425107"/>
                  </a:ext>
                </a:extLst>
              </a:tr>
              <a:tr h="146594">
                <a:tc>
                  <a:txBody>
                    <a:bodyPr/>
                    <a:lstStyle/>
                    <a:p>
                      <a:pPr algn="l" fontAlgn="ctr">
                        <a:buNone/>
                      </a:pPr>
                      <a:r>
                        <a:rPr lang="en-US" sz="800" b="1" u="none" strike="noStrike" dirty="0">
                          <a:effectLst/>
                        </a:rPr>
                        <a:t>Workday Agents</a:t>
                      </a:r>
                      <a:endParaRPr lang="en-US" sz="800" b="1" i="0" u="none" strike="noStrike" dirty="0">
                        <a:solidFill>
                          <a:srgbClr val="000000"/>
                        </a:solidFill>
                        <a:effectLst/>
                        <a:latin typeface="Aptos Narrow" panose="020B0004020202020204" pitchFamily="34" charset="0"/>
                      </a:endParaRPr>
                    </a:p>
                  </a:txBody>
                  <a:tcPr marL="4580" marR="4580" marT="4580" marB="0" anchor="ctr"/>
                </a:tc>
                <a:tc>
                  <a:txBody>
                    <a:bodyPr/>
                    <a:lstStyle/>
                    <a:p>
                      <a:pPr algn="l" fontAlgn="b">
                        <a:buNone/>
                      </a:pPr>
                      <a:r>
                        <a:rPr lang="en-US" sz="800" u="sng" strike="noStrike">
                          <a:effectLst/>
                          <a:hlinkClick r:id="rId12"/>
                        </a:rPr>
                        <a:t>Contract Intelligence Agent</a:t>
                      </a:r>
                      <a:endParaRPr lang="en-US" sz="800" b="0" i="0" u="sng" strike="noStrike">
                        <a:solidFill>
                          <a:srgbClr val="467886"/>
                        </a:solidFill>
                        <a:effectLst/>
                        <a:latin typeface="Aptos Narrow" panose="020B0004020202020204" pitchFamily="34" charset="0"/>
                      </a:endParaRPr>
                    </a:p>
                  </a:txBody>
                  <a:tcPr marL="4580" marR="4580" marT="4580" marB="0" anchor="b"/>
                </a:tc>
                <a:tc>
                  <a:txBody>
                    <a:bodyPr/>
                    <a:lstStyle/>
                    <a:p>
                      <a:pPr algn="l" fontAlgn="ctr">
                        <a:buNone/>
                      </a:pPr>
                      <a:r>
                        <a:rPr lang="en-US" sz="800" u="none" strike="noStrike">
                          <a:effectLst/>
                        </a:rPr>
                        <a:t>Workday Learning (free course)</a:t>
                      </a:r>
                      <a:endParaRPr lang="en-US" sz="800" b="0" i="0" u="none" strike="noStrike">
                        <a:solidFill>
                          <a:srgbClr val="000000"/>
                        </a:solidFill>
                        <a:effectLst/>
                        <a:latin typeface="Aptos Narrow" panose="020B0004020202020204" pitchFamily="34" charset="0"/>
                      </a:endParaRPr>
                    </a:p>
                  </a:txBody>
                  <a:tcPr marL="4580" marR="4580" marT="4580" marB="0" anchor="ctr"/>
                </a:tc>
                <a:tc>
                  <a:txBody>
                    <a:bodyPr/>
                    <a:lstStyle/>
                    <a:p>
                      <a:pPr algn="l" fontAlgn="ctr">
                        <a:buNone/>
                      </a:pPr>
                      <a:r>
                        <a:rPr lang="en-US" sz="800" u="none" strike="noStrike" dirty="0">
                          <a:effectLst/>
                        </a:rPr>
                        <a:t>This video provides instructions for using Ask AI in </a:t>
                      </a:r>
                      <a:r>
                        <a:rPr lang="en-US" sz="800" u="none" strike="noStrike" dirty="0" err="1">
                          <a:effectLst/>
                        </a:rPr>
                        <a:t>Evisort</a:t>
                      </a:r>
                      <a:r>
                        <a:rPr lang="en-US" sz="800" u="none" strike="noStrike" dirty="0">
                          <a:effectLst/>
                        </a:rPr>
                        <a:t> to obtain answers to questions about contracts.</a:t>
                      </a:r>
                      <a:endParaRPr lang="en-US" sz="800" b="0" i="1" u="none" strike="noStrike" dirty="0">
                        <a:solidFill>
                          <a:srgbClr val="000000"/>
                        </a:solidFill>
                        <a:effectLst/>
                        <a:latin typeface="Aptos Narrow" panose="020B0004020202020204" pitchFamily="34" charset="0"/>
                      </a:endParaRPr>
                    </a:p>
                  </a:txBody>
                  <a:tcPr marL="4580" marR="4580" marT="4580" marB="0" anchor="ctr"/>
                </a:tc>
                <a:extLst>
                  <a:ext uri="{0D108BD9-81ED-4DB2-BD59-A6C34878D82A}">
                    <a16:rowId xmlns:a16="http://schemas.microsoft.com/office/drawing/2014/main" val="3013728311"/>
                  </a:ext>
                </a:extLst>
              </a:tr>
            </a:tbl>
          </a:graphicData>
        </a:graphic>
      </p:graphicFrame>
    </p:spTree>
    <p:extLst>
      <p:ext uri="{BB962C8B-B14F-4D97-AF65-F5344CB8AC3E}">
        <p14:creationId xmlns:p14="http://schemas.microsoft.com/office/powerpoint/2010/main" val="843951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54BA9B-1DFF-B4AE-F50A-6163BA0B12E9}"/>
              </a:ext>
            </a:extLst>
          </p:cNvPr>
          <p:cNvSpPr>
            <a:spLocks noGrp="1"/>
          </p:cNvSpPr>
          <p:nvPr>
            <p:ph type="sldNum" sz="quarter" idx="4"/>
          </p:nvPr>
        </p:nvSpPr>
        <p:spPr/>
        <p:txBody>
          <a:bodyPr/>
          <a:lstStyle/>
          <a:p>
            <a:fld id="{B97DCD48-F2F0-436C-978D-7C4D59D5E31F}" type="slidenum">
              <a:rPr lang="en-US" smtClean="0"/>
              <a:pPr/>
              <a:t>29</a:t>
            </a:fld>
            <a:endParaRPr lang="en-US"/>
          </a:p>
        </p:txBody>
      </p:sp>
      <p:sp>
        <p:nvSpPr>
          <p:cNvPr id="3" name="Title 2">
            <a:extLst>
              <a:ext uri="{FF2B5EF4-FFF2-40B4-BE49-F238E27FC236}">
                <a16:creationId xmlns:a16="http://schemas.microsoft.com/office/drawing/2014/main" id="{29ED459B-DE4B-DBDB-D2B9-B7E3C922BFE3}"/>
              </a:ext>
            </a:extLst>
          </p:cNvPr>
          <p:cNvSpPr>
            <a:spLocks noGrp="1"/>
          </p:cNvSpPr>
          <p:nvPr>
            <p:ph type="title"/>
          </p:nvPr>
        </p:nvSpPr>
        <p:spPr/>
        <p:txBody>
          <a:bodyPr/>
          <a:lstStyle/>
          <a:p>
            <a:r>
              <a:rPr lang="en-US" dirty="0"/>
              <a:t>Technical Upskilling Track</a:t>
            </a:r>
          </a:p>
        </p:txBody>
      </p:sp>
      <p:graphicFrame>
        <p:nvGraphicFramePr>
          <p:cNvPr id="5" name="Table 4">
            <a:extLst>
              <a:ext uri="{FF2B5EF4-FFF2-40B4-BE49-F238E27FC236}">
                <a16:creationId xmlns:a16="http://schemas.microsoft.com/office/drawing/2014/main" id="{5FF2EC57-F40B-0417-8D0A-D27FF5D418AE}"/>
              </a:ext>
            </a:extLst>
          </p:cNvPr>
          <p:cNvGraphicFramePr>
            <a:graphicFrameLocks noGrp="1"/>
          </p:cNvGraphicFramePr>
          <p:nvPr>
            <p:extLst>
              <p:ext uri="{D42A27DB-BD31-4B8C-83A1-F6EECF244321}">
                <p14:modId xmlns:p14="http://schemas.microsoft.com/office/powerpoint/2010/main" val="591100380"/>
              </p:ext>
            </p:extLst>
          </p:nvPr>
        </p:nvGraphicFramePr>
        <p:xfrm>
          <a:off x="484798" y="1242090"/>
          <a:ext cx="11427461" cy="4371206"/>
        </p:xfrm>
        <a:graphic>
          <a:graphicData uri="http://schemas.openxmlformats.org/drawingml/2006/table">
            <a:tbl>
              <a:tblPr firstRow="1">
                <a:tableStyleId>{F5AB1C69-6EDB-4FF4-983F-18BD219EF322}</a:tableStyleId>
              </a:tblPr>
              <a:tblGrid>
                <a:gridCol w="1436698">
                  <a:extLst>
                    <a:ext uri="{9D8B030D-6E8A-4147-A177-3AD203B41FA5}">
                      <a16:colId xmlns:a16="http://schemas.microsoft.com/office/drawing/2014/main" val="1961365307"/>
                    </a:ext>
                  </a:extLst>
                </a:gridCol>
                <a:gridCol w="2340077">
                  <a:extLst>
                    <a:ext uri="{9D8B030D-6E8A-4147-A177-3AD203B41FA5}">
                      <a16:colId xmlns:a16="http://schemas.microsoft.com/office/drawing/2014/main" val="2086241302"/>
                    </a:ext>
                  </a:extLst>
                </a:gridCol>
                <a:gridCol w="1332982">
                  <a:extLst>
                    <a:ext uri="{9D8B030D-6E8A-4147-A177-3AD203B41FA5}">
                      <a16:colId xmlns:a16="http://schemas.microsoft.com/office/drawing/2014/main" val="1334113760"/>
                    </a:ext>
                  </a:extLst>
                </a:gridCol>
                <a:gridCol w="6317704">
                  <a:extLst>
                    <a:ext uri="{9D8B030D-6E8A-4147-A177-3AD203B41FA5}">
                      <a16:colId xmlns:a16="http://schemas.microsoft.com/office/drawing/2014/main" val="3108496482"/>
                    </a:ext>
                  </a:extLst>
                </a:gridCol>
              </a:tblGrid>
              <a:tr h="293082">
                <a:tc>
                  <a:txBody>
                    <a:bodyPr/>
                    <a:lstStyle/>
                    <a:p>
                      <a:pPr algn="ctr" fontAlgn="ctr">
                        <a:buNone/>
                      </a:pPr>
                      <a:r>
                        <a:rPr lang="en-US" sz="1400" u="none" strike="noStrike" dirty="0">
                          <a:effectLst/>
                        </a:rPr>
                        <a:t>Topic / Module</a:t>
                      </a:r>
                      <a:endParaRPr lang="en-US" sz="1400" b="1" i="0" u="none" strike="noStrike" dirty="0">
                        <a:solidFill>
                          <a:srgbClr val="000000"/>
                        </a:solidFill>
                        <a:effectLst/>
                        <a:latin typeface="Aptos Narrow" panose="020B0004020202020204" pitchFamily="34" charset="0"/>
                      </a:endParaRPr>
                    </a:p>
                  </a:txBody>
                  <a:tcPr marL="4690" marR="4690" marT="4690" marB="0" anchor="ctr"/>
                </a:tc>
                <a:tc>
                  <a:txBody>
                    <a:bodyPr/>
                    <a:lstStyle/>
                    <a:p>
                      <a:pPr algn="ctr" fontAlgn="ctr">
                        <a:buNone/>
                      </a:pPr>
                      <a:r>
                        <a:rPr lang="en-US" sz="1400" u="none" strike="noStrike" dirty="0">
                          <a:effectLst/>
                        </a:rPr>
                        <a:t>Resource (Link)</a:t>
                      </a:r>
                      <a:endParaRPr lang="en-US" sz="1400" b="1" i="0" u="none" strike="noStrike" dirty="0">
                        <a:solidFill>
                          <a:srgbClr val="000000"/>
                        </a:solidFill>
                        <a:effectLst/>
                        <a:latin typeface="Aptos Narrow" panose="020B0004020202020204" pitchFamily="34" charset="0"/>
                      </a:endParaRPr>
                    </a:p>
                  </a:txBody>
                  <a:tcPr marL="4690" marR="4690" marT="4690" marB="0" anchor="ctr"/>
                </a:tc>
                <a:tc>
                  <a:txBody>
                    <a:bodyPr/>
                    <a:lstStyle/>
                    <a:p>
                      <a:pPr algn="ctr" fontAlgn="ctr">
                        <a:buNone/>
                      </a:pPr>
                      <a:r>
                        <a:rPr lang="en-US" sz="1400" u="none" strike="noStrike" dirty="0">
                          <a:effectLst/>
                        </a:rPr>
                        <a:t>Format</a:t>
                      </a:r>
                      <a:endParaRPr lang="en-US" sz="1400" b="1" i="0" u="none" strike="noStrike" dirty="0">
                        <a:solidFill>
                          <a:srgbClr val="000000"/>
                        </a:solidFill>
                        <a:effectLst/>
                        <a:latin typeface="Aptos Narrow" panose="020B0004020202020204" pitchFamily="34" charset="0"/>
                      </a:endParaRPr>
                    </a:p>
                  </a:txBody>
                  <a:tcPr marL="4690" marR="4690" marT="4690" marB="0" anchor="ctr"/>
                </a:tc>
                <a:tc>
                  <a:txBody>
                    <a:bodyPr/>
                    <a:lstStyle/>
                    <a:p>
                      <a:pPr algn="ctr" fontAlgn="ctr">
                        <a:buNone/>
                      </a:pPr>
                      <a:r>
                        <a:rPr lang="en-US" sz="1400" u="none" strike="noStrike" dirty="0">
                          <a:effectLst/>
                        </a:rPr>
                        <a:t>Description / Key Learning</a:t>
                      </a:r>
                      <a:endParaRPr lang="en-US" sz="1400" b="1" i="0" u="none" strike="noStrike" dirty="0">
                        <a:solidFill>
                          <a:srgbClr val="000000"/>
                        </a:solidFill>
                        <a:effectLst/>
                        <a:latin typeface="Aptos Narrow" panose="020B0004020202020204" pitchFamily="34" charset="0"/>
                      </a:endParaRPr>
                    </a:p>
                  </a:txBody>
                  <a:tcPr marL="4690" marR="4690" marT="4690" marB="0" anchor="ctr"/>
                </a:tc>
                <a:extLst>
                  <a:ext uri="{0D108BD9-81ED-4DB2-BD59-A6C34878D82A}">
                    <a16:rowId xmlns:a16="http://schemas.microsoft.com/office/drawing/2014/main" val="2752690644"/>
                  </a:ext>
                </a:extLst>
              </a:tr>
              <a:tr h="654186">
                <a:tc>
                  <a:txBody>
                    <a:bodyPr/>
                    <a:lstStyle/>
                    <a:p>
                      <a:pPr algn="l" fontAlgn="ctr">
                        <a:buNone/>
                      </a:pPr>
                      <a:r>
                        <a:rPr lang="en-US" sz="800" u="none" strike="noStrike" dirty="0">
                          <a:effectLst/>
                        </a:rPr>
                        <a:t>AI Agent Integration with Workday</a:t>
                      </a:r>
                      <a:endParaRPr lang="en-US" sz="800" b="1" i="0" u="none" strike="noStrike" dirty="0">
                        <a:solidFill>
                          <a:srgbClr val="000000"/>
                        </a:solidFill>
                        <a:effectLst/>
                        <a:latin typeface="Aptos Narrow" panose="020B0004020202020204" pitchFamily="34" charset="0"/>
                      </a:endParaRPr>
                    </a:p>
                  </a:txBody>
                  <a:tcPr marL="4690" marR="4690" marT="4690" marB="0" anchor="ctr"/>
                </a:tc>
                <a:tc>
                  <a:txBody>
                    <a:bodyPr/>
                    <a:lstStyle/>
                    <a:p>
                      <a:pPr algn="l" fontAlgn="ctr">
                        <a:buNone/>
                      </a:pPr>
                      <a:r>
                        <a:rPr lang="en-US" sz="800" u="sng" strike="noStrike">
                          <a:effectLst/>
                          <a:hlinkClick r:id="rId2"/>
                        </a:rPr>
                        <a:t>OpenAI Cookbook: GPT Actions for Workday (OpenAI Guide)</a:t>
                      </a:r>
                      <a:endParaRPr lang="en-US" sz="800" b="0" i="0" u="sng" strike="noStrike">
                        <a:solidFill>
                          <a:srgbClr val="467886"/>
                        </a:solidFill>
                        <a:effectLst/>
                        <a:latin typeface="Aptos Narrow" panose="020B0004020202020204" pitchFamily="34" charset="0"/>
                      </a:endParaRPr>
                    </a:p>
                  </a:txBody>
                  <a:tcPr marL="4690" marR="4690" marT="4690" marB="0" anchor="ctr"/>
                </a:tc>
                <a:tc>
                  <a:txBody>
                    <a:bodyPr/>
                    <a:lstStyle/>
                    <a:p>
                      <a:pPr algn="l" fontAlgn="ctr">
                        <a:buNone/>
                      </a:pPr>
                      <a:r>
                        <a:rPr lang="en-US" sz="800" u="none" strike="noStrike">
                          <a:effectLst/>
                        </a:rPr>
                        <a:t>Documentation</a:t>
                      </a:r>
                      <a:endParaRPr lang="en-US" sz="800" b="0" i="0" u="none" strike="noStrike">
                        <a:solidFill>
                          <a:srgbClr val="000000"/>
                        </a:solidFill>
                        <a:effectLst/>
                        <a:latin typeface="Aptos Narrow" panose="020B0004020202020204" pitchFamily="34" charset="0"/>
                      </a:endParaRPr>
                    </a:p>
                  </a:txBody>
                  <a:tcPr marL="4690" marR="4690" marT="4690" marB="0" anchor="ctr"/>
                </a:tc>
                <a:tc>
                  <a:txBody>
                    <a:bodyPr/>
                    <a:lstStyle/>
                    <a:p>
                      <a:pPr algn="l" fontAlgn="ctr">
                        <a:buNone/>
                      </a:pPr>
                      <a:r>
                        <a:rPr lang="en-US" sz="800" u="none" strike="noStrike" dirty="0">
                          <a:effectLst/>
                        </a:rPr>
                        <a:t>Guide to integrating ChatGPT (GPT-4) with Workday via APIs. Demonstrates how to use OpenAI’s function-calling (Custom Actions) to have ChatGPT perform Workday tasks (like submitting PTO requests or retrieving employee info) autonomously. Covers Workday OAuth setup and example API calls (e.g. </a:t>
                      </a:r>
                      <a:r>
                        <a:rPr lang="en-US" sz="800" u="none" strike="noStrike" dirty="0" err="1">
                          <a:effectLst/>
                        </a:rPr>
                        <a:t>Request_Time_Off</a:t>
                      </a:r>
                      <a:r>
                        <a:rPr lang="en-US" sz="800" u="none" strike="noStrike" dirty="0">
                          <a:effectLst/>
                        </a:rPr>
                        <a:t>, </a:t>
                      </a:r>
                      <a:r>
                        <a:rPr lang="en-US" sz="800" u="none" strike="noStrike" dirty="0" err="1">
                          <a:effectLst/>
                        </a:rPr>
                        <a:t>Get_Workers</a:t>
                      </a:r>
                      <a:r>
                        <a:rPr lang="en-US" sz="800" u="none" strike="noStrike" dirty="0">
                          <a:effectLst/>
                        </a:rPr>
                        <a:t>) to show how an AI agent can safely act within Workday. This teaches technical users how an LLM-based agent can interface with a live HRIS. For inspiration only, not production grade. </a:t>
                      </a:r>
                      <a:endParaRPr lang="en-US" sz="800" b="0" i="1" u="none" strike="noStrike" dirty="0">
                        <a:solidFill>
                          <a:srgbClr val="000000"/>
                        </a:solidFill>
                        <a:effectLst/>
                        <a:latin typeface="Aptos Narrow" panose="020B0004020202020204" pitchFamily="34" charset="0"/>
                      </a:endParaRPr>
                    </a:p>
                  </a:txBody>
                  <a:tcPr marL="4690" marR="4690" marT="4690" marB="0" anchor="ctr"/>
                </a:tc>
                <a:extLst>
                  <a:ext uri="{0D108BD9-81ED-4DB2-BD59-A6C34878D82A}">
                    <a16:rowId xmlns:a16="http://schemas.microsoft.com/office/drawing/2014/main" val="1735720242"/>
                  </a:ext>
                </a:extLst>
              </a:tr>
              <a:tr h="561242">
                <a:tc>
                  <a:txBody>
                    <a:bodyPr/>
                    <a:lstStyle/>
                    <a:p>
                      <a:pPr algn="l" fontAlgn="ctr">
                        <a:buNone/>
                      </a:pPr>
                      <a:r>
                        <a:rPr lang="en-US" sz="800" b="0" i="0" u="none" strike="noStrike" dirty="0" err="1">
                          <a:solidFill>
                            <a:srgbClr val="000000"/>
                          </a:solidFill>
                          <a:effectLst/>
                          <a:latin typeface="+mn-lt"/>
                        </a:rPr>
                        <a:t>Flowise</a:t>
                      </a:r>
                      <a:r>
                        <a:rPr lang="en-US" sz="800" b="0" i="0" u="none" strike="noStrike" dirty="0">
                          <a:solidFill>
                            <a:srgbClr val="000000"/>
                          </a:solidFill>
                          <a:effectLst/>
                          <a:latin typeface="+mn-lt"/>
                        </a:rPr>
                        <a:t> Tutorials</a:t>
                      </a:r>
                    </a:p>
                  </a:txBody>
                  <a:tcPr marL="4580" marR="4580" marT="4580" marB="0" anchor="ctr"/>
                </a:tc>
                <a:tc>
                  <a:txBody>
                    <a:bodyPr/>
                    <a:lstStyle/>
                    <a:p>
                      <a:pPr algn="l" fontAlgn="ctr">
                        <a:buNone/>
                      </a:pPr>
                      <a:r>
                        <a:rPr lang="en-US" sz="800" b="0" i="0" u="sng" strike="noStrike" dirty="0" err="1">
                          <a:solidFill>
                            <a:srgbClr val="467886"/>
                          </a:solidFill>
                          <a:effectLst/>
                          <a:latin typeface="+mn-lt"/>
                          <a:hlinkClick r:id="rId3"/>
                        </a:rPr>
                        <a:t>Flowise</a:t>
                      </a:r>
                      <a:r>
                        <a:rPr lang="en-US" sz="800" b="0" i="0" u="sng" strike="noStrike" dirty="0">
                          <a:solidFill>
                            <a:srgbClr val="467886"/>
                          </a:solidFill>
                          <a:effectLst/>
                          <a:latin typeface="+mn-lt"/>
                          <a:hlinkClick r:id="rId3"/>
                        </a:rPr>
                        <a:t> Tutorials on </a:t>
                      </a:r>
                      <a:r>
                        <a:rPr lang="en-US" sz="800" b="0" i="0" u="sng" strike="noStrike" dirty="0" err="1">
                          <a:solidFill>
                            <a:srgbClr val="467886"/>
                          </a:solidFill>
                          <a:effectLst/>
                          <a:latin typeface="+mn-lt"/>
                          <a:hlinkClick r:id="rId3"/>
                        </a:rPr>
                        <a:t>Youtube</a:t>
                      </a:r>
                      <a:endParaRPr lang="en-US" sz="800" b="0" i="0" u="sng" strike="noStrike" dirty="0">
                        <a:solidFill>
                          <a:srgbClr val="467886"/>
                        </a:solidFill>
                        <a:effectLst/>
                        <a:latin typeface="+mn-lt"/>
                      </a:endParaRPr>
                    </a:p>
                  </a:txBody>
                  <a:tcPr marL="4580" marR="4580" marT="4580" marB="0" anchor="ctr"/>
                </a:tc>
                <a:tc>
                  <a:txBody>
                    <a:bodyPr/>
                    <a:lstStyle/>
                    <a:p>
                      <a:pPr algn="l" fontAlgn="ctr">
                        <a:buNone/>
                      </a:pPr>
                      <a:r>
                        <a:rPr lang="en-US" sz="800" b="0" i="0" u="none" strike="noStrike" dirty="0">
                          <a:solidFill>
                            <a:srgbClr val="000000"/>
                          </a:solidFill>
                          <a:effectLst/>
                          <a:latin typeface="+mn-lt"/>
                        </a:rPr>
                        <a:t>Video Series</a:t>
                      </a:r>
                    </a:p>
                  </a:txBody>
                  <a:tcPr marL="4580" marR="4580" marT="4580" marB="0" anchor="ctr"/>
                </a:tc>
                <a:tc>
                  <a:txBody>
                    <a:bodyPr/>
                    <a:lstStyle/>
                    <a:p>
                      <a:pPr algn="l" fontAlgn="ctr">
                        <a:buNone/>
                      </a:pPr>
                      <a:r>
                        <a:rPr lang="en-US" sz="800" b="0" i="0" u="none" strike="noStrike" dirty="0">
                          <a:solidFill>
                            <a:srgbClr val="000000"/>
                          </a:solidFill>
                          <a:effectLst/>
                          <a:latin typeface="+mn-lt"/>
                        </a:rPr>
                        <a:t>In our own </a:t>
                      </a:r>
                      <a:r>
                        <a:rPr lang="en-US" sz="800" b="0" i="0" u="none" strike="noStrike" dirty="0" err="1">
                          <a:solidFill>
                            <a:srgbClr val="000000"/>
                          </a:solidFill>
                          <a:effectLst/>
                          <a:latin typeface="+mn-lt"/>
                        </a:rPr>
                        <a:t>Incubane</a:t>
                      </a:r>
                      <a:r>
                        <a:rPr lang="en-US" sz="800" b="0" i="0" u="none" strike="noStrike" dirty="0">
                          <a:solidFill>
                            <a:srgbClr val="000000"/>
                          </a:solidFill>
                          <a:effectLst/>
                          <a:latin typeface="+mn-lt"/>
                        </a:rPr>
                        <a:t> </a:t>
                      </a:r>
                      <a:r>
                        <a:rPr lang="en-US" sz="800" b="0" i="0" u="none" strike="noStrike" dirty="0" err="1">
                          <a:solidFill>
                            <a:srgbClr val="000000"/>
                          </a:solidFill>
                          <a:effectLst/>
                          <a:latin typeface="+mn-lt"/>
                        </a:rPr>
                        <a:t>Flowise</a:t>
                      </a:r>
                      <a:r>
                        <a:rPr lang="en-US" sz="800" b="0" i="0" u="none" strike="noStrike" dirty="0">
                          <a:solidFill>
                            <a:srgbClr val="000000"/>
                          </a:solidFill>
                          <a:effectLst/>
                          <a:latin typeface="+mn-lt"/>
                        </a:rPr>
                        <a:t> tutorials we show you the basics from </a:t>
                      </a:r>
                      <a:r>
                        <a:rPr lang="en-US" sz="800" b="0" i="0" u="none" strike="noStrike" dirty="0" err="1">
                          <a:solidFill>
                            <a:srgbClr val="000000"/>
                          </a:solidFill>
                          <a:effectLst/>
                          <a:latin typeface="+mn-lt"/>
                        </a:rPr>
                        <a:t>Flowise</a:t>
                      </a:r>
                      <a:r>
                        <a:rPr lang="en-US" sz="800" b="0" i="0" u="none" strike="noStrike" dirty="0">
                          <a:solidFill>
                            <a:srgbClr val="000000"/>
                          </a:solidFill>
                          <a:effectLst/>
                          <a:latin typeface="+mn-lt"/>
                        </a:rPr>
                        <a:t>. You will understand some of the core concepts, which will give you a good starting point if your organization decides to move forward with </a:t>
                      </a:r>
                      <a:r>
                        <a:rPr lang="en-US" sz="800" b="0" i="0" u="none" strike="noStrike" dirty="0" err="1">
                          <a:solidFill>
                            <a:srgbClr val="000000"/>
                          </a:solidFill>
                          <a:effectLst/>
                          <a:latin typeface="+mn-lt"/>
                        </a:rPr>
                        <a:t>Flowise</a:t>
                      </a:r>
                      <a:r>
                        <a:rPr lang="en-US" sz="800" b="0" i="0" u="none" strike="noStrike" dirty="0">
                          <a:solidFill>
                            <a:srgbClr val="000000"/>
                          </a:solidFill>
                          <a:effectLst/>
                          <a:latin typeface="+mn-lt"/>
                        </a:rPr>
                        <a:t>. </a:t>
                      </a:r>
                    </a:p>
                  </a:txBody>
                  <a:tcPr marL="4580" marR="4580" marT="4580" marB="0" anchor="ctr"/>
                </a:tc>
                <a:extLst>
                  <a:ext uri="{0D108BD9-81ED-4DB2-BD59-A6C34878D82A}">
                    <a16:rowId xmlns:a16="http://schemas.microsoft.com/office/drawing/2014/main" val="1630034833"/>
                  </a:ext>
                </a:extLst>
              </a:tr>
              <a:tr h="561242">
                <a:tc>
                  <a:txBody>
                    <a:bodyPr/>
                    <a:lstStyle/>
                    <a:p>
                      <a:pPr algn="l" fontAlgn="ctr">
                        <a:buNone/>
                      </a:pPr>
                      <a:r>
                        <a:rPr lang="en-US" sz="800" u="none" strike="noStrike" dirty="0">
                          <a:effectLst/>
                        </a:rPr>
                        <a:t>Low-Code Agent Development (Workday)</a:t>
                      </a:r>
                      <a:endParaRPr lang="en-US" sz="800" b="1" i="0" u="none" strike="noStrike" dirty="0">
                        <a:solidFill>
                          <a:srgbClr val="000000"/>
                        </a:solidFill>
                        <a:effectLst/>
                        <a:latin typeface="Aptos Narrow" panose="020B0004020202020204" pitchFamily="34" charset="0"/>
                      </a:endParaRPr>
                    </a:p>
                  </a:txBody>
                  <a:tcPr marL="4690" marR="4690" marT="4690" marB="0" anchor="ctr"/>
                </a:tc>
                <a:tc>
                  <a:txBody>
                    <a:bodyPr/>
                    <a:lstStyle/>
                    <a:p>
                      <a:pPr algn="l" fontAlgn="ctr">
                        <a:buNone/>
                      </a:pPr>
                      <a:r>
                        <a:rPr lang="en-US" sz="800" u="sng" strike="noStrike" dirty="0" err="1">
                          <a:effectLst/>
                          <a:hlinkClick r:id="rId4"/>
                        </a:rPr>
                        <a:t>Flowise</a:t>
                      </a:r>
                      <a:r>
                        <a:rPr lang="en-US" sz="800" u="sng" strike="noStrike" dirty="0">
                          <a:effectLst/>
                          <a:hlinkClick r:id="rId4"/>
                        </a:rPr>
                        <a:t> AI – Visual Agent Builder </a:t>
                      </a:r>
                      <a:endParaRPr lang="en-US" sz="800" b="0" i="0" u="sng" strike="noStrike" dirty="0">
                        <a:solidFill>
                          <a:srgbClr val="467886"/>
                        </a:solidFill>
                        <a:effectLst/>
                        <a:latin typeface="Aptos Narrow" panose="020B0004020202020204" pitchFamily="34" charset="0"/>
                      </a:endParaRPr>
                    </a:p>
                  </a:txBody>
                  <a:tcPr marL="4690" marR="4690" marT="4690" marB="0" anchor="ctr"/>
                </a:tc>
                <a:tc>
                  <a:txBody>
                    <a:bodyPr/>
                    <a:lstStyle/>
                    <a:p>
                      <a:pPr algn="l" fontAlgn="ctr">
                        <a:buNone/>
                      </a:pPr>
                      <a:r>
                        <a:rPr lang="en-US" sz="800" u="none" strike="noStrike">
                          <a:effectLst/>
                        </a:rPr>
                        <a:t>Tool (Docs)</a:t>
                      </a:r>
                      <a:endParaRPr lang="en-US" sz="800" b="0" i="0" u="none" strike="noStrike">
                        <a:solidFill>
                          <a:srgbClr val="000000"/>
                        </a:solidFill>
                        <a:effectLst/>
                        <a:latin typeface="Aptos Narrow" panose="020B0004020202020204" pitchFamily="34" charset="0"/>
                      </a:endParaRPr>
                    </a:p>
                  </a:txBody>
                  <a:tcPr marL="4690" marR="4690" marT="4690" marB="0" anchor="ctr"/>
                </a:tc>
                <a:tc>
                  <a:txBody>
                    <a:bodyPr/>
                    <a:lstStyle/>
                    <a:p>
                      <a:pPr algn="l" fontAlgn="ctr">
                        <a:buNone/>
                      </a:pPr>
                      <a:r>
                        <a:rPr lang="en-US" sz="800" u="none" strike="noStrike" dirty="0">
                          <a:effectLst/>
                        </a:rPr>
                        <a:t>Intro to </a:t>
                      </a:r>
                      <a:r>
                        <a:rPr lang="en-US" sz="800" u="none" strike="noStrike" dirty="0" err="1">
                          <a:effectLst/>
                        </a:rPr>
                        <a:t>Flowise</a:t>
                      </a:r>
                      <a:r>
                        <a:rPr lang="en-US" sz="800" u="none" strike="noStrike" dirty="0">
                          <a:effectLst/>
                        </a:rPr>
                        <a:t>, the low-code platform now part of Workday. </a:t>
                      </a:r>
                      <a:r>
                        <a:rPr lang="en-US" sz="800" u="none" strike="noStrike" dirty="0" err="1">
                          <a:effectLst/>
                        </a:rPr>
                        <a:t>Flowise</a:t>
                      </a:r>
                      <a:r>
                        <a:rPr lang="en-US" sz="800" u="none" strike="noStrike" dirty="0">
                          <a:effectLst/>
                        </a:rPr>
                        <a:t> allows visually building AI agents and workflows with drag-and-drop nodes. The documentation outlines key features: a visual builder, support for tools/LLMs, memory, human-in-the-loop, and easy deployment options. </a:t>
                      </a:r>
                      <a:endParaRPr lang="en-US" sz="800" b="0" i="1" u="none" strike="noStrike" dirty="0">
                        <a:solidFill>
                          <a:srgbClr val="000000"/>
                        </a:solidFill>
                        <a:effectLst/>
                        <a:latin typeface="Aptos Narrow" panose="020B0004020202020204" pitchFamily="34" charset="0"/>
                      </a:endParaRPr>
                    </a:p>
                  </a:txBody>
                  <a:tcPr marL="4690" marR="4690" marT="4690" marB="0" anchor="ctr"/>
                </a:tc>
                <a:extLst>
                  <a:ext uri="{0D108BD9-81ED-4DB2-BD59-A6C34878D82A}">
                    <a16:rowId xmlns:a16="http://schemas.microsoft.com/office/drawing/2014/main" val="3366106951"/>
                  </a:ext>
                </a:extLst>
              </a:tr>
              <a:tr h="840075">
                <a:tc>
                  <a:txBody>
                    <a:bodyPr/>
                    <a:lstStyle/>
                    <a:p>
                      <a:pPr algn="l" fontAlgn="ctr">
                        <a:buNone/>
                      </a:pPr>
                      <a:r>
                        <a:rPr lang="en-US" sz="800" u="none" strike="noStrike">
                          <a:effectLst/>
                        </a:rPr>
                        <a:t>Workday AI Platform &amp; Agents</a:t>
                      </a:r>
                      <a:endParaRPr lang="en-US" sz="800" b="1" i="0" u="none" strike="noStrike">
                        <a:solidFill>
                          <a:srgbClr val="000000"/>
                        </a:solidFill>
                        <a:effectLst/>
                        <a:latin typeface="Aptos Narrow" panose="020B0004020202020204" pitchFamily="34" charset="0"/>
                      </a:endParaRPr>
                    </a:p>
                  </a:txBody>
                  <a:tcPr marL="4690" marR="4690" marT="4690" marB="0" anchor="ctr"/>
                </a:tc>
                <a:tc>
                  <a:txBody>
                    <a:bodyPr/>
                    <a:lstStyle/>
                    <a:p>
                      <a:pPr algn="l" fontAlgn="ctr">
                        <a:buNone/>
                      </a:pPr>
                      <a:r>
                        <a:rPr lang="en-US" sz="800" u="sng" strike="noStrike">
                          <a:effectLst/>
                          <a:hlinkClick r:id="rId5"/>
                        </a:rPr>
                        <a:t>Workday Build and AI Agents (Blog) </a:t>
                      </a:r>
                      <a:endParaRPr lang="en-US" sz="800" b="0" i="0" u="sng" strike="noStrike">
                        <a:solidFill>
                          <a:srgbClr val="467886"/>
                        </a:solidFill>
                        <a:effectLst/>
                        <a:latin typeface="Aptos Narrow" panose="020B0004020202020204" pitchFamily="34" charset="0"/>
                      </a:endParaRPr>
                    </a:p>
                  </a:txBody>
                  <a:tcPr marL="4690" marR="4690" marT="4690" marB="0" anchor="ctr"/>
                </a:tc>
                <a:tc>
                  <a:txBody>
                    <a:bodyPr/>
                    <a:lstStyle/>
                    <a:p>
                      <a:pPr algn="l" fontAlgn="ctr">
                        <a:buNone/>
                      </a:pPr>
                      <a:r>
                        <a:rPr lang="en-US" sz="800" u="none" strike="noStrike" dirty="0">
                          <a:effectLst/>
                        </a:rPr>
                        <a:t>Article (News/Blog)</a:t>
                      </a:r>
                      <a:endParaRPr lang="en-US" sz="800" b="0" i="0" u="none" strike="noStrike" dirty="0">
                        <a:solidFill>
                          <a:srgbClr val="000000"/>
                        </a:solidFill>
                        <a:effectLst/>
                        <a:latin typeface="Aptos Narrow" panose="020B0004020202020204" pitchFamily="34" charset="0"/>
                      </a:endParaRPr>
                    </a:p>
                  </a:txBody>
                  <a:tcPr marL="4690" marR="4690" marT="4690" marB="0" anchor="ctr"/>
                </a:tc>
                <a:tc>
                  <a:txBody>
                    <a:bodyPr/>
                    <a:lstStyle/>
                    <a:p>
                      <a:pPr algn="l" fontAlgn="ctr">
                        <a:buNone/>
                      </a:pPr>
                      <a:r>
                        <a:rPr lang="en-US" sz="800" u="none" strike="noStrike" dirty="0">
                          <a:effectLst/>
                        </a:rPr>
                        <a:t>Overview of Workday’s AI developer tools and agent offerings. The first blog introduces Workday Build – a unified developer platform with the new Workday </a:t>
                      </a:r>
                      <a:r>
                        <a:rPr lang="en-US" sz="800" u="none" strike="noStrike" dirty="0" err="1">
                          <a:effectLst/>
                        </a:rPr>
                        <a:t>Flowise</a:t>
                      </a:r>
                      <a:r>
                        <a:rPr lang="en-US" sz="800" u="none" strike="noStrike" dirty="0">
                          <a:effectLst/>
                        </a:rPr>
                        <a:t> Agent Builder for creating custom AI agents within Workday. </a:t>
                      </a:r>
                      <a:endParaRPr lang="en-US" sz="800" b="0" i="1" u="none" strike="noStrike" dirty="0">
                        <a:solidFill>
                          <a:srgbClr val="000000"/>
                        </a:solidFill>
                        <a:effectLst/>
                        <a:latin typeface="Aptos Narrow" panose="020B0004020202020204" pitchFamily="34" charset="0"/>
                      </a:endParaRPr>
                    </a:p>
                  </a:txBody>
                  <a:tcPr marL="4690" marR="4690" marT="4690" marB="0" anchor="ctr"/>
                </a:tc>
                <a:extLst>
                  <a:ext uri="{0D108BD9-81ED-4DB2-BD59-A6C34878D82A}">
                    <a16:rowId xmlns:a16="http://schemas.microsoft.com/office/drawing/2014/main" val="547541834"/>
                  </a:ext>
                </a:extLst>
              </a:tr>
              <a:tr h="537990">
                <a:tc>
                  <a:txBody>
                    <a:bodyPr/>
                    <a:lstStyle/>
                    <a:p>
                      <a:pPr algn="l" fontAlgn="ctr">
                        <a:buNone/>
                      </a:pPr>
                      <a:r>
                        <a:rPr lang="en-US" sz="800" u="none" strike="noStrike">
                          <a:effectLst/>
                        </a:rPr>
                        <a:t>Workday AI Gateway</a:t>
                      </a:r>
                      <a:endParaRPr lang="en-US" sz="800" b="1" i="0" u="none" strike="noStrike">
                        <a:solidFill>
                          <a:srgbClr val="000000"/>
                        </a:solidFill>
                        <a:effectLst/>
                        <a:latin typeface="Aptos Narrow" panose="020B0004020202020204" pitchFamily="34" charset="0"/>
                      </a:endParaRPr>
                    </a:p>
                  </a:txBody>
                  <a:tcPr marL="4690" marR="4690" marT="4690" marB="0" anchor="ctr"/>
                </a:tc>
                <a:tc>
                  <a:txBody>
                    <a:bodyPr/>
                    <a:lstStyle/>
                    <a:p>
                      <a:pPr algn="l" fontAlgn="ctr">
                        <a:buNone/>
                      </a:pPr>
                      <a:r>
                        <a:rPr lang="en-US" sz="800" u="sng" strike="noStrike" dirty="0">
                          <a:effectLst/>
                          <a:hlinkClick r:id="rId6"/>
                        </a:rPr>
                        <a:t>Getting Started with AI Gateway</a:t>
                      </a:r>
                      <a:endParaRPr lang="en-US" sz="800" b="0" i="0" u="sng" strike="noStrike" dirty="0">
                        <a:solidFill>
                          <a:srgbClr val="467886"/>
                        </a:solidFill>
                        <a:effectLst/>
                        <a:latin typeface="Aptos Narrow" panose="020B0004020202020204" pitchFamily="34" charset="0"/>
                      </a:endParaRPr>
                    </a:p>
                  </a:txBody>
                  <a:tcPr marL="4690" marR="4690" marT="4690" marB="0" anchor="ctr"/>
                </a:tc>
                <a:tc>
                  <a:txBody>
                    <a:bodyPr/>
                    <a:lstStyle/>
                    <a:p>
                      <a:pPr algn="l" fontAlgn="ctr">
                        <a:buNone/>
                      </a:pPr>
                      <a:r>
                        <a:rPr lang="en-US" sz="800" u="none" strike="noStrike">
                          <a:effectLst/>
                        </a:rPr>
                        <a:t>Workday Learning (free course)</a:t>
                      </a:r>
                      <a:endParaRPr lang="en-US" sz="800" b="0" i="0" u="none" strike="noStrike">
                        <a:solidFill>
                          <a:srgbClr val="000000"/>
                        </a:solidFill>
                        <a:effectLst/>
                        <a:latin typeface="Aptos Narrow" panose="020B0004020202020204" pitchFamily="34" charset="0"/>
                      </a:endParaRPr>
                    </a:p>
                  </a:txBody>
                  <a:tcPr marL="4690" marR="4690" marT="4690" marB="0" anchor="ctr"/>
                </a:tc>
                <a:tc>
                  <a:txBody>
                    <a:bodyPr/>
                    <a:lstStyle/>
                    <a:p>
                      <a:pPr algn="l" fontAlgn="ctr">
                        <a:buNone/>
                      </a:pPr>
                      <a:r>
                        <a:rPr lang="en-US" sz="800" u="none" strike="noStrike" dirty="0">
                          <a:effectLst/>
                        </a:rPr>
                        <a:t>In this course, you will learn how to modify an app that scans a resume, and shows condensed information about the applicant, as well as their skills that are relevant to the target job. Additionally, you will learn how to work with the Workday Machine Learning APIs, modify and deploy an Extend application, and discover how to find and use the output from a Machine Learning API in your application’s logs.</a:t>
                      </a:r>
                      <a:endParaRPr lang="en-US" sz="800" b="0" i="1" u="none" strike="noStrike" dirty="0">
                        <a:solidFill>
                          <a:srgbClr val="000000"/>
                        </a:solidFill>
                        <a:effectLst/>
                        <a:latin typeface="Aptos Narrow" panose="020B0004020202020204" pitchFamily="34" charset="0"/>
                      </a:endParaRPr>
                    </a:p>
                  </a:txBody>
                  <a:tcPr marL="4690" marR="4690" marT="4690" marB="0" anchor="ctr"/>
                </a:tc>
                <a:extLst>
                  <a:ext uri="{0D108BD9-81ED-4DB2-BD59-A6C34878D82A}">
                    <a16:rowId xmlns:a16="http://schemas.microsoft.com/office/drawing/2014/main" val="3002131227"/>
                  </a:ext>
                </a:extLst>
              </a:tr>
              <a:tr h="324048">
                <a:tc>
                  <a:txBody>
                    <a:bodyPr/>
                    <a:lstStyle/>
                    <a:p>
                      <a:pPr algn="l" fontAlgn="ctr">
                        <a:buNone/>
                      </a:pPr>
                      <a:r>
                        <a:rPr lang="en-US" sz="800" u="none" strike="noStrike" dirty="0">
                          <a:effectLst/>
                        </a:rPr>
                        <a:t>MCP</a:t>
                      </a:r>
                      <a:endParaRPr lang="en-US" sz="800" b="1" i="0" u="none" strike="noStrike" dirty="0">
                        <a:solidFill>
                          <a:srgbClr val="000000"/>
                        </a:solidFill>
                        <a:effectLst/>
                        <a:latin typeface="Aptos Narrow" panose="020B0004020202020204" pitchFamily="34" charset="0"/>
                      </a:endParaRPr>
                    </a:p>
                  </a:txBody>
                  <a:tcPr marL="4690" marR="4690" marT="4690" marB="0" anchor="ctr"/>
                </a:tc>
                <a:tc>
                  <a:txBody>
                    <a:bodyPr/>
                    <a:lstStyle/>
                    <a:p>
                      <a:pPr algn="l" fontAlgn="ctr">
                        <a:buNone/>
                      </a:pPr>
                      <a:r>
                        <a:rPr lang="en-US" sz="800" u="sng" strike="noStrike" dirty="0">
                          <a:effectLst/>
                          <a:hlinkClick r:id="rId7"/>
                        </a:rPr>
                        <a:t>Building Agents with Model Context Protocol</a:t>
                      </a:r>
                      <a:endParaRPr lang="en-US" sz="800" b="0" i="0" u="sng" strike="noStrike" dirty="0">
                        <a:solidFill>
                          <a:srgbClr val="467886"/>
                        </a:solidFill>
                        <a:effectLst/>
                        <a:latin typeface="Aptos Narrow" panose="020B0004020202020204" pitchFamily="34" charset="0"/>
                      </a:endParaRPr>
                    </a:p>
                  </a:txBody>
                  <a:tcPr marL="4690" marR="4690" marT="4690" marB="0" anchor="ctr"/>
                </a:tc>
                <a:tc>
                  <a:txBody>
                    <a:bodyPr/>
                    <a:lstStyle/>
                    <a:p>
                      <a:pPr algn="l" fontAlgn="ctr">
                        <a:buNone/>
                      </a:pPr>
                      <a:r>
                        <a:rPr lang="en-US" sz="800" u="none" strike="noStrike" dirty="0">
                          <a:effectLst/>
                        </a:rPr>
                        <a:t>Video (long)</a:t>
                      </a:r>
                      <a:endParaRPr lang="en-US" sz="800" b="0" i="0" u="none" strike="noStrike" dirty="0">
                        <a:solidFill>
                          <a:srgbClr val="000000"/>
                        </a:solidFill>
                        <a:effectLst/>
                        <a:latin typeface="Aptos Narrow" panose="020B0004020202020204" pitchFamily="34" charset="0"/>
                      </a:endParaRPr>
                    </a:p>
                  </a:txBody>
                  <a:tcPr marL="4690" marR="4690" marT="4690" marB="0" anchor="ctr"/>
                </a:tc>
                <a:tc>
                  <a:txBody>
                    <a:bodyPr/>
                    <a:lstStyle/>
                    <a:p>
                      <a:pPr algn="l" fontAlgn="ctr">
                        <a:buNone/>
                      </a:pPr>
                      <a:r>
                        <a:rPr lang="en-US" sz="800" u="none" strike="noStrike" dirty="0">
                          <a:effectLst/>
                        </a:rPr>
                        <a:t>The Model Context Protocol is a universal, open standard for connecting AI systems with data sources, replacing fragmented integrations with a single protocol. This workshop from Anthropic -- the creators of MCP -- talks about the philosophy behind MCP, its impact on the broader ecosystem since launch, and how developers can use it to build context-rich AI apps and agentic experiences.</a:t>
                      </a:r>
                      <a:endParaRPr lang="en-US" sz="800" b="0" i="1" u="none" strike="noStrike" dirty="0">
                        <a:solidFill>
                          <a:srgbClr val="000000"/>
                        </a:solidFill>
                        <a:effectLst/>
                        <a:latin typeface="Aptos Narrow" panose="020B0004020202020204" pitchFamily="34" charset="0"/>
                      </a:endParaRPr>
                    </a:p>
                  </a:txBody>
                  <a:tcPr marL="4690" marR="4690" marT="4690" marB="0" anchor="ctr"/>
                </a:tc>
                <a:extLst>
                  <a:ext uri="{0D108BD9-81ED-4DB2-BD59-A6C34878D82A}">
                    <a16:rowId xmlns:a16="http://schemas.microsoft.com/office/drawing/2014/main" val="3424202986"/>
                  </a:ext>
                </a:extLst>
              </a:tr>
              <a:tr h="431019">
                <a:tc>
                  <a:txBody>
                    <a:bodyPr/>
                    <a:lstStyle/>
                    <a:p>
                      <a:pPr algn="l" fontAlgn="ctr">
                        <a:buNone/>
                      </a:pPr>
                      <a:r>
                        <a:rPr lang="en-US" sz="800" u="none" strike="noStrike">
                          <a:effectLst/>
                        </a:rPr>
                        <a:t>Multi Agent Archictures</a:t>
                      </a:r>
                      <a:endParaRPr lang="en-US" sz="800" b="1" i="0" u="none" strike="noStrike">
                        <a:solidFill>
                          <a:srgbClr val="000000"/>
                        </a:solidFill>
                        <a:effectLst/>
                        <a:latin typeface="Aptos Narrow" panose="020B0004020202020204" pitchFamily="34" charset="0"/>
                      </a:endParaRPr>
                    </a:p>
                  </a:txBody>
                  <a:tcPr marL="4690" marR="4690" marT="4690" marB="0" anchor="ctr"/>
                </a:tc>
                <a:tc>
                  <a:txBody>
                    <a:bodyPr/>
                    <a:lstStyle/>
                    <a:p>
                      <a:pPr algn="l" fontAlgn="b">
                        <a:buNone/>
                      </a:pPr>
                      <a:r>
                        <a:rPr lang="en-US" sz="800" u="sng" strike="noStrike" dirty="0">
                          <a:effectLst/>
                          <a:hlinkClick r:id="rId8"/>
                        </a:rPr>
                        <a:t>Multi-agent Systems </a:t>
                      </a:r>
                      <a:r>
                        <a:rPr lang="en-US" sz="800" u="sng" strike="noStrike" dirty="0" err="1">
                          <a:effectLst/>
                          <a:hlinkClick r:id="rId8"/>
                        </a:rPr>
                        <a:t>Architectur</a:t>
                      </a:r>
                      <a:r>
                        <a:rPr lang="en-US" sz="800" u="sng" strike="noStrike" dirty="0">
                          <a:effectLst/>
                          <a:hlinkClick r:id="rId8"/>
                        </a:rPr>
                        <a:t> Design Patterns </a:t>
                      </a:r>
                      <a:endParaRPr lang="en-US" sz="800" b="0" i="0" u="sng" strike="noStrike" dirty="0">
                        <a:solidFill>
                          <a:srgbClr val="467886"/>
                        </a:solidFill>
                        <a:effectLst/>
                        <a:latin typeface="Aptos Narrow" panose="020B0004020202020204" pitchFamily="34" charset="0"/>
                      </a:endParaRPr>
                    </a:p>
                  </a:txBody>
                  <a:tcPr marL="4690" marR="4690" marT="4690" marB="0" anchor="ctr"/>
                </a:tc>
                <a:tc>
                  <a:txBody>
                    <a:bodyPr/>
                    <a:lstStyle/>
                    <a:p>
                      <a:pPr algn="l" fontAlgn="ctr">
                        <a:buNone/>
                      </a:pPr>
                      <a:r>
                        <a:rPr lang="en-US" sz="800" u="none" strike="noStrike" dirty="0">
                          <a:effectLst/>
                        </a:rPr>
                        <a:t>Video</a:t>
                      </a:r>
                      <a:endParaRPr lang="en-US" sz="800" b="0" i="0" u="none" strike="noStrike" dirty="0">
                        <a:solidFill>
                          <a:srgbClr val="000000"/>
                        </a:solidFill>
                        <a:effectLst/>
                        <a:latin typeface="Aptos Narrow" panose="020B0004020202020204" pitchFamily="34" charset="0"/>
                      </a:endParaRPr>
                    </a:p>
                  </a:txBody>
                  <a:tcPr marL="4690" marR="4690" marT="4690" marB="0" anchor="ctr"/>
                </a:tc>
                <a:tc>
                  <a:txBody>
                    <a:bodyPr/>
                    <a:lstStyle/>
                    <a:p>
                      <a:pPr algn="l" fontAlgn="ctr">
                        <a:buNone/>
                      </a:pPr>
                      <a:r>
                        <a:rPr lang="en-US" sz="800" u="none" strike="noStrike" dirty="0">
                          <a:effectLst/>
                        </a:rPr>
                        <a:t>In this video, they explore the fundamental architectures of multi-agent AI systems. As your AI applications grow in complexity with more tools and requirements, agents can become confused about tool selection. Understanding your underlying architecture is key to building effective systems.</a:t>
                      </a:r>
                      <a:endParaRPr lang="en-US" sz="800" b="0" i="1" u="none" strike="noStrike" dirty="0">
                        <a:solidFill>
                          <a:srgbClr val="000000"/>
                        </a:solidFill>
                        <a:effectLst/>
                        <a:latin typeface="Aptos Narrow" panose="020B0004020202020204" pitchFamily="34" charset="0"/>
                      </a:endParaRPr>
                    </a:p>
                  </a:txBody>
                  <a:tcPr marL="4690" marR="4690" marT="4690" marB="0" anchor="ctr"/>
                </a:tc>
                <a:extLst>
                  <a:ext uri="{0D108BD9-81ED-4DB2-BD59-A6C34878D82A}">
                    <a16:rowId xmlns:a16="http://schemas.microsoft.com/office/drawing/2014/main" val="17819159"/>
                  </a:ext>
                </a:extLst>
              </a:tr>
            </a:tbl>
          </a:graphicData>
        </a:graphic>
      </p:graphicFrame>
    </p:spTree>
    <p:extLst>
      <p:ext uri="{BB962C8B-B14F-4D97-AF65-F5344CB8AC3E}">
        <p14:creationId xmlns:p14="http://schemas.microsoft.com/office/powerpoint/2010/main" val="2029200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148213-A074-ED4F-5B3A-738D8624494E}"/>
              </a:ext>
            </a:extLst>
          </p:cNvPr>
          <p:cNvSpPr>
            <a:spLocks noGrp="1"/>
          </p:cNvSpPr>
          <p:nvPr>
            <p:ph type="title"/>
          </p:nvPr>
        </p:nvSpPr>
        <p:spPr/>
        <p:txBody>
          <a:bodyPr/>
          <a:lstStyle/>
          <a:p>
            <a:r>
              <a:rPr lang="en-US" dirty="0"/>
              <a:t>How </a:t>
            </a:r>
            <a:r>
              <a:rPr lang="en-US" dirty="0" err="1"/>
              <a:t>Incubane</a:t>
            </a:r>
            <a:r>
              <a:rPr lang="en-US" dirty="0"/>
              <a:t> can help you with governance &amp; people</a:t>
            </a:r>
          </a:p>
        </p:txBody>
      </p:sp>
      <p:sp>
        <p:nvSpPr>
          <p:cNvPr id="6" name="Oval 5">
            <a:extLst>
              <a:ext uri="{FF2B5EF4-FFF2-40B4-BE49-F238E27FC236}">
                <a16:creationId xmlns:a16="http://schemas.microsoft.com/office/drawing/2014/main" id="{BB9E0B87-4A6D-2CBB-D6C5-4E2798FA0491}"/>
              </a:ext>
            </a:extLst>
          </p:cNvPr>
          <p:cNvSpPr/>
          <p:nvPr/>
        </p:nvSpPr>
        <p:spPr>
          <a:xfrm>
            <a:off x="909240" y="1142663"/>
            <a:ext cx="1828800" cy="1828800"/>
          </a:xfrm>
          <a:prstGeom prst="ellipse">
            <a:avLst/>
          </a:prstGeom>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466A83C-DB3C-FD4F-C8BE-717D86BC8EE0}"/>
              </a:ext>
            </a:extLst>
          </p:cNvPr>
          <p:cNvSpPr txBox="1"/>
          <p:nvPr/>
        </p:nvSpPr>
        <p:spPr>
          <a:xfrm>
            <a:off x="194641" y="3091251"/>
            <a:ext cx="3474674" cy="307777"/>
          </a:xfrm>
          <a:prstGeom prst="rect">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algn="ctr"/>
            <a:r>
              <a:rPr lang="it-IT" sz="1400" b="1" dirty="0">
                <a:solidFill>
                  <a:schemeClr val="bg1"/>
                </a:solidFill>
              </a:rPr>
              <a:t>Design your AI governance model</a:t>
            </a:r>
            <a:endParaRPr lang="en-US" sz="1400" b="1" dirty="0">
              <a:solidFill>
                <a:schemeClr val="bg1"/>
              </a:solidFill>
            </a:endParaRPr>
          </a:p>
        </p:txBody>
      </p:sp>
      <p:sp>
        <p:nvSpPr>
          <p:cNvPr id="14" name="Oval 13">
            <a:extLst>
              <a:ext uri="{FF2B5EF4-FFF2-40B4-BE49-F238E27FC236}">
                <a16:creationId xmlns:a16="http://schemas.microsoft.com/office/drawing/2014/main" id="{1D4A55DA-6492-A774-17A7-875DAFB6496F}"/>
              </a:ext>
            </a:extLst>
          </p:cNvPr>
          <p:cNvSpPr/>
          <p:nvPr/>
        </p:nvSpPr>
        <p:spPr>
          <a:xfrm>
            <a:off x="5221835" y="1139154"/>
            <a:ext cx="1828800" cy="1828800"/>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C0D552A-5972-3669-5E1F-DEE03280D0E0}"/>
              </a:ext>
            </a:extLst>
          </p:cNvPr>
          <p:cNvSpPr txBox="1"/>
          <p:nvPr/>
        </p:nvSpPr>
        <p:spPr>
          <a:xfrm>
            <a:off x="4431658" y="3091251"/>
            <a:ext cx="3474674" cy="307777"/>
          </a:xfrm>
          <a:prstGeom prst="rect">
            <a:avLst/>
          </a:prstGeom>
          <a:solidFill>
            <a:schemeClr val="accent3"/>
          </a:solidFill>
          <a:effectLst>
            <a:outerShdw blurRad="50800" dist="38100" dir="2700000" algn="tl" rotWithShape="0">
              <a:prstClr val="black">
                <a:alpha val="40000"/>
              </a:prstClr>
            </a:outerShdw>
          </a:effectLst>
        </p:spPr>
        <p:txBody>
          <a:bodyPr wrap="square" rtlCol="0">
            <a:spAutoFit/>
          </a:bodyPr>
          <a:lstStyle/>
          <a:p>
            <a:pPr algn="ctr"/>
            <a:r>
              <a:rPr lang="en-US" sz="1400" b="1" dirty="0">
                <a:solidFill>
                  <a:schemeClr val="bg1"/>
                </a:solidFill>
              </a:rPr>
              <a:t>Working with AI risk and compliance</a:t>
            </a:r>
          </a:p>
        </p:txBody>
      </p:sp>
      <p:sp>
        <p:nvSpPr>
          <p:cNvPr id="40" name="Oval 39">
            <a:extLst>
              <a:ext uri="{FF2B5EF4-FFF2-40B4-BE49-F238E27FC236}">
                <a16:creationId xmlns:a16="http://schemas.microsoft.com/office/drawing/2014/main" id="{FC6C20BB-053E-DBC3-A987-6E2E8FAA6646}"/>
              </a:ext>
            </a:extLst>
          </p:cNvPr>
          <p:cNvSpPr/>
          <p:nvPr/>
        </p:nvSpPr>
        <p:spPr>
          <a:xfrm>
            <a:off x="9391817" y="1067127"/>
            <a:ext cx="1828800" cy="1828800"/>
          </a:xfrm>
          <a:prstGeom prst="ellipse">
            <a:avLst/>
          </a:prstGeom>
          <a:solidFill>
            <a:schemeClr val="accent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59650BB9-10B6-0F5B-7154-6EE813A50518}"/>
              </a:ext>
            </a:extLst>
          </p:cNvPr>
          <p:cNvSpPr txBox="1"/>
          <p:nvPr/>
        </p:nvSpPr>
        <p:spPr>
          <a:xfrm>
            <a:off x="8561014" y="3091251"/>
            <a:ext cx="3474674" cy="307777"/>
          </a:xfrm>
          <a:prstGeom prst="rect">
            <a:avLst/>
          </a:prstGeom>
          <a:solidFill>
            <a:schemeClr val="accent4"/>
          </a:solidFill>
          <a:effectLst>
            <a:outerShdw blurRad="50800" dist="38100" dir="2700000" algn="tl" rotWithShape="0">
              <a:prstClr val="black">
                <a:alpha val="40000"/>
              </a:prstClr>
            </a:outerShdw>
          </a:effectLst>
        </p:spPr>
        <p:txBody>
          <a:bodyPr wrap="square" rtlCol="0">
            <a:spAutoFit/>
          </a:bodyPr>
          <a:lstStyle/>
          <a:p>
            <a:pPr algn="ctr"/>
            <a:r>
              <a:rPr lang="en-US" sz="1400" b="1" dirty="0">
                <a:solidFill>
                  <a:schemeClr val="bg1"/>
                </a:solidFill>
              </a:rPr>
              <a:t>Build the operating model and skills</a:t>
            </a:r>
          </a:p>
        </p:txBody>
      </p:sp>
      <p:sp>
        <p:nvSpPr>
          <p:cNvPr id="2" name="Rectangle 1">
            <a:extLst>
              <a:ext uri="{FF2B5EF4-FFF2-40B4-BE49-F238E27FC236}">
                <a16:creationId xmlns:a16="http://schemas.microsoft.com/office/drawing/2014/main" id="{D5442EF1-AD37-54AA-82D0-56CBB5829624}"/>
              </a:ext>
            </a:extLst>
          </p:cNvPr>
          <p:cNvSpPr/>
          <p:nvPr/>
        </p:nvSpPr>
        <p:spPr>
          <a:xfrm>
            <a:off x="0" y="6224573"/>
            <a:ext cx="12192000" cy="63342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DFDB2F05-9D02-61F3-C035-6105CA4DECE2}"/>
              </a:ext>
            </a:extLst>
          </p:cNvPr>
          <p:cNvSpPr txBox="1"/>
          <p:nvPr/>
        </p:nvSpPr>
        <p:spPr>
          <a:xfrm>
            <a:off x="135634" y="6341808"/>
            <a:ext cx="1604676" cy="400110"/>
          </a:xfrm>
          <a:prstGeom prst="rect">
            <a:avLst/>
          </a:prstGeom>
          <a:noFill/>
        </p:spPr>
        <p:txBody>
          <a:bodyPr wrap="square" rtlCol="0">
            <a:spAutoFit/>
          </a:bodyPr>
          <a:lstStyle/>
          <a:p>
            <a:r>
              <a:rPr lang="en-US" sz="2000" b="1">
                <a:solidFill>
                  <a:schemeClr val="bg1"/>
                </a:solidFill>
              </a:rPr>
              <a:t>Contact Us</a:t>
            </a:r>
          </a:p>
        </p:txBody>
      </p:sp>
      <p:sp>
        <p:nvSpPr>
          <p:cNvPr id="10" name="TextBox 9">
            <a:extLst>
              <a:ext uri="{FF2B5EF4-FFF2-40B4-BE49-F238E27FC236}">
                <a16:creationId xmlns:a16="http://schemas.microsoft.com/office/drawing/2014/main" id="{869FC700-74A2-2DE6-14D5-1A51D28623C8}"/>
              </a:ext>
            </a:extLst>
          </p:cNvPr>
          <p:cNvSpPr txBox="1"/>
          <p:nvPr/>
        </p:nvSpPr>
        <p:spPr>
          <a:xfrm>
            <a:off x="1691149" y="6224572"/>
            <a:ext cx="4477846" cy="633427"/>
          </a:xfrm>
          <a:prstGeom prst="rect">
            <a:avLst/>
          </a:prstGeom>
          <a:noFill/>
        </p:spPr>
        <p:txBody>
          <a:bodyPr wrap="square" rtlCol="0" anchor="ctr">
            <a:noAutofit/>
          </a:bodyPr>
          <a:lstStyle/>
          <a:p>
            <a:pPr marL="171450" indent="-171450">
              <a:buFont typeface="Arial" panose="020B0604020202020204" pitchFamily="34" charset="0"/>
              <a:buChar char="•"/>
            </a:pPr>
            <a:r>
              <a:rPr lang="en-US" sz="1050">
                <a:solidFill>
                  <a:schemeClr val="bg1"/>
                </a:solidFill>
              </a:rPr>
              <a:t>If you want to build your agent strategy</a:t>
            </a:r>
          </a:p>
          <a:p>
            <a:pPr marL="171450" indent="-171450">
              <a:buFont typeface="Arial" panose="020B0604020202020204" pitchFamily="34" charset="0"/>
              <a:buChar char="•"/>
            </a:pPr>
            <a:r>
              <a:rPr lang="en-US" sz="1050">
                <a:solidFill>
                  <a:schemeClr val="bg1"/>
                </a:solidFill>
                <a:latin typeface="Century Gothic" panose="020B0502020202020204" pitchFamily="34" charset="0"/>
                <a:ea typeface="Lato" panose="020F0502020204030203" pitchFamily="34" charset="0"/>
                <a:cs typeface="Lato" panose="020F0502020204030203" pitchFamily="34" charset="0"/>
              </a:rPr>
              <a:t>If you want to learn how to build agents inhouse</a:t>
            </a:r>
          </a:p>
          <a:p>
            <a:pPr marL="171450" indent="-171450">
              <a:buFont typeface="Arial" panose="020B0604020202020204" pitchFamily="34" charset="0"/>
              <a:buChar char="•"/>
            </a:pPr>
            <a:r>
              <a:rPr lang="en-US" sz="1050">
                <a:solidFill>
                  <a:schemeClr val="bg1"/>
                </a:solidFill>
                <a:latin typeface="Century Gothic" panose="020B0502020202020204" pitchFamily="34" charset="0"/>
                <a:ea typeface="Lato" panose="020F0502020204030203" pitchFamily="34" charset="0"/>
                <a:cs typeface="Lato" panose="020F0502020204030203" pitchFamily="34" charset="0"/>
              </a:rPr>
              <a:t>If you have an agent use case you want to work together on</a:t>
            </a:r>
          </a:p>
        </p:txBody>
      </p:sp>
      <p:pic>
        <p:nvPicPr>
          <p:cNvPr id="12" name="Picture 2" descr="Rick Leunisse">
            <a:extLst>
              <a:ext uri="{FF2B5EF4-FFF2-40B4-BE49-F238E27FC236}">
                <a16:creationId xmlns:a16="http://schemas.microsoft.com/office/drawing/2014/main" id="{1D4973F0-E21C-164E-AE56-EBA959C1F9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6644" y="6286774"/>
            <a:ext cx="529872" cy="529872"/>
          </a:xfrm>
          <a:prstGeom prst="ellipse">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pic>
        <p:nvPicPr>
          <p:cNvPr id="13" name="Picture 4" descr="Matt Komendołowicz">
            <a:extLst>
              <a:ext uri="{FF2B5EF4-FFF2-40B4-BE49-F238E27FC236}">
                <a16:creationId xmlns:a16="http://schemas.microsoft.com/office/drawing/2014/main" id="{9F00DE83-7B4E-2398-A079-27427A2FA7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8440" y="6286774"/>
            <a:ext cx="529959" cy="529959"/>
          </a:xfrm>
          <a:prstGeom prst="ellipse">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68170ED9-34D9-C2F2-8D2A-47E5FD6F076C}"/>
              </a:ext>
            </a:extLst>
          </p:cNvPr>
          <p:cNvSpPr txBox="1"/>
          <p:nvPr/>
        </p:nvSpPr>
        <p:spPr>
          <a:xfrm>
            <a:off x="6619668" y="6224578"/>
            <a:ext cx="2278772" cy="633427"/>
          </a:xfrm>
          <a:prstGeom prst="rect">
            <a:avLst/>
          </a:prstGeom>
          <a:noFill/>
        </p:spPr>
        <p:txBody>
          <a:bodyPr wrap="square" anchor="ctr">
            <a:noAutofit/>
          </a:bodyPr>
          <a:lstStyle/>
          <a:p>
            <a:r>
              <a:rPr lang="en-GB" sz="1100">
                <a:solidFill>
                  <a:schemeClr val="bg1"/>
                </a:solidFill>
              </a:rPr>
              <a:t>Rick Leunisse</a:t>
            </a:r>
          </a:p>
          <a:p>
            <a:r>
              <a:rPr lang="en-GB" sz="1100">
                <a:solidFill>
                  <a:schemeClr val="bg1"/>
                </a:solidFill>
              </a:rPr>
              <a:t>rick.leunisse@incubane.com</a:t>
            </a:r>
          </a:p>
        </p:txBody>
      </p:sp>
      <p:sp>
        <p:nvSpPr>
          <p:cNvPr id="16" name="TextBox 15">
            <a:extLst>
              <a:ext uri="{FF2B5EF4-FFF2-40B4-BE49-F238E27FC236}">
                <a16:creationId xmlns:a16="http://schemas.microsoft.com/office/drawing/2014/main" id="{13596CA6-5105-A552-F9BA-7469778E5E63}"/>
              </a:ext>
            </a:extLst>
          </p:cNvPr>
          <p:cNvSpPr txBox="1"/>
          <p:nvPr/>
        </p:nvSpPr>
        <p:spPr>
          <a:xfrm>
            <a:off x="9428399" y="6224572"/>
            <a:ext cx="2752853" cy="633427"/>
          </a:xfrm>
          <a:prstGeom prst="rect">
            <a:avLst/>
          </a:prstGeom>
          <a:noFill/>
        </p:spPr>
        <p:txBody>
          <a:bodyPr wrap="square" anchor="ctr">
            <a:noAutofit/>
          </a:bodyPr>
          <a:lstStyle/>
          <a:p>
            <a:r>
              <a:rPr lang="sv-SE" sz="1100">
                <a:solidFill>
                  <a:schemeClr val="bg1"/>
                </a:solidFill>
              </a:rPr>
              <a:t>Matt Komendolowicz</a:t>
            </a:r>
          </a:p>
          <a:p>
            <a:r>
              <a:rPr lang="sv-SE" sz="1100">
                <a:solidFill>
                  <a:schemeClr val="bg1"/>
                </a:solidFill>
              </a:rPr>
              <a:t>matt.komendolowicz@incubane.com </a:t>
            </a:r>
            <a:endParaRPr lang="en-GB" sz="1100">
              <a:solidFill>
                <a:schemeClr val="bg1"/>
              </a:solidFill>
            </a:endParaRPr>
          </a:p>
        </p:txBody>
      </p:sp>
      <p:sp>
        <p:nvSpPr>
          <p:cNvPr id="19" name="TextBox 18">
            <a:extLst>
              <a:ext uri="{FF2B5EF4-FFF2-40B4-BE49-F238E27FC236}">
                <a16:creationId xmlns:a16="http://schemas.microsoft.com/office/drawing/2014/main" id="{36A128D9-81A6-FA61-AC16-CF0F0D4A6972}"/>
              </a:ext>
            </a:extLst>
          </p:cNvPr>
          <p:cNvSpPr txBox="1"/>
          <p:nvPr/>
        </p:nvSpPr>
        <p:spPr>
          <a:xfrm>
            <a:off x="194641" y="3493036"/>
            <a:ext cx="3474674" cy="2031325"/>
          </a:xfrm>
          <a:prstGeom prst="rect">
            <a:avLst/>
          </a:prstGeom>
          <a:noFill/>
        </p:spPr>
        <p:txBody>
          <a:bodyPr wrap="square" rtlCol="0">
            <a:spAutoFit/>
          </a:bodyPr>
          <a:lstStyle/>
          <a:p>
            <a:pPr marL="285750" indent="-285750">
              <a:buFont typeface="Arial" panose="020B0604020202020204" pitchFamily="34" charset="0"/>
              <a:buChar char="•"/>
            </a:pPr>
            <a:r>
              <a:rPr lang="en-US" sz="1400" dirty="0"/>
              <a:t>Run working sessions with HR, HRIS, Legal, Risk and IT using this blueprint.</a:t>
            </a:r>
          </a:p>
          <a:p>
            <a:pPr marL="285750" indent="-285750">
              <a:buFont typeface="Arial" panose="020B0604020202020204" pitchFamily="34" charset="0"/>
              <a:buChar char="•"/>
            </a:pPr>
            <a:r>
              <a:rPr lang="en-US" sz="1400" dirty="0"/>
              <a:t>Help you define a practical AI governance model around Workday</a:t>
            </a:r>
          </a:p>
          <a:p>
            <a:pPr marL="285750" indent="-285750">
              <a:buFont typeface="Arial" panose="020B0604020202020204" pitchFamily="34" charset="0"/>
              <a:buChar char="•"/>
            </a:pPr>
            <a:r>
              <a:rPr lang="en-US" sz="1400" dirty="0"/>
              <a:t>Turn the Risk &amp; Controls checklist into a living tool, not a one-off slide.</a:t>
            </a:r>
          </a:p>
        </p:txBody>
      </p:sp>
      <p:sp>
        <p:nvSpPr>
          <p:cNvPr id="20" name="TextBox 19">
            <a:extLst>
              <a:ext uri="{FF2B5EF4-FFF2-40B4-BE49-F238E27FC236}">
                <a16:creationId xmlns:a16="http://schemas.microsoft.com/office/drawing/2014/main" id="{99A58FCC-3B0A-F2E7-AEBA-2294628CA288}"/>
              </a:ext>
            </a:extLst>
          </p:cNvPr>
          <p:cNvSpPr txBox="1"/>
          <p:nvPr/>
        </p:nvSpPr>
        <p:spPr>
          <a:xfrm>
            <a:off x="4431657" y="3522784"/>
            <a:ext cx="3550751" cy="2462213"/>
          </a:xfrm>
          <a:prstGeom prst="rect">
            <a:avLst/>
          </a:prstGeom>
          <a:noFill/>
        </p:spPr>
        <p:txBody>
          <a:bodyPr wrap="square" rtlCol="0">
            <a:spAutoFit/>
          </a:bodyPr>
          <a:lstStyle/>
          <a:p>
            <a:pPr marL="285750" indent="-285750">
              <a:buFont typeface="Arial" panose="020B0604020202020204" pitchFamily="34" charset="0"/>
              <a:buChar char="•"/>
            </a:pPr>
            <a:r>
              <a:rPr lang="en-US" sz="1400" dirty="0"/>
              <a:t>Translate EU AI Act and internal policies into simple guardrails for HR and HRIS.</a:t>
            </a:r>
          </a:p>
          <a:p>
            <a:pPr marL="285750" indent="-285750">
              <a:buFont typeface="Arial" panose="020B0604020202020204" pitchFamily="34" charset="0"/>
              <a:buChar char="•"/>
            </a:pPr>
            <a:r>
              <a:rPr lang="en-US" sz="1400" dirty="0"/>
              <a:t>Support you in documenting use cases, risk classification and controls in a way auditors and regulators understand.</a:t>
            </a:r>
          </a:p>
          <a:p>
            <a:pPr marL="285750" indent="-285750">
              <a:buFont typeface="Arial" panose="020B0604020202020204" pitchFamily="34" charset="0"/>
              <a:buChar char="•"/>
            </a:pPr>
            <a:r>
              <a:rPr lang="en-US" sz="1400" dirty="0"/>
              <a:t>Help you build lightweight fact sheet packs per agent / feature so HR, works councils and employees know what is in use.</a:t>
            </a:r>
          </a:p>
        </p:txBody>
      </p:sp>
      <p:sp>
        <p:nvSpPr>
          <p:cNvPr id="21" name="TextBox 20">
            <a:extLst>
              <a:ext uri="{FF2B5EF4-FFF2-40B4-BE49-F238E27FC236}">
                <a16:creationId xmlns:a16="http://schemas.microsoft.com/office/drawing/2014/main" id="{D3E6B3EB-F9FD-4295-AE9D-D96B33638D5F}"/>
              </a:ext>
            </a:extLst>
          </p:cNvPr>
          <p:cNvSpPr txBox="1"/>
          <p:nvPr/>
        </p:nvSpPr>
        <p:spPr>
          <a:xfrm>
            <a:off x="8484937" y="3493036"/>
            <a:ext cx="3550751" cy="2677656"/>
          </a:xfrm>
          <a:prstGeom prst="rect">
            <a:avLst/>
          </a:prstGeom>
          <a:noFill/>
        </p:spPr>
        <p:txBody>
          <a:bodyPr wrap="square" rtlCol="0">
            <a:spAutoFit/>
          </a:bodyPr>
          <a:lstStyle/>
          <a:p>
            <a:pPr marL="285750" indent="-285750">
              <a:buFont typeface="Arial" panose="020B0604020202020204" pitchFamily="34" charset="0"/>
              <a:buChar char="•"/>
            </a:pPr>
            <a:r>
              <a:rPr lang="en-US" sz="1400" dirty="0"/>
              <a:t>Help you define a target operating model for agents.</a:t>
            </a:r>
          </a:p>
          <a:p>
            <a:pPr marL="285750" indent="-285750">
              <a:buFont typeface="Arial" panose="020B0604020202020204" pitchFamily="34" charset="0"/>
              <a:buChar char="•"/>
            </a:pPr>
            <a:r>
              <a:rPr lang="en-US" sz="1400" dirty="0"/>
              <a:t>Who owns which agent, who monitors performance, who handles incidents.</a:t>
            </a:r>
          </a:p>
          <a:p>
            <a:pPr marL="285750" indent="-285750">
              <a:buFont typeface="Arial" panose="020B0604020202020204" pitchFamily="34" charset="0"/>
              <a:buChar char="•"/>
            </a:pPr>
            <a:r>
              <a:rPr lang="en-US" sz="1400" dirty="0"/>
              <a:t>Use our upskilling paths to train HRIS, HR product owners and IT on agents, governance and basic AI literacy.</a:t>
            </a:r>
          </a:p>
          <a:p>
            <a:pPr marL="285750" indent="-285750">
              <a:buFont typeface="Arial" panose="020B0604020202020204" pitchFamily="34" charset="0"/>
              <a:buChar char="•"/>
            </a:pPr>
            <a:r>
              <a:rPr lang="en-US" sz="1400" dirty="0"/>
              <a:t>Co-facilitate pilot reviews and retros so your governance board gains confidence and speed</a:t>
            </a:r>
          </a:p>
        </p:txBody>
      </p:sp>
      <p:pic>
        <p:nvPicPr>
          <p:cNvPr id="23" name="Graphic 22" descr="Group brainstorm with solid fill">
            <a:extLst>
              <a:ext uri="{FF2B5EF4-FFF2-40B4-BE49-F238E27FC236}">
                <a16:creationId xmlns:a16="http://schemas.microsoft.com/office/drawing/2014/main" id="{F6997B1B-8A92-97EA-F27A-7055EA7CEBE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49017" y="1520621"/>
            <a:ext cx="914400" cy="914400"/>
          </a:xfrm>
          <a:prstGeom prst="rect">
            <a:avLst/>
          </a:prstGeom>
        </p:spPr>
      </p:pic>
      <p:pic>
        <p:nvPicPr>
          <p:cNvPr id="11" name="Graphic 10" descr="Flowchart with solid fill">
            <a:extLst>
              <a:ext uri="{FF2B5EF4-FFF2-40B4-BE49-F238E27FC236}">
                <a16:creationId xmlns:a16="http://schemas.microsoft.com/office/drawing/2014/main" id="{BF7C07E3-528D-04DC-BB7D-BC1FC20CB1B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66440" y="1657904"/>
            <a:ext cx="914400" cy="914400"/>
          </a:xfrm>
          <a:prstGeom prst="rect">
            <a:avLst/>
          </a:prstGeom>
        </p:spPr>
      </p:pic>
      <p:pic>
        <p:nvPicPr>
          <p:cNvPr id="22" name="Graphic 21" descr="Magnifying glass with solid fill">
            <a:extLst>
              <a:ext uri="{FF2B5EF4-FFF2-40B4-BE49-F238E27FC236}">
                <a16:creationId xmlns:a16="http://schemas.microsoft.com/office/drawing/2014/main" id="{5430B406-0BFC-E686-A4C6-787FD0751EB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62116" y="1596354"/>
            <a:ext cx="914400" cy="914400"/>
          </a:xfrm>
          <a:prstGeom prst="rect">
            <a:avLst/>
          </a:prstGeom>
        </p:spPr>
      </p:pic>
    </p:spTree>
    <p:extLst>
      <p:ext uri="{BB962C8B-B14F-4D97-AF65-F5344CB8AC3E}">
        <p14:creationId xmlns:p14="http://schemas.microsoft.com/office/powerpoint/2010/main" val="3778118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Looking up view of tall buildings&#10;&#10;AI-generated content may be incorrect.">
            <a:extLst>
              <a:ext uri="{FF2B5EF4-FFF2-40B4-BE49-F238E27FC236}">
                <a16:creationId xmlns:a16="http://schemas.microsoft.com/office/drawing/2014/main" id="{B2940BF8-2334-67C1-6998-CEDBD245192B}"/>
              </a:ext>
            </a:extLst>
          </p:cNvPr>
          <p:cNvPicPr>
            <a:picLocks noChangeAspect="1"/>
          </p:cNvPicPr>
          <p:nvPr/>
        </p:nvPicPr>
        <p:blipFill>
          <a:blip r:embed="rId2">
            <a:alphaModFix amt="12000"/>
            <a:extLst>
              <a:ext uri="{28A0092B-C50C-407E-A947-70E740481C1C}">
                <a14:useLocalDpi xmlns:a14="http://schemas.microsoft.com/office/drawing/2010/main" val="0"/>
              </a:ext>
            </a:extLst>
          </a:blip>
          <a:srcRect l="-109" t="10172" r="530" b="5810"/>
          <a:stretch/>
        </p:blipFill>
        <p:spPr>
          <a:xfrm>
            <a:off x="0" y="-1"/>
            <a:ext cx="12192000" cy="6858001"/>
          </a:xfrm>
          <a:prstGeom prst="rect">
            <a:avLst/>
          </a:prstGeom>
        </p:spPr>
      </p:pic>
      <p:sp>
        <p:nvSpPr>
          <p:cNvPr id="2" name="Slide Number Placeholder 1">
            <a:extLst>
              <a:ext uri="{FF2B5EF4-FFF2-40B4-BE49-F238E27FC236}">
                <a16:creationId xmlns:a16="http://schemas.microsoft.com/office/drawing/2014/main" id="{F628A10B-37C4-BB44-847F-E00EDE75EE43}"/>
              </a:ext>
            </a:extLst>
          </p:cNvPr>
          <p:cNvSpPr>
            <a:spLocks noGrp="1"/>
          </p:cNvSpPr>
          <p:nvPr>
            <p:ph type="sldNum" sz="quarter" idx="4"/>
          </p:nvPr>
        </p:nvSpPr>
        <p:spPr/>
        <p:txBody>
          <a:bodyPr/>
          <a:lstStyle/>
          <a:p>
            <a:fld id="{B97DCD48-F2F0-436C-978D-7C4D59D5E31F}" type="slidenum">
              <a:rPr lang="en-US" smtClean="0"/>
              <a:pPr/>
              <a:t>31</a:t>
            </a:fld>
            <a:endParaRPr lang="en-US"/>
          </a:p>
        </p:txBody>
      </p:sp>
      <p:pic>
        <p:nvPicPr>
          <p:cNvPr id="3" name="Graphic 2">
            <a:extLst>
              <a:ext uri="{FF2B5EF4-FFF2-40B4-BE49-F238E27FC236}">
                <a16:creationId xmlns:a16="http://schemas.microsoft.com/office/drawing/2014/main" id="{F79CFA3E-6C24-5CDB-6309-C8A240BEF8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89650" y="141106"/>
            <a:ext cx="2371580" cy="708582"/>
          </a:xfrm>
          <a:prstGeom prst="rect">
            <a:avLst/>
          </a:prstGeom>
        </p:spPr>
      </p:pic>
      <p:grpSp>
        <p:nvGrpSpPr>
          <p:cNvPr id="7" name="Group 6">
            <a:extLst>
              <a:ext uri="{FF2B5EF4-FFF2-40B4-BE49-F238E27FC236}">
                <a16:creationId xmlns:a16="http://schemas.microsoft.com/office/drawing/2014/main" id="{DA6BFEFD-4196-C9A7-1019-43A9895ED4BD}"/>
              </a:ext>
            </a:extLst>
          </p:cNvPr>
          <p:cNvGrpSpPr>
            <a:grpSpLocks noChangeAspect="1"/>
          </p:cNvGrpSpPr>
          <p:nvPr/>
        </p:nvGrpSpPr>
        <p:grpSpPr>
          <a:xfrm rot="21155407">
            <a:off x="-606802" y="5009572"/>
            <a:ext cx="3751244" cy="1587719"/>
            <a:chOff x="-521858" y="-813749"/>
            <a:chExt cx="3717094" cy="1586550"/>
          </a:xfrm>
        </p:grpSpPr>
        <p:sp>
          <p:nvSpPr>
            <p:cNvPr id="8" name="Rounded Rectangle 24">
              <a:extLst>
                <a:ext uri="{FF2B5EF4-FFF2-40B4-BE49-F238E27FC236}">
                  <a16:creationId xmlns:a16="http://schemas.microsoft.com/office/drawing/2014/main" id="{B27A6425-A472-4114-0BA9-182CEFDFE843}"/>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25">
              <a:extLst>
                <a:ext uri="{FF2B5EF4-FFF2-40B4-BE49-F238E27FC236}">
                  <a16:creationId xmlns:a16="http://schemas.microsoft.com/office/drawing/2014/main" id="{55CD3558-D175-5F31-3101-EB419CDAD1B9}"/>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6">
              <a:extLst>
                <a:ext uri="{FF2B5EF4-FFF2-40B4-BE49-F238E27FC236}">
                  <a16:creationId xmlns:a16="http://schemas.microsoft.com/office/drawing/2014/main" id="{DCB8AAD3-DDBB-FE51-73AA-1F2542642220}"/>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A39C6E2A-7D70-9C55-2D35-E09EF91807FE}"/>
              </a:ext>
            </a:extLst>
          </p:cNvPr>
          <p:cNvSpPr txBox="1"/>
          <p:nvPr/>
        </p:nvSpPr>
        <p:spPr>
          <a:xfrm>
            <a:off x="2941807" y="2694721"/>
            <a:ext cx="6308386" cy="1015663"/>
          </a:xfrm>
          <a:prstGeom prst="rect">
            <a:avLst/>
          </a:prstGeom>
          <a:noFill/>
        </p:spPr>
        <p:txBody>
          <a:bodyPr wrap="square">
            <a:spAutoFit/>
          </a:bodyPr>
          <a:lstStyle/>
          <a:p>
            <a:pPr algn="ctr"/>
            <a:r>
              <a:rPr lang="en-US" sz="6000">
                <a:solidFill>
                  <a:schemeClr val="accent4"/>
                </a:solidFill>
              </a:rPr>
              <a:t>Thank you</a:t>
            </a:r>
            <a:endParaRPr lang="en-GB" sz="6000">
              <a:solidFill>
                <a:schemeClr val="accent4"/>
              </a:solidFill>
            </a:endParaRPr>
          </a:p>
        </p:txBody>
      </p:sp>
    </p:spTree>
    <p:extLst>
      <p:ext uri="{BB962C8B-B14F-4D97-AF65-F5344CB8AC3E}">
        <p14:creationId xmlns:p14="http://schemas.microsoft.com/office/powerpoint/2010/main" val="579816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Incubane">
      <a:dk1>
        <a:srgbClr val="000000"/>
      </a:dk1>
      <a:lt1>
        <a:srgbClr val="FFFFFF"/>
      </a:lt1>
      <a:dk2>
        <a:srgbClr val="262626"/>
      </a:dk2>
      <a:lt2>
        <a:srgbClr val="DFE3E5"/>
      </a:lt2>
      <a:accent1>
        <a:srgbClr val="16A69D"/>
      </a:accent1>
      <a:accent2>
        <a:srgbClr val="EBC535"/>
      </a:accent2>
      <a:accent3>
        <a:srgbClr val="26355E"/>
      </a:accent3>
      <a:accent4>
        <a:srgbClr val="3F3F3F"/>
      </a:accent4>
      <a:accent5>
        <a:srgbClr val="F48D39"/>
      </a:accent5>
      <a:accent6>
        <a:srgbClr val="483A91"/>
      </a:accent6>
      <a:hlink>
        <a:srgbClr val="00A79D"/>
      </a:hlink>
      <a:folHlink>
        <a:srgbClr val="75FFF6"/>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irtualResource Powerpoint Template" id="{2204D8BA-2936-9549-8F02-3702F911D234}" vid="{AEA7400A-3248-E649-B4BB-CB686655D6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9fc3b62-babc-4b52-a7a2-359db500c1e9">
      <Terms xmlns="http://schemas.microsoft.com/office/infopath/2007/PartnerControls"/>
    </lcf76f155ced4ddcb4097134ff3c332f>
    <TaxCatchAll xmlns="ed51ab9e-af75-453b-a014-65d0bba911c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A0C43142EB7D4CBAC7A00E0954CDEE" ma:contentTypeVersion="11" ma:contentTypeDescription="Een nieuw document maken." ma:contentTypeScope="" ma:versionID="1919781d83ef8be480d2f8954e5e95b7">
  <xsd:schema xmlns:xsd="http://www.w3.org/2001/XMLSchema" xmlns:xs="http://www.w3.org/2001/XMLSchema" xmlns:p="http://schemas.microsoft.com/office/2006/metadata/properties" xmlns:ns2="19fc3b62-babc-4b52-a7a2-359db500c1e9" xmlns:ns3="ed51ab9e-af75-453b-a014-65d0bba911c1" targetNamespace="http://schemas.microsoft.com/office/2006/metadata/properties" ma:root="true" ma:fieldsID="f1180c88ed0282aac9d408ebed0f51eb" ns2:_="" ns3:_="">
    <xsd:import namespace="19fc3b62-babc-4b52-a7a2-359db500c1e9"/>
    <xsd:import namespace="ed51ab9e-af75-453b-a014-65d0bba911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fc3b62-babc-4b52-a7a2-359db500c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533c58a3-5435-49b7-b85c-f9c2aa2b343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d51ab9e-af75-453b-a014-65d0bba911c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052f3b-1668-4384-9553-bedcec695bee}" ma:internalName="TaxCatchAll" ma:showField="CatchAllData" ma:web="ed51ab9e-af75-453b-a014-65d0bba911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5D6244-4356-4F83-BFBC-FA4AD30309B0}">
  <ds:schemaRefs>
    <ds:schemaRef ds:uri="http://purl.org/dc/dcmitype/"/>
    <ds:schemaRef ds:uri="http://purl.org/dc/terms/"/>
    <ds:schemaRef ds:uri="ed51ab9e-af75-453b-a014-65d0bba911c1"/>
    <ds:schemaRef ds:uri="http://www.w3.org/XML/1998/namespace"/>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19fc3b62-babc-4b52-a7a2-359db500c1e9"/>
    <ds:schemaRef ds:uri="http://schemas.microsoft.com/office/2006/metadata/properties"/>
  </ds:schemaRefs>
</ds:datastoreItem>
</file>

<file path=customXml/itemProps2.xml><?xml version="1.0" encoding="utf-8"?>
<ds:datastoreItem xmlns:ds="http://schemas.openxmlformats.org/officeDocument/2006/customXml" ds:itemID="{763717B6-1B22-4858-8DF5-4E8D0F15ABED}">
  <ds:schemaRefs>
    <ds:schemaRef ds:uri="http://schemas.microsoft.com/sharepoint/v3/contenttype/forms"/>
  </ds:schemaRefs>
</ds:datastoreItem>
</file>

<file path=customXml/itemProps3.xml><?xml version="1.0" encoding="utf-8"?>
<ds:datastoreItem xmlns:ds="http://schemas.openxmlformats.org/officeDocument/2006/customXml" ds:itemID="{2DC6CD99-065D-4C77-B603-A5295C1571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fc3b62-babc-4b52-a7a2-359db500c1e9"/>
    <ds:schemaRef ds:uri="ed51ab9e-af75-453b-a014-65d0bba911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1256</TotalTime>
  <Words>7532</Words>
  <Application>Microsoft Office PowerPoint</Application>
  <PresentationFormat>Widescreen</PresentationFormat>
  <Paragraphs>819</Paragraphs>
  <Slides>31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Aptos Narrow</vt:lpstr>
      <vt:lpstr>Archivo</vt:lpstr>
      <vt:lpstr>Arial</vt:lpstr>
      <vt:lpstr>Calibri</vt:lpstr>
      <vt:lpstr>Century Gothic</vt:lpstr>
      <vt:lpstr>Lato</vt:lpstr>
      <vt:lpstr>Lato Black</vt:lpstr>
      <vt:lpstr>Office Theme</vt:lpstr>
      <vt:lpstr>PowerPoint Presentation</vt:lpstr>
      <vt:lpstr>The HRIS Agent Strategy Blueprint</vt:lpstr>
      <vt:lpstr>Table of Contents – Governance &amp; People</vt:lpstr>
      <vt:lpstr>How to Use the Governance &amp; People Blueprint</vt:lpstr>
      <vt:lpstr>EU AI Act Explained</vt:lpstr>
      <vt:lpstr>EU AI Act: what HRIS managers need to know</vt:lpstr>
      <vt:lpstr>Workday’s role under the EU AI Act</vt:lpstr>
      <vt:lpstr>EU AI Act: Understand your risk class before you build</vt:lpstr>
      <vt:lpstr>What Workday already does and what we control</vt:lpstr>
      <vt:lpstr>Major AI-Related Legislation Impacting HRIS (Global Overview)</vt:lpstr>
      <vt:lpstr>Major AI-Related Legislation Impacting HRIS (Global Overview)</vt:lpstr>
      <vt:lpstr>Major AI-Related Legislation Impacting HRIS (Global Overview)</vt:lpstr>
      <vt:lpstr>Risk &amp; Controls - Checklist</vt:lpstr>
      <vt:lpstr>Risk &amp; Controls Checklist </vt:lpstr>
      <vt:lpstr>Example RACI for Agents</vt:lpstr>
      <vt:lpstr>Example RACI for agents</vt:lpstr>
      <vt:lpstr>Agent Governance Starter Pack</vt:lpstr>
      <vt:lpstr>Workday AI, what we are asking from the AI governance board</vt:lpstr>
      <vt:lpstr>How Workday uses AI</vt:lpstr>
      <vt:lpstr>Governance, roles and EU AI Act view</vt:lpstr>
      <vt:lpstr>Workday AI use case checklist for the board</vt:lpstr>
      <vt:lpstr>Example use case and decision we ask today</vt:lpstr>
      <vt:lpstr>Change Management Approach</vt:lpstr>
      <vt:lpstr>Why change management for agents</vt:lpstr>
      <vt:lpstr>ADKAR Action Plan</vt:lpstr>
      <vt:lpstr>HRIS Agent Upskilling Guide</vt:lpstr>
      <vt:lpstr>How to Use this Agent Upskilling Path as an HRIS Team</vt:lpstr>
      <vt:lpstr>Functional Upskilling Track</vt:lpstr>
      <vt:lpstr>Technical Upskilling Track</vt:lpstr>
      <vt:lpstr>How Incubane can help you with governance &amp; people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Cristene van Jaarsveld</dc:creator>
  <cp:keywords/>
  <dc:description/>
  <cp:lastModifiedBy>Johan van Dyk</cp:lastModifiedBy>
  <cp:revision>4</cp:revision>
  <dcterms:created xsi:type="dcterms:W3CDTF">2018-12-09T08:00:36Z</dcterms:created>
  <dcterms:modified xsi:type="dcterms:W3CDTF">2026-01-12T07:39:11Z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400</vt:r8>
  </property>
  <property fmtid="{D5CDD505-2E9C-101B-9397-08002B2CF9AE}" pid="3" name="MediaServiceImageTags">
    <vt:lpwstr/>
  </property>
  <property fmtid="{D5CDD505-2E9C-101B-9397-08002B2CF9AE}" pid="4" name="ContentTypeId">
    <vt:lpwstr>0x0101008BA0C43142EB7D4CBAC7A00E0954CDEE</vt:lpwstr>
  </property>
  <property fmtid="{D5CDD505-2E9C-101B-9397-08002B2CF9AE}" pid="5" name="_dlc_DocIdItemGuid">
    <vt:lpwstr>6fb4f1a3-35c4-48ed-8cc5-9f8bcf23ac1a</vt:lpwstr>
  </property>
</Properties>
</file>